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5" d="100"/>
          <a:sy n="75" d="100"/>
        </p:scale>
        <p:origin x="715"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291801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06313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DCCDE6A-90B3-4602-8858-4FE719DB391B}" type="datetimeFigureOut">
              <a:rPr lang="en-GB" smtClean="0"/>
              <a:t>03/09/2024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975747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DCCDE6A-90B3-4602-8858-4FE719DB391B}" type="datetimeFigureOut">
              <a:rPr lang="en-GB" smtClean="0"/>
              <a:t>03/09/2024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4123771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DCCDE6A-90B3-4602-8858-4FE719DB391B}" type="datetimeFigureOut">
              <a:rPr lang="en-GB" smtClean="0"/>
              <a:t>03/09/2024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68818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DCCDE6A-90B3-4602-8858-4FE719DB391B}" type="datetimeFigureOut">
              <a:rPr lang="en-GB" smtClean="0"/>
              <a:t>03/09/2024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3911721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CCDE6A-90B3-4602-8858-4FE719DB391B}" type="datetimeFigureOut">
              <a:rPr lang="en-GB" smtClean="0"/>
              <a:t>03/09/2024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749760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DCCDE6A-90B3-4602-8858-4FE719DB391B}" type="datetimeFigureOut">
              <a:rPr lang="en-GB" smtClean="0"/>
              <a:t>03/09/2024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461202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DCCDE6A-90B3-4602-8858-4FE719DB391B}" type="datetimeFigureOut">
              <a:rPr lang="en-GB" smtClean="0"/>
              <a:t>03/09/2024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1869619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411116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603693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DCCDE6A-90B3-4602-8858-4FE719DB391B}" type="datetimeFigureOut">
              <a:rPr lang="en-GB" smtClean="0"/>
              <a:t>03/09/2024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2154761-E6A6-4BC7-A4B3-BB6FF2ED79F8}" type="slidenum">
              <a:rPr lang="en-GB" smtClean="0"/>
              <a:t>‹#›</a:t>
            </a:fld>
            <a:endParaRPr lang="en-GB"/>
          </a:p>
        </p:txBody>
      </p:sp>
    </p:spTree>
    <p:extLst>
      <p:ext uri="{BB962C8B-B14F-4D97-AF65-F5344CB8AC3E}">
        <p14:creationId xmlns:p14="http://schemas.microsoft.com/office/powerpoint/2010/main" val="22240085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739B8-3C4B-33EE-47C0-D2843E1EAA76}"/>
              </a:ext>
            </a:extLst>
          </p:cNvPr>
          <p:cNvSpPr>
            <a:spLocks noGrp="1"/>
          </p:cNvSpPr>
          <p:nvPr>
            <p:ph type="ctrTitle"/>
          </p:nvPr>
        </p:nvSpPr>
        <p:spPr>
          <a:xfrm>
            <a:off x="1159510" y="197803"/>
            <a:ext cx="8420100" cy="310197"/>
          </a:xfrm>
        </p:spPr>
        <p:txBody>
          <a:bodyPr>
            <a:normAutofit/>
          </a:bodyPr>
          <a:lstStyle/>
          <a:p>
            <a:pPr algn="r"/>
            <a:r>
              <a:rPr lang="en-GB" sz="1200" b="1" dirty="0">
                <a:latin typeface="Tahoma" panose="020B0604030504040204" pitchFamily="34" charset="0"/>
                <a:ea typeface="Tahoma" panose="020B0604030504040204" pitchFamily="34" charset="0"/>
                <a:cs typeface="Tahoma" panose="020B0604030504040204" pitchFamily="34" charset="0"/>
              </a:rPr>
              <a:t>Science (Chemistry) – Year 11 – Autumn 1</a:t>
            </a:r>
          </a:p>
        </p:txBody>
      </p:sp>
      <p:pic>
        <p:nvPicPr>
          <p:cNvPr id="4" name="Picture 3">
            <a:extLst>
              <a:ext uri="{FF2B5EF4-FFF2-40B4-BE49-F238E27FC236}">
                <a16:creationId xmlns:a16="http://schemas.microsoft.com/office/drawing/2014/main" id="{C412211F-A501-2D21-1291-5278200AC5A4}"/>
              </a:ext>
            </a:extLst>
          </p:cNvPr>
          <p:cNvPicPr>
            <a:picLocks noChangeAspect="1"/>
          </p:cNvPicPr>
          <p:nvPr/>
        </p:nvPicPr>
        <p:blipFill>
          <a:blip r:embed="rId2"/>
          <a:stretch>
            <a:fillRect/>
          </a:stretch>
        </p:blipFill>
        <p:spPr>
          <a:xfrm>
            <a:off x="215583" y="197803"/>
            <a:ext cx="719137" cy="719137"/>
          </a:xfrm>
          <a:prstGeom prst="rect">
            <a:avLst/>
          </a:prstGeom>
        </p:spPr>
      </p:pic>
      <p:sp>
        <p:nvSpPr>
          <p:cNvPr id="11" name="Subtitle 2">
            <a:extLst>
              <a:ext uri="{FF2B5EF4-FFF2-40B4-BE49-F238E27FC236}">
                <a16:creationId xmlns:a16="http://schemas.microsoft.com/office/drawing/2014/main" id="{265F0F3D-0386-B3F9-B333-5329C376F177}"/>
              </a:ext>
            </a:extLst>
          </p:cNvPr>
          <p:cNvSpPr txBox="1">
            <a:spLocks/>
          </p:cNvSpPr>
          <p:nvPr/>
        </p:nvSpPr>
        <p:spPr>
          <a:xfrm>
            <a:off x="6393498" y="765404"/>
            <a:ext cx="3219449" cy="4049103"/>
          </a:xfrm>
          <a:prstGeom prst="rect">
            <a:avLst/>
          </a:prstGeom>
          <a:ln>
            <a:solidFill>
              <a:srgbClr val="92D050"/>
            </a:solidFill>
          </a:ln>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Ionic bonds</a:t>
            </a:r>
            <a:endParaRPr lang="en-GB" sz="1200" dirty="0">
              <a:latin typeface="Tahoma" panose="020B0604030504040204" pitchFamily="34" charset="0"/>
              <a:ea typeface="Tahoma" panose="020B0604030504040204" pitchFamily="34" charset="0"/>
              <a:cs typeface="Tahoma" panose="020B0604030504040204" pitchFamily="34" charset="0"/>
            </a:endParaRPr>
          </a:p>
          <a:p>
            <a:pPr algn="l"/>
            <a:r>
              <a:rPr lang="en-GB" sz="1200" dirty="0">
                <a:latin typeface="Tahoma" panose="020B0604030504040204" pitchFamily="34" charset="0"/>
                <a:ea typeface="Tahoma" panose="020B0604030504040204" pitchFamily="34" charset="0"/>
                <a:cs typeface="Tahoma" panose="020B0604030504040204" pitchFamily="34" charset="0"/>
              </a:rPr>
              <a:t>Atoms can gain or lose electrons to give them a full outer shell. The number of protons is then different from the number of electrons. The resulting particle has a charge and is called an ion.</a:t>
            </a:r>
          </a:p>
          <a:p>
            <a:pPr algn="l"/>
            <a:r>
              <a:rPr lang="en-GB" sz="1200" dirty="0">
                <a:latin typeface="Tahoma" panose="020B0604030504040204" pitchFamily="34" charset="0"/>
                <a:ea typeface="Tahoma" panose="020B0604030504040204" pitchFamily="34" charset="0"/>
                <a:cs typeface="Tahoma" panose="020B0604030504040204" pitchFamily="34" charset="0"/>
              </a:rPr>
              <a:t>When metal atoms react with non-metal atoms they transfer electrons to the non-metal atom.</a:t>
            </a:r>
          </a:p>
          <a:p>
            <a:pPr algn="l"/>
            <a:r>
              <a:rPr lang="en-GB" sz="1200" dirty="0">
                <a:latin typeface="Tahoma" panose="020B0604030504040204" pitchFamily="34" charset="0"/>
                <a:ea typeface="Tahoma" panose="020B0604030504040204" pitchFamily="34" charset="0"/>
                <a:cs typeface="Tahoma" panose="020B0604030504040204" pitchFamily="34" charset="0"/>
              </a:rPr>
              <a:t>Metal atoms lose electrons to become positive ions. </a:t>
            </a:r>
          </a:p>
          <a:p>
            <a:pPr algn="l"/>
            <a:r>
              <a:rPr lang="en-GB" sz="1200" dirty="0">
                <a:latin typeface="Tahoma" panose="020B0604030504040204" pitchFamily="34" charset="0"/>
                <a:ea typeface="Tahoma" panose="020B0604030504040204" pitchFamily="34" charset="0"/>
                <a:cs typeface="Tahoma" panose="020B0604030504040204" pitchFamily="34" charset="0"/>
              </a:rPr>
              <a:t>Non-metal atoms gain electrons to become negative ions.</a:t>
            </a:r>
          </a:p>
          <a:p>
            <a:pPr algn="l"/>
            <a:r>
              <a:rPr lang="en-GB" sz="1200" dirty="0">
                <a:latin typeface="Tahoma" panose="020B0604030504040204" pitchFamily="34" charset="0"/>
                <a:ea typeface="Tahoma" panose="020B0604030504040204" pitchFamily="34" charset="0"/>
                <a:cs typeface="Tahoma" panose="020B0604030504040204" pitchFamily="34" charset="0"/>
              </a:rPr>
              <a:t>These are attracted to each other by the strong electrostatic force of attraction. This is called ionic bonding.</a:t>
            </a:r>
          </a:p>
          <a:p>
            <a:pPr algn="l"/>
            <a:r>
              <a:rPr lang="en-GB" sz="1200" dirty="0">
                <a:latin typeface="Tahoma" panose="020B0604030504040204" pitchFamily="34" charset="0"/>
                <a:ea typeface="Tahoma" panose="020B0604030504040204" pitchFamily="34" charset="0"/>
                <a:cs typeface="Tahoma" panose="020B0604030504040204" pitchFamily="34" charset="0"/>
              </a:rPr>
              <a:t>The electrostatic force of attraction works in all directions, so many billions of ions can be bonded together in a 3D structure.</a:t>
            </a:r>
          </a:p>
        </p:txBody>
      </p:sp>
      <p:sp>
        <p:nvSpPr>
          <p:cNvPr id="17" name="Subtitle 2">
            <a:extLst>
              <a:ext uri="{FF2B5EF4-FFF2-40B4-BE49-F238E27FC236}">
                <a16:creationId xmlns:a16="http://schemas.microsoft.com/office/drawing/2014/main" id="{BF038F3D-50F1-2D63-D9AD-54A694548F16}"/>
              </a:ext>
            </a:extLst>
          </p:cNvPr>
          <p:cNvSpPr txBox="1">
            <a:spLocks/>
          </p:cNvSpPr>
          <p:nvPr/>
        </p:nvSpPr>
        <p:spPr>
          <a:xfrm>
            <a:off x="131744" y="5984240"/>
            <a:ext cx="7447616" cy="719137"/>
          </a:xfrm>
          <a:prstGeom prst="rect">
            <a:avLst/>
          </a:prstGeom>
          <a:ln>
            <a:solidFill>
              <a:schemeClr val="accent4">
                <a:lumMod val="60000"/>
                <a:lumOff val="40000"/>
              </a:schemeClr>
            </a:solidFill>
          </a:ln>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dirty="0">
                <a:latin typeface="Tahoma" panose="020B0604030504040204" pitchFamily="34" charset="0"/>
                <a:ea typeface="Tahoma" panose="020B0604030504040204" pitchFamily="34" charset="0"/>
                <a:cs typeface="Tahoma" panose="020B0604030504040204" pitchFamily="34" charset="0"/>
              </a:rPr>
              <a:t>The atoms that make up </a:t>
            </a:r>
            <a:r>
              <a:rPr lang="en-GB" sz="1200" b="1" dirty="0">
                <a:latin typeface="Tahoma" panose="020B0604030504040204" pitchFamily="34" charset="0"/>
                <a:ea typeface="Tahoma" panose="020B0604030504040204" pitchFamily="34" charset="0"/>
                <a:cs typeface="Tahoma" panose="020B0604030504040204" pitchFamily="34" charset="0"/>
              </a:rPr>
              <a:t>metals</a:t>
            </a:r>
            <a:r>
              <a:rPr lang="en-GB" sz="1200" dirty="0">
                <a:latin typeface="Tahoma" panose="020B0604030504040204" pitchFamily="34" charset="0"/>
                <a:ea typeface="Tahoma" panose="020B0604030504040204" pitchFamily="34" charset="0"/>
                <a:cs typeface="Tahoma" panose="020B0604030504040204" pitchFamily="34" charset="0"/>
              </a:rPr>
              <a:t> form layers. The </a:t>
            </a:r>
            <a:r>
              <a:rPr lang="en-GB" sz="1200" u="sng" dirty="0">
                <a:latin typeface="Tahoma" panose="020B0604030504040204" pitchFamily="34" charset="0"/>
                <a:ea typeface="Tahoma" panose="020B0604030504040204" pitchFamily="34" charset="0"/>
                <a:cs typeface="Tahoma" panose="020B0604030504040204" pitchFamily="34" charset="0"/>
              </a:rPr>
              <a:t>electrons</a:t>
            </a:r>
            <a:r>
              <a:rPr lang="en-GB" sz="1200" dirty="0">
                <a:latin typeface="Tahoma" panose="020B0604030504040204" pitchFamily="34" charset="0"/>
                <a:ea typeface="Tahoma" panose="020B0604030504040204" pitchFamily="34" charset="0"/>
                <a:cs typeface="Tahoma" panose="020B0604030504040204" pitchFamily="34" charset="0"/>
              </a:rPr>
              <a:t> in the outer shells of the atoms are </a:t>
            </a:r>
            <a:r>
              <a:rPr lang="en-GB" sz="1200" u="sng" dirty="0">
                <a:latin typeface="Tahoma" panose="020B0604030504040204" pitchFamily="34" charset="0"/>
                <a:ea typeface="Tahoma" panose="020B0604030504040204" pitchFamily="34" charset="0"/>
                <a:cs typeface="Tahoma" panose="020B0604030504040204" pitchFamily="34" charset="0"/>
              </a:rPr>
              <a:t>delocalised</a:t>
            </a:r>
            <a:r>
              <a:rPr lang="en-GB" sz="1200" dirty="0">
                <a:latin typeface="Tahoma" panose="020B0604030504040204" pitchFamily="34" charset="0"/>
                <a:ea typeface="Tahoma" panose="020B0604030504040204" pitchFamily="34" charset="0"/>
                <a:cs typeface="Tahoma" panose="020B0604030504040204" pitchFamily="34" charset="0"/>
              </a:rPr>
              <a:t> – this means they are free to move through the whole structure. </a:t>
            </a:r>
          </a:p>
          <a:p>
            <a:pPr algn="l"/>
            <a:r>
              <a:rPr lang="en-GB" sz="1200" dirty="0">
                <a:latin typeface="Tahoma" panose="020B0604030504040204" pitchFamily="34" charset="0"/>
                <a:ea typeface="Tahoma" panose="020B0604030504040204" pitchFamily="34" charset="0"/>
                <a:cs typeface="Tahoma" panose="020B0604030504040204" pitchFamily="34" charset="0"/>
              </a:rPr>
              <a:t>The positive metal ions are then attracted to these delocalised electrons by the electrostatic force of attraction. </a:t>
            </a:r>
          </a:p>
        </p:txBody>
      </p:sp>
      <p:sp>
        <p:nvSpPr>
          <p:cNvPr id="18" name="Subtitle 2">
            <a:extLst>
              <a:ext uri="{FF2B5EF4-FFF2-40B4-BE49-F238E27FC236}">
                <a16:creationId xmlns:a16="http://schemas.microsoft.com/office/drawing/2014/main" id="{9D398581-6706-569A-E1B7-E4275DF4FEFB}"/>
              </a:ext>
            </a:extLst>
          </p:cNvPr>
          <p:cNvSpPr txBox="1">
            <a:spLocks/>
          </p:cNvSpPr>
          <p:nvPr/>
        </p:nvSpPr>
        <p:spPr>
          <a:xfrm>
            <a:off x="215583" y="1162978"/>
            <a:ext cx="2967991" cy="4353902"/>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Covalent bonds</a:t>
            </a:r>
            <a:endParaRPr lang="en-GB" sz="1200" dirty="0">
              <a:latin typeface="Tahoma" panose="020B0604030504040204" pitchFamily="34" charset="0"/>
              <a:ea typeface="Tahoma" panose="020B0604030504040204" pitchFamily="34" charset="0"/>
              <a:cs typeface="Tahoma" panose="020B0604030504040204" pitchFamily="34" charset="0"/>
            </a:endParaRPr>
          </a:p>
          <a:p>
            <a:pPr algn="l"/>
            <a:r>
              <a:rPr lang="en-GB" sz="1200" dirty="0">
                <a:latin typeface="Tahoma" panose="020B0604030504040204" pitchFamily="34" charset="0"/>
                <a:ea typeface="Tahoma" panose="020B0604030504040204" pitchFamily="34" charset="0"/>
                <a:cs typeface="Tahoma" panose="020B0604030504040204" pitchFamily="34" charset="0"/>
              </a:rPr>
              <a:t>Atoms can share or transfer electrons to form strong chemical bonds.</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A covalent bond is when electrons are shared between non‑metal atoms.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The number of electrons shared depends on how many extra electrons an atom needs to make a full outer shell.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If you include electrons that are shared between atoms, each atom has a full outer shell.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Single bond = each atom shares one pair of electrons.</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Double bond = each atom shares two pairs of electrons.</a:t>
            </a:r>
          </a:p>
        </p:txBody>
      </p:sp>
      <p:pic>
        <p:nvPicPr>
          <p:cNvPr id="6" name="Picture 5">
            <a:extLst>
              <a:ext uri="{FF2B5EF4-FFF2-40B4-BE49-F238E27FC236}">
                <a16:creationId xmlns:a16="http://schemas.microsoft.com/office/drawing/2014/main" id="{A6F11A14-3BCD-15A2-0BA6-327645930B9B}"/>
              </a:ext>
            </a:extLst>
          </p:cNvPr>
          <p:cNvPicPr>
            <a:picLocks noChangeAspect="1"/>
          </p:cNvPicPr>
          <p:nvPr/>
        </p:nvPicPr>
        <p:blipFill>
          <a:blip r:embed="rId3"/>
          <a:stretch>
            <a:fillRect/>
          </a:stretch>
        </p:blipFill>
        <p:spPr>
          <a:xfrm>
            <a:off x="293053" y="3875748"/>
            <a:ext cx="2805748" cy="1544374"/>
          </a:xfrm>
          <a:prstGeom prst="rect">
            <a:avLst/>
          </a:prstGeom>
        </p:spPr>
      </p:pic>
      <p:pic>
        <p:nvPicPr>
          <p:cNvPr id="9" name="Picture 8">
            <a:extLst>
              <a:ext uri="{FF2B5EF4-FFF2-40B4-BE49-F238E27FC236}">
                <a16:creationId xmlns:a16="http://schemas.microsoft.com/office/drawing/2014/main" id="{0E5D8F93-51F7-52FC-7ADB-FD1C44C79129}"/>
              </a:ext>
            </a:extLst>
          </p:cNvPr>
          <p:cNvPicPr>
            <a:picLocks noChangeAspect="1"/>
          </p:cNvPicPr>
          <p:nvPr/>
        </p:nvPicPr>
        <p:blipFill>
          <a:blip r:embed="rId4"/>
          <a:stretch>
            <a:fillRect/>
          </a:stretch>
        </p:blipFill>
        <p:spPr>
          <a:xfrm>
            <a:off x="3300552" y="749903"/>
            <a:ext cx="3067970" cy="1739277"/>
          </a:xfrm>
          <a:prstGeom prst="rect">
            <a:avLst/>
          </a:prstGeom>
        </p:spPr>
      </p:pic>
      <p:pic>
        <p:nvPicPr>
          <p:cNvPr id="15" name="Picture 14">
            <a:extLst>
              <a:ext uri="{FF2B5EF4-FFF2-40B4-BE49-F238E27FC236}">
                <a16:creationId xmlns:a16="http://schemas.microsoft.com/office/drawing/2014/main" id="{4C48E4FE-987B-DC2A-72DC-BCB6F47EE160}"/>
              </a:ext>
            </a:extLst>
          </p:cNvPr>
          <p:cNvPicPr>
            <a:picLocks noChangeAspect="1"/>
          </p:cNvPicPr>
          <p:nvPr/>
        </p:nvPicPr>
        <p:blipFill>
          <a:blip r:embed="rId5"/>
          <a:stretch>
            <a:fillRect/>
          </a:stretch>
        </p:blipFill>
        <p:spPr>
          <a:xfrm>
            <a:off x="3300552" y="2530496"/>
            <a:ext cx="3082308" cy="3381199"/>
          </a:xfrm>
          <a:prstGeom prst="rect">
            <a:avLst/>
          </a:prstGeom>
        </p:spPr>
      </p:pic>
      <p:pic>
        <p:nvPicPr>
          <p:cNvPr id="20" name="Picture 19">
            <a:extLst>
              <a:ext uri="{FF2B5EF4-FFF2-40B4-BE49-F238E27FC236}">
                <a16:creationId xmlns:a16="http://schemas.microsoft.com/office/drawing/2014/main" id="{D53F53AB-BE08-6EAB-66D5-FE969B689B47}"/>
              </a:ext>
            </a:extLst>
          </p:cNvPr>
          <p:cNvPicPr>
            <a:picLocks noChangeAspect="1"/>
          </p:cNvPicPr>
          <p:nvPr/>
        </p:nvPicPr>
        <p:blipFill>
          <a:blip r:embed="rId6"/>
          <a:stretch>
            <a:fillRect/>
          </a:stretch>
        </p:blipFill>
        <p:spPr>
          <a:xfrm>
            <a:off x="7661583" y="5244782"/>
            <a:ext cx="1951364" cy="1458595"/>
          </a:xfrm>
          <a:prstGeom prst="rect">
            <a:avLst/>
          </a:prstGeom>
        </p:spPr>
      </p:pic>
    </p:spTree>
    <p:extLst>
      <p:ext uri="{BB962C8B-B14F-4D97-AF65-F5344CB8AC3E}">
        <p14:creationId xmlns:p14="http://schemas.microsoft.com/office/powerpoint/2010/main" val="3446870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739B8-3C4B-33EE-47C0-D2843E1EAA76}"/>
              </a:ext>
            </a:extLst>
          </p:cNvPr>
          <p:cNvSpPr>
            <a:spLocks noGrp="1"/>
          </p:cNvSpPr>
          <p:nvPr>
            <p:ph type="ctrTitle"/>
          </p:nvPr>
        </p:nvSpPr>
        <p:spPr>
          <a:xfrm>
            <a:off x="1159510" y="197803"/>
            <a:ext cx="8420100" cy="310197"/>
          </a:xfrm>
        </p:spPr>
        <p:txBody>
          <a:bodyPr>
            <a:normAutofit/>
          </a:bodyPr>
          <a:lstStyle/>
          <a:p>
            <a:pPr algn="r"/>
            <a:r>
              <a:rPr lang="en-GB" sz="1200" b="1" dirty="0">
                <a:latin typeface="Tahoma" panose="020B0604030504040204" pitchFamily="34" charset="0"/>
                <a:ea typeface="Tahoma" panose="020B0604030504040204" pitchFamily="34" charset="0"/>
                <a:cs typeface="Tahoma" panose="020B0604030504040204" pitchFamily="34" charset="0"/>
              </a:rPr>
              <a:t>Science (Chemistry) – </a:t>
            </a:r>
            <a:r>
              <a:rPr lang="en-GB" sz="1200" b="1">
                <a:latin typeface="Tahoma" panose="020B0604030504040204" pitchFamily="34" charset="0"/>
                <a:ea typeface="Tahoma" panose="020B0604030504040204" pitchFamily="34" charset="0"/>
                <a:cs typeface="Tahoma" panose="020B0604030504040204" pitchFamily="34" charset="0"/>
              </a:rPr>
              <a:t>Year 11 </a:t>
            </a:r>
            <a:r>
              <a:rPr lang="en-GB" sz="1200" b="1" dirty="0">
                <a:latin typeface="Tahoma" panose="020B0604030504040204" pitchFamily="34" charset="0"/>
                <a:ea typeface="Tahoma" panose="020B0604030504040204" pitchFamily="34" charset="0"/>
                <a:cs typeface="Tahoma" panose="020B0604030504040204" pitchFamily="34" charset="0"/>
              </a:rPr>
              <a:t>– Autumn 1</a:t>
            </a:r>
          </a:p>
        </p:txBody>
      </p:sp>
      <p:pic>
        <p:nvPicPr>
          <p:cNvPr id="4" name="Picture 3">
            <a:extLst>
              <a:ext uri="{FF2B5EF4-FFF2-40B4-BE49-F238E27FC236}">
                <a16:creationId xmlns:a16="http://schemas.microsoft.com/office/drawing/2014/main" id="{C412211F-A501-2D21-1291-5278200AC5A4}"/>
              </a:ext>
            </a:extLst>
          </p:cNvPr>
          <p:cNvPicPr>
            <a:picLocks noChangeAspect="1"/>
          </p:cNvPicPr>
          <p:nvPr/>
        </p:nvPicPr>
        <p:blipFill>
          <a:blip r:embed="rId2"/>
          <a:stretch>
            <a:fillRect/>
          </a:stretch>
        </p:blipFill>
        <p:spPr>
          <a:xfrm>
            <a:off x="215583" y="197803"/>
            <a:ext cx="719137" cy="719137"/>
          </a:xfrm>
          <a:prstGeom prst="rect">
            <a:avLst/>
          </a:prstGeom>
        </p:spPr>
      </p:pic>
      <p:sp>
        <p:nvSpPr>
          <p:cNvPr id="18" name="Subtitle 2">
            <a:extLst>
              <a:ext uri="{FF2B5EF4-FFF2-40B4-BE49-F238E27FC236}">
                <a16:creationId xmlns:a16="http://schemas.microsoft.com/office/drawing/2014/main" id="{9D398581-6706-569A-E1B7-E4275DF4FEFB}"/>
              </a:ext>
            </a:extLst>
          </p:cNvPr>
          <p:cNvSpPr txBox="1">
            <a:spLocks/>
          </p:cNvSpPr>
          <p:nvPr/>
        </p:nvSpPr>
        <p:spPr>
          <a:xfrm>
            <a:off x="320676" y="1175849"/>
            <a:ext cx="1811814" cy="5484348"/>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Giant covalent - </a:t>
            </a:r>
            <a:r>
              <a:rPr lang="en-GB" sz="1200" dirty="0">
                <a:latin typeface="Tahoma" panose="020B0604030504040204" pitchFamily="34" charset="0"/>
                <a:ea typeface="Tahoma" panose="020B0604030504040204" pitchFamily="34" charset="0"/>
                <a:cs typeface="Tahoma" panose="020B0604030504040204" pitchFamily="34" charset="0"/>
              </a:rPr>
              <a:t>Many billions of atoms, each one with a strong covalent bond to a number of others. </a:t>
            </a:r>
          </a:p>
          <a:p>
            <a:pPr algn="l"/>
            <a:r>
              <a:rPr lang="en-GB" sz="1200" dirty="0">
                <a:latin typeface="Tahoma" panose="020B0604030504040204" pitchFamily="34" charset="0"/>
                <a:ea typeface="Tahoma" panose="020B0604030504040204" pitchFamily="34" charset="0"/>
                <a:cs typeface="Tahoma" panose="020B0604030504040204" pitchFamily="34" charset="0"/>
              </a:rPr>
              <a:t>An example of a giant covalent structure is diamond.</a:t>
            </a: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r>
              <a:rPr lang="en-GB" sz="1200" dirty="0">
                <a:latin typeface="Tahoma" panose="020B0604030504040204" pitchFamily="34" charset="0"/>
                <a:ea typeface="Tahoma" panose="020B0604030504040204" pitchFamily="34" charset="0"/>
                <a:cs typeface="Tahoma" panose="020B0604030504040204" pitchFamily="34" charset="0"/>
              </a:rPr>
              <a:t>High melting and boiling points because the strong covalent bonds between the atoms must be broken to melt or boil the substances. </a:t>
            </a:r>
          </a:p>
          <a:p>
            <a:pPr algn="l"/>
            <a:r>
              <a:rPr lang="en-GB" sz="1200" dirty="0">
                <a:latin typeface="Tahoma" panose="020B0604030504040204" pitchFamily="34" charset="0"/>
                <a:ea typeface="Tahoma" panose="020B0604030504040204" pitchFamily="34" charset="0"/>
                <a:cs typeface="Tahoma" panose="020B0604030504040204" pitchFamily="34" charset="0"/>
              </a:rPr>
              <a:t>This requires a lot of energy. </a:t>
            </a:r>
          </a:p>
          <a:p>
            <a:pPr algn="l"/>
            <a:r>
              <a:rPr lang="en-GB" sz="1200" dirty="0">
                <a:latin typeface="Tahoma" panose="020B0604030504040204" pitchFamily="34" charset="0"/>
                <a:ea typeface="Tahoma" panose="020B0604030504040204" pitchFamily="34" charset="0"/>
                <a:cs typeface="Tahoma" panose="020B0604030504040204" pitchFamily="34" charset="0"/>
              </a:rPr>
              <a:t>Solid at room temperature.</a:t>
            </a:r>
          </a:p>
        </p:txBody>
      </p:sp>
      <p:pic>
        <p:nvPicPr>
          <p:cNvPr id="5" name="Picture 4">
            <a:extLst>
              <a:ext uri="{FF2B5EF4-FFF2-40B4-BE49-F238E27FC236}">
                <a16:creationId xmlns:a16="http://schemas.microsoft.com/office/drawing/2014/main" id="{CDB28ED3-9EC8-31BA-4071-FDCFB34CBF63}"/>
              </a:ext>
            </a:extLst>
          </p:cNvPr>
          <p:cNvPicPr>
            <a:picLocks noChangeAspect="1"/>
          </p:cNvPicPr>
          <p:nvPr/>
        </p:nvPicPr>
        <p:blipFill>
          <a:blip r:embed="rId3"/>
          <a:stretch>
            <a:fillRect/>
          </a:stretch>
        </p:blipFill>
        <p:spPr>
          <a:xfrm>
            <a:off x="482184" y="2814320"/>
            <a:ext cx="1245178" cy="1023066"/>
          </a:xfrm>
          <a:prstGeom prst="rect">
            <a:avLst/>
          </a:prstGeom>
        </p:spPr>
      </p:pic>
      <p:sp>
        <p:nvSpPr>
          <p:cNvPr id="7" name="Subtitle 2">
            <a:extLst>
              <a:ext uri="{FF2B5EF4-FFF2-40B4-BE49-F238E27FC236}">
                <a16:creationId xmlns:a16="http://schemas.microsoft.com/office/drawing/2014/main" id="{1A144CF5-B88E-E6AE-03CE-686924D9A180}"/>
              </a:ext>
            </a:extLst>
          </p:cNvPr>
          <p:cNvSpPr txBox="1">
            <a:spLocks/>
          </p:cNvSpPr>
          <p:nvPr/>
        </p:nvSpPr>
        <p:spPr>
          <a:xfrm>
            <a:off x="2252187" y="711200"/>
            <a:ext cx="1811814" cy="5948995"/>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Small molecules</a:t>
            </a:r>
          </a:p>
          <a:p>
            <a:pPr algn="l"/>
            <a:r>
              <a:rPr lang="en-GB" sz="1200" dirty="0">
                <a:latin typeface="Tahoma" panose="020B0604030504040204" pitchFamily="34" charset="0"/>
                <a:ea typeface="Tahoma" panose="020B0604030504040204" pitchFamily="34" charset="0"/>
                <a:cs typeface="Tahoma" panose="020B0604030504040204" pitchFamily="34" charset="0"/>
              </a:rPr>
              <a:t>Each molecule contains only a few atoms with strong covalent bonds between these atoms.</a:t>
            </a:r>
          </a:p>
          <a:p>
            <a:pPr algn="l"/>
            <a:r>
              <a:rPr lang="en-GB" sz="1200" dirty="0">
                <a:latin typeface="Tahoma" panose="020B0604030504040204" pitchFamily="34" charset="0"/>
                <a:ea typeface="Tahoma" panose="020B0604030504040204" pitchFamily="34" charset="0"/>
                <a:cs typeface="Tahoma" panose="020B0604030504040204" pitchFamily="34" charset="0"/>
              </a:rPr>
              <a:t>Different molecules are held together by weak intermolecular forces.</a:t>
            </a:r>
          </a:p>
          <a:p>
            <a:pPr algn="l"/>
            <a:r>
              <a:rPr lang="en-GB" sz="1200" dirty="0">
                <a:latin typeface="Tahoma" panose="020B0604030504040204" pitchFamily="34" charset="0"/>
                <a:ea typeface="Tahoma" panose="020B0604030504040204" pitchFamily="34" charset="0"/>
                <a:cs typeface="Tahoma" panose="020B0604030504040204" pitchFamily="34" charset="0"/>
              </a:rPr>
              <a:t>For example, water is made of small molecules.</a:t>
            </a: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r>
              <a:rPr lang="en-GB" sz="1200" dirty="0">
                <a:latin typeface="Tahoma" panose="020B0604030504040204" pitchFamily="34" charset="0"/>
                <a:ea typeface="Tahoma" panose="020B0604030504040204" pitchFamily="34" charset="0"/>
                <a:cs typeface="Tahoma" panose="020B0604030504040204" pitchFamily="34" charset="0"/>
              </a:rPr>
              <a:t>Low melting and boiling points because only the intermolecular forces need to be overcome to melt or boil the substances, not the bonds between the atoms. </a:t>
            </a:r>
          </a:p>
          <a:p>
            <a:pPr algn="l"/>
            <a:r>
              <a:rPr lang="en-GB" sz="1200" dirty="0">
                <a:latin typeface="Tahoma" panose="020B0604030504040204" pitchFamily="34" charset="0"/>
                <a:ea typeface="Tahoma" panose="020B0604030504040204" pitchFamily="34" charset="0"/>
                <a:cs typeface="Tahoma" panose="020B0604030504040204" pitchFamily="34" charset="0"/>
              </a:rPr>
              <a:t>This does not require a lot of energy. </a:t>
            </a:r>
          </a:p>
          <a:p>
            <a:pPr algn="l"/>
            <a:r>
              <a:rPr lang="en-GB" sz="1200" dirty="0">
                <a:latin typeface="Tahoma" panose="020B0604030504040204" pitchFamily="34" charset="0"/>
                <a:ea typeface="Tahoma" panose="020B0604030504040204" pitchFamily="34" charset="0"/>
                <a:cs typeface="Tahoma" panose="020B0604030504040204" pitchFamily="34" charset="0"/>
              </a:rPr>
              <a:t>Normally gaseous or liquid at room temperature.</a:t>
            </a:r>
          </a:p>
        </p:txBody>
      </p:sp>
      <p:pic>
        <p:nvPicPr>
          <p:cNvPr id="10" name="Picture 9">
            <a:extLst>
              <a:ext uri="{FF2B5EF4-FFF2-40B4-BE49-F238E27FC236}">
                <a16:creationId xmlns:a16="http://schemas.microsoft.com/office/drawing/2014/main" id="{258CC3B6-D3C4-0BEC-AF43-3CC45E272860}"/>
              </a:ext>
            </a:extLst>
          </p:cNvPr>
          <p:cNvPicPr>
            <a:picLocks noChangeAspect="1"/>
          </p:cNvPicPr>
          <p:nvPr/>
        </p:nvPicPr>
        <p:blipFill>
          <a:blip r:embed="rId4"/>
          <a:stretch>
            <a:fillRect/>
          </a:stretch>
        </p:blipFill>
        <p:spPr>
          <a:xfrm>
            <a:off x="2484431" y="3088481"/>
            <a:ext cx="1177799" cy="719137"/>
          </a:xfrm>
          <a:prstGeom prst="rect">
            <a:avLst/>
          </a:prstGeom>
        </p:spPr>
      </p:pic>
      <p:sp>
        <p:nvSpPr>
          <p:cNvPr id="14" name="Subtitle 2">
            <a:extLst>
              <a:ext uri="{FF2B5EF4-FFF2-40B4-BE49-F238E27FC236}">
                <a16:creationId xmlns:a16="http://schemas.microsoft.com/office/drawing/2014/main" id="{A0406A2A-C653-BF8B-FE18-F09035B7C532}"/>
              </a:ext>
            </a:extLst>
          </p:cNvPr>
          <p:cNvSpPr txBox="1">
            <a:spLocks/>
          </p:cNvSpPr>
          <p:nvPr/>
        </p:nvSpPr>
        <p:spPr>
          <a:xfrm>
            <a:off x="4183698" y="711200"/>
            <a:ext cx="2369502" cy="5948994"/>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Large molecules</a:t>
            </a:r>
          </a:p>
          <a:p>
            <a:pPr algn="l"/>
            <a:r>
              <a:rPr lang="en-GB" sz="1200" dirty="0">
                <a:latin typeface="Tahoma" panose="020B0604030504040204" pitchFamily="34" charset="0"/>
                <a:ea typeface="Tahoma" panose="020B0604030504040204" pitchFamily="34" charset="0"/>
                <a:cs typeface="Tahoma" panose="020B0604030504040204" pitchFamily="34" charset="0"/>
              </a:rPr>
              <a:t>Many repeating units joined by covalent bonds to form a chain. </a:t>
            </a:r>
          </a:p>
          <a:p>
            <a:pPr algn="l"/>
            <a:r>
              <a:rPr lang="en-GB" sz="1200" dirty="0">
                <a:latin typeface="Tahoma" panose="020B0604030504040204" pitchFamily="34" charset="0"/>
                <a:ea typeface="Tahoma" panose="020B0604030504040204" pitchFamily="34" charset="0"/>
                <a:cs typeface="Tahoma" panose="020B0604030504040204" pitchFamily="34" charset="0"/>
              </a:rPr>
              <a:t>The small section is bonded to many identical sections to the left and right. The ‘n’ represents a large number. </a:t>
            </a:r>
          </a:p>
          <a:p>
            <a:pPr algn="l"/>
            <a:r>
              <a:rPr lang="en-GB" sz="1200" dirty="0">
                <a:latin typeface="Tahoma" panose="020B0604030504040204" pitchFamily="34" charset="0"/>
                <a:ea typeface="Tahoma" panose="020B0604030504040204" pitchFamily="34" charset="0"/>
                <a:cs typeface="Tahoma" panose="020B0604030504040204" pitchFamily="34" charset="0"/>
              </a:rPr>
              <a:t>Separate chains are held together by intermolecular forces that are stronger than in small molecules. </a:t>
            </a:r>
          </a:p>
          <a:p>
            <a:pPr algn="l"/>
            <a:r>
              <a:rPr lang="en-GB" sz="1200" dirty="0">
                <a:latin typeface="Tahoma" panose="020B0604030504040204" pitchFamily="34" charset="0"/>
                <a:ea typeface="Tahoma" panose="020B0604030504040204" pitchFamily="34" charset="0"/>
                <a:cs typeface="Tahoma" panose="020B0604030504040204" pitchFamily="34" charset="0"/>
              </a:rPr>
              <a:t>Polymers are examples of long molecules.</a:t>
            </a: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endParaRPr lang="en-GB" sz="1200" dirty="0">
              <a:latin typeface="Tahoma" panose="020B0604030504040204" pitchFamily="34" charset="0"/>
              <a:ea typeface="Tahoma" panose="020B0604030504040204" pitchFamily="34" charset="0"/>
              <a:cs typeface="Tahoma" panose="020B0604030504040204" pitchFamily="34" charset="0"/>
            </a:endParaRPr>
          </a:p>
          <a:p>
            <a:pPr algn="l"/>
            <a:r>
              <a:rPr lang="en-GB" sz="1200" dirty="0">
                <a:latin typeface="Tahoma" panose="020B0604030504040204" pitchFamily="34" charset="0"/>
                <a:ea typeface="Tahoma" panose="020B0604030504040204" pitchFamily="34" charset="0"/>
                <a:cs typeface="Tahoma" panose="020B0604030504040204" pitchFamily="34" charset="0"/>
              </a:rPr>
              <a:t>Melting and boiling points are low compared to giant covalent substances but higher than for small molecules.</a:t>
            </a:r>
          </a:p>
          <a:p>
            <a:pPr algn="l"/>
            <a:r>
              <a:rPr lang="en-GB" sz="1200" dirty="0">
                <a:latin typeface="Tahoma" panose="020B0604030504040204" pitchFamily="34" charset="0"/>
                <a:ea typeface="Tahoma" panose="020B0604030504040204" pitchFamily="34" charset="0"/>
                <a:cs typeface="Tahoma" panose="020B0604030504040204" pitchFamily="34" charset="0"/>
              </a:rPr>
              <a:t>Large molecules have stronger intermolecular forces than small molecules, which require more energy to overcome.</a:t>
            </a:r>
          </a:p>
          <a:p>
            <a:pPr algn="l"/>
            <a:r>
              <a:rPr lang="en-GB" sz="1200" dirty="0">
                <a:latin typeface="Tahoma" panose="020B0604030504040204" pitchFamily="34" charset="0"/>
                <a:ea typeface="Tahoma" panose="020B0604030504040204" pitchFamily="34" charset="0"/>
                <a:cs typeface="Tahoma" panose="020B0604030504040204" pitchFamily="34" charset="0"/>
              </a:rPr>
              <a:t>Normally solid at room temperature.</a:t>
            </a:r>
          </a:p>
          <a:p>
            <a:pPr algn="l"/>
            <a:endParaRPr lang="en-GB" sz="1200" dirty="0">
              <a:latin typeface="Tahoma" panose="020B0604030504040204" pitchFamily="34" charset="0"/>
              <a:ea typeface="Tahoma" panose="020B0604030504040204" pitchFamily="34" charset="0"/>
              <a:cs typeface="Tahoma" panose="020B0604030504040204" pitchFamily="34" charset="0"/>
            </a:endParaRPr>
          </a:p>
        </p:txBody>
      </p:sp>
      <p:pic>
        <p:nvPicPr>
          <p:cNvPr id="19" name="Picture 18">
            <a:extLst>
              <a:ext uri="{FF2B5EF4-FFF2-40B4-BE49-F238E27FC236}">
                <a16:creationId xmlns:a16="http://schemas.microsoft.com/office/drawing/2014/main" id="{EB0B9130-0B3E-A64B-BC9D-6B18A51F7A1D}"/>
              </a:ext>
            </a:extLst>
          </p:cNvPr>
          <p:cNvPicPr>
            <a:picLocks noChangeAspect="1"/>
          </p:cNvPicPr>
          <p:nvPr/>
        </p:nvPicPr>
        <p:blipFill>
          <a:blip r:embed="rId5"/>
          <a:stretch>
            <a:fillRect/>
          </a:stretch>
        </p:blipFill>
        <p:spPr>
          <a:xfrm>
            <a:off x="4953000" y="3448049"/>
            <a:ext cx="701358" cy="778673"/>
          </a:xfrm>
          <a:prstGeom prst="rect">
            <a:avLst/>
          </a:prstGeom>
        </p:spPr>
      </p:pic>
      <p:sp>
        <p:nvSpPr>
          <p:cNvPr id="21" name="Subtitle 2">
            <a:extLst>
              <a:ext uri="{FF2B5EF4-FFF2-40B4-BE49-F238E27FC236}">
                <a16:creationId xmlns:a16="http://schemas.microsoft.com/office/drawing/2014/main" id="{4B14C446-3A6A-1F18-D3C0-24F55248628E}"/>
              </a:ext>
            </a:extLst>
          </p:cNvPr>
          <p:cNvSpPr txBox="1">
            <a:spLocks/>
          </p:cNvSpPr>
          <p:nvPr/>
        </p:nvSpPr>
        <p:spPr>
          <a:xfrm>
            <a:off x="6685914" y="711200"/>
            <a:ext cx="3017520" cy="5948994"/>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Graphite</a:t>
            </a:r>
          </a:p>
          <a:p>
            <a:pPr algn="l"/>
            <a:r>
              <a:rPr lang="en-GB" sz="1200" dirty="0">
                <a:latin typeface="Tahoma" panose="020B0604030504040204" pitchFamily="34" charset="0"/>
                <a:ea typeface="Tahoma" panose="020B0604030504040204" pitchFamily="34" charset="0"/>
                <a:cs typeface="Tahoma" panose="020B0604030504040204" pitchFamily="34" charset="0"/>
              </a:rPr>
              <a:t>Made only of carbon – each carbon atom bonds to three others, and forms hexagonal rings in layers. Each carbon atom has one spare electron, which is delocalised and therefore free to move around the structure</a:t>
            </a:r>
            <a:r>
              <a:rPr lang="en-GB" sz="1050" dirty="0"/>
              <a:t>.</a:t>
            </a:r>
          </a:p>
          <a:p>
            <a:pPr algn="l"/>
            <a:endParaRPr lang="en-GB" sz="1200" b="1" dirty="0">
              <a:latin typeface="Tahoma" panose="020B0604030504040204" pitchFamily="34" charset="0"/>
              <a:ea typeface="Tahoma" panose="020B0604030504040204" pitchFamily="34" charset="0"/>
              <a:cs typeface="Tahoma" panose="020B0604030504040204" pitchFamily="34" charset="0"/>
            </a:endParaRPr>
          </a:p>
          <a:p>
            <a:pPr algn="l"/>
            <a:endParaRPr lang="en-GB" sz="1200" b="1" dirty="0">
              <a:latin typeface="Tahoma" panose="020B0604030504040204" pitchFamily="34" charset="0"/>
              <a:ea typeface="Tahoma" panose="020B0604030504040204" pitchFamily="34" charset="0"/>
              <a:cs typeface="Tahoma" panose="020B0604030504040204" pitchFamily="34" charset="0"/>
            </a:endParaRPr>
          </a:p>
          <a:p>
            <a:pPr algn="l"/>
            <a:endParaRPr lang="en-GB" sz="1200" b="1" dirty="0">
              <a:latin typeface="Tahoma" panose="020B0604030504040204" pitchFamily="34" charset="0"/>
              <a:ea typeface="Tahoma" panose="020B0604030504040204" pitchFamily="34" charset="0"/>
              <a:cs typeface="Tahoma" panose="020B0604030504040204" pitchFamily="34" charset="0"/>
            </a:endParaRPr>
          </a:p>
          <a:p>
            <a:pPr algn="l"/>
            <a:r>
              <a:rPr lang="en-GB" sz="1200" b="1" dirty="0">
                <a:latin typeface="Tahoma" panose="020B0604030504040204" pitchFamily="34" charset="0"/>
                <a:ea typeface="Tahoma" panose="020B0604030504040204" pitchFamily="34" charset="0"/>
                <a:cs typeface="Tahoma" panose="020B0604030504040204" pitchFamily="34" charset="0"/>
              </a:rPr>
              <a:t>Fullerenes – Spheres and Nanotubes</a:t>
            </a:r>
          </a:p>
          <a:p>
            <a:pPr algn="l"/>
            <a:endParaRPr lang="en-GB" sz="1200" b="1" dirty="0">
              <a:latin typeface="Tahoma" panose="020B0604030504040204" pitchFamily="34" charset="0"/>
              <a:ea typeface="Tahoma" panose="020B0604030504040204" pitchFamily="34" charset="0"/>
              <a:cs typeface="Tahoma" panose="020B0604030504040204" pitchFamily="34" charset="0"/>
            </a:endParaRPr>
          </a:p>
          <a:p>
            <a:pPr algn="l"/>
            <a:endParaRPr lang="en-GB" sz="1200" b="1" dirty="0">
              <a:latin typeface="Tahoma" panose="020B0604030504040204" pitchFamily="34" charset="0"/>
              <a:ea typeface="Tahoma" panose="020B0604030504040204" pitchFamily="34" charset="0"/>
              <a:cs typeface="Tahoma" panose="020B0604030504040204" pitchFamily="34" charset="0"/>
            </a:endParaRPr>
          </a:p>
          <a:p>
            <a:pPr algn="l"/>
            <a:endParaRPr lang="en-GB" sz="1200" b="1" dirty="0">
              <a:latin typeface="Tahoma" panose="020B0604030504040204" pitchFamily="34" charset="0"/>
              <a:ea typeface="Tahoma" panose="020B0604030504040204" pitchFamily="34" charset="0"/>
              <a:cs typeface="Tahoma" panose="020B0604030504040204" pitchFamily="34" charset="0"/>
            </a:endParaRPr>
          </a:p>
          <a:p>
            <a:pPr algn="l"/>
            <a:r>
              <a:rPr lang="en-GB" sz="1200">
                <a:latin typeface="Tahoma" panose="020B0604030504040204" pitchFamily="34" charset="0"/>
                <a:ea typeface="Tahoma" panose="020B0604030504040204" pitchFamily="34" charset="0"/>
                <a:cs typeface="Tahoma" panose="020B0604030504040204" pitchFamily="34" charset="0"/>
              </a:rPr>
              <a:t>The </a:t>
            </a:r>
            <a:r>
              <a:rPr lang="en-GB" sz="1200" dirty="0">
                <a:latin typeface="Tahoma" panose="020B0604030504040204" pitchFamily="34" charset="0"/>
                <a:ea typeface="Tahoma" panose="020B0604030504040204" pitchFamily="34" charset="0"/>
                <a:cs typeface="Tahoma" panose="020B0604030504040204" pitchFamily="34" charset="0"/>
              </a:rPr>
              <a:t>carbon atoms in nanotubes are arranged in cylindrical tubes. Their high tensile strength (they are difficult to break when pulled) makes them useful in electronics.</a:t>
            </a:r>
            <a:endParaRPr lang="en-GB" sz="1200" b="1" dirty="0">
              <a:latin typeface="Tahoma" panose="020B0604030504040204" pitchFamily="34" charset="0"/>
              <a:ea typeface="Tahoma" panose="020B0604030504040204" pitchFamily="34" charset="0"/>
              <a:cs typeface="Tahoma" panose="020B0604030504040204" pitchFamily="34" charset="0"/>
            </a:endParaRPr>
          </a:p>
          <a:p>
            <a:pPr algn="l"/>
            <a:r>
              <a:rPr lang="en-GB" sz="1200" dirty="0">
                <a:latin typeface="Tahoma" panose="020B0604030504040204" pitchFamily="34" charset="0"/>
                <a:ea typeface="Tahoma" panose="020B0604030504040204" pitchFamily="34" charset="0"/>
                <a:cs typeface="Tahoma" panose="020B0604030504040204" pitchFamily="34" charset="0"/>
              </a:rPr>
              <a:t>Spherical fullerenes can be used as lubricants and in drug delivery.</a:t>
            </a:r>
          </a:p>
          <a:p>
            <a:pPr algn="l"/>
            <a:r>
              <a:rPr lang="en-GB" sz="1200" b="1" dirty="0">
                <a:latin typeface="Tahoma" panose="020B0604030504040204" pitchFamily="34" charset="0"/>
                <a:ea typeface="Tahoma" panose="020B0604030504040204" pitchFamily="34" charset="0"/>
                <a:cs typeface="Tahoma" panose="020B0604030504040204" pitchFamily="34" charset="0"/>
              </a:rPr>
              <a:t>Graphene</a:t>
            </a:r>
          </a:p>
          <a:p>
            <a:pPr algn="l"/>
            <a:r>
              <a:rPr lang="en-GB" sz="1200" dirty="0">
                <a:latin typeface="Tahoma" panose="020B0604030504040204" pitchFamily="34" charset="0"/>
                <a:ea typeface="Tahoma" panose="020B0604030504040204" pitchFamily="34" charset="0"/>
                <a:cs typeface="Tahoma" panose="020B0604030504040204" pitchFamily="34" charset="0"/>
              </a:rPr>
              <a:t>Graphene consists of only a single layer of graphite. Its strong covalent bonds make it a strong material that can also conduct electricity.</a:t>
            </a:r>
          </a:p>
        </p:txBody>
      </p:sp>
      <p:pic>
        <p:nvPicPr>
          <p:cNvPr id="23" name="Picture 22">
            <a:extLst>
              <a:ext uri="{FF2B5EF4-FFF2-40B4-BE49-F238E27FC236}">
                <a16:creationId xmlns:a16="http://schemas.microsoft.com/office/drawing/2014/main" id="{EF06DCA4-F656-96F5-61C0-A4E3C1AD2A0F}"/>
              </a:ext>
            </a:extLst>
          </p:cNvPr>
          <p:cNvPicPr>
            <a:picLocks noChangeAspect="1"/>
          </p:cNvPicPr>
          <p:nvPr/>
        </p:nvPicPr>
        <p:blipFill>
          <a:blip r:embed="rId6"/>
          <a:stretch>
            <a:fillRect/>
          </a:stretch>
        </p:blipFill>
        <p:spPr>
          <a:xfrm>
            <a:off x="7967048" y="2062045"/>
            <a:ext cx="1036351" cy="752275"/>
          </a:xfrm>
          <a:prstGeom prst="rect">
            <a:avLst/>
          </a:prstGeom>
        </p:spPr>
      </p:pic>
      <p:pic>
        <p:nvPicPr>
          <p:cNvPr id="25" name="Picture 24">
            <a:extLst>
              <a:ext uri="{FF2B5EF4-FFF2-40B4-BE49-F238E27FC236}">
                <a16:creationId xmlns:a16="http://schemas.microsoft.com/office/drawing/2014/main" id="{B67245A8-5D2E-D3FC-8B15-78BBC0B4A9E6}"/>
              </a:ext>
            </a:extLst>
          </p:cNvPr>
          <p:cNvPicPr>
            <a:picLocks noChangeAspect="1"/>
          </p:cNvPicPr>
          <p:nvPr/>
        </p:nvPicPr>
        <p:blipFill>
          <a:blip r:embed="rId7"/>
          <a:stretch>
            <a:fillRect/>
          </a:stretch>
        </p:blipFill>
        <p:spPr>
          <a:xfrm>
            <a:off x="7019623" y="3225846"/>
            <a:ext cx="924210" cy="919701"/>
          </a:xfrm>
          <a:prstGeom prst="rect">
            <a:avLst/>
          </a:prstGeom>
        </p:spPr>
      </p:pic>
      <p:pic>
        <p:nvPicPr>
          <p:cNvPr id="27" name="Picture 26">
            <a:extLst>
              <a:ext uri="{FF2B5EF4-FFF2-40B4-BE49-F238E27FC236}">
                <a16:creationId xmlns:a16="http://schemas.microsoft.com/office/drawing/2014/main" id="{CE17124B-8D73-2517-71A8-70D27DF07830}"/>
              </a:ext>
            </a:extLst>
          </p:cNvPr>
          <p:cNvPicPr>
            <a:picLocks noChangeAspect="1"/>
          </p:cNvPicPr>
          <p:nvPr/>
        </p:nvPicPr>
        <p:blipFill>
          <a:blip r:embed="rId8"/>
          <a:stretch>
            <a:fillRect/>
          </a:stretch>
        </p:blipFill>
        <p:spPr>
          <a:xfrm rot="3704935">
            <a:off x="8199755" y="3499408"/>
            <a:ext cx="899280" cy="449640"/>
          </a:xfrm>
          <a:prstGeom prst="rect">
            <a:avLst/>
          </a:prstGeom>
        </p:spPr>
      </p:pic>
    </p:spTree>
    <p:extLst>
      <p:ext uri="{BB962C8B-B14F-4D97-AF65-F5344CB8AC3E}">
        <p14:creationId xmlns:p14="http://schemas.microsoft.com/office/powerpoint/2010/main" val="11630504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138</TotalTime>
  <Words>642</Words>
  <Application>Microsoft Office PowerPoint</Application>
  <PresentationFormat>A4 Paper (210x297 mm)</PresentationFormat>
  <Paragraphs>64</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Tahoma</vt:lpstr>
      <vt:lpstr>Office Theme</vt:lpstr>
      <vt:lpstr>Science (Chemistry) – Year 11 – Autumn 1</vt:lpstr>
      <vt:lpstr>Science (Chemistry) – Year 11 – Autumn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Martin Hampshire</dc:creator>
  <cp:lastModifiedBy>Martin Hampshire</cp:lastModifiedBy>
  <cp:revision>7</cp:revision>
  <dcterms:created xsi:type="dcterms:W3CDTF">2024-09-02T18:04:31Z</dcterms:created>
  <dcterms:modified xsi:type="dcterms:W3CDTF">2024-09-03T04:04:23Z</dcterms:modified>
</cp:coreProperties>
</file>