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57" r:id="rId5"/>
    <p:sldId id="258"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4"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Century Gothic" panose="020B0502020202020204"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Century Gothic" panose="020B0502020202020204" pitchFamily="34" charset="0"/>
              </a:defRPr>
            </a:lvl1pPr>
          </a:lstStyle>
          <a:p>
            <a:fld id="{A107A67F-C800-4232-AE88-338A0DE4F94A}" type="datetimeFigureOut">
              <a:rPr lang="en-GB" smtClean="0"/>
              <a:pPr/>
              <a:t>29/10/2024</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Century Gothic" panose="020B0502020202020204"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Century Gothic" panose="020B0502020202020204" pitchFamily="34" charset="0"/>
              </a:defRPr>
            </a:lvl1pPr>
          </a:lstStyle>
          <a:p>
            <a:fld id="{CE88E8C3-B32A-4D99-A64D-8DFDBA885849}" type="slidenum">
              <a:rPr lang="en-GB" smtClean="0"/>
              <a:pPr/>
              <a:t>‹#›</a:t>
            </a:fld>
            <a:endParaRPr lang="en-GB" dirty="0"/>
          </a:p>
        </p:txBody>
      </p:sp>
    </p:spTree>
    <p:extLst>
      <p:ext uri="{BB962C8B-B14F-4D97-AF65-F5344CB8AC3E}">
        <p14:creationId xmlns:p14="http://schemas.microsoft.com/office/powerpoint/2010/main" val="28402805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Century Gothic" panose="020B0502020202020204" pitchFamily="34" charset="0"/>
        <a:ea typeface="+mn-ea"/>
        <a:cs typeface="+mn-cs"/>
      </a:defRPr>
    </a:lvl1pPr>
    <a:lvl2pPr marL="457200" algn="l" defTabSz="914400" rtl="0" eaLnBrk="1" latinLnBrk="0" hangingPunct="1">
      <a:defRPr sz="1200" kern="1200">
        <a:solidFill>
          <a:schemeClr val="tx1"/>
        </a:solidFill>
        <a:latin typeface="Century Gothic" panose="020B0502020202020204" pitchFamily="34" charset="0"/>
        <a:ea typeface="+mn-ea"/>
        <a:cs typeface="+mn-cs"/>
      </a:defRPr>
    </a:lvl2pPr>
    <a:lvl3pPr marL="914400" algn="l" defTabSz="914400" rtl="0" eaLnBrk="1" latinLnBrk="0" hangingPunct="1">
      <a:defRPr sz="1200" kern="1200">
        <a:solidFill>
          <a:schemeClr val="tx1"/>
        </a:solidFill>
        <a:latin typeface="Century Gothic" panose="020B0502020202020204" pitchFamily="34" charset="0"/>
        <a:ea typeface="+mn-ea"/>
        <a:cs typeface="+mn-cs"/>
      </a:defRPr>
    </a:lvl3pPr>
    <a:lvl4pPr marL="1371600" algn="l" defTabSz="914400" rtl="0" eaLnBrk="1" latinLnBrk="0" hangingPunct="1">
      <a:defRPr sz="1200" kern="1200">
        <a:solidFill>
          <a:schemeClr val="tx1"/>
        </a:solidFill>
        <a:latin typeface="Century Gothic" panose="020B0502020202020204" pitchFamily="34" charset="0"/>
        <a:ea typeface="+mn-ea"/>
        <a:cs typeface="+mn-cs"/>
      </a:defRPr>
    </a:lvl4pPr>
    <a:lvl5pPr marL="1828800" algn="l" defTabSz="914400" rtl="0" eaLnBrk="1" latinLnBrk="0" hangingPunct="1">
      <a:defRPr sz="1200" kern="1200">
        <a:solidFill>
          <a:schemeClr val="tx1"/>
        </a:solidFill>
        <a:latin typeface="Century Gothic" panose="020B0502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C25F38E-A70D-42F0-9349-6200EA31144C}" type="slidenum">
              <a:rPr lang="en-GB" smtClean="0"/>
              <a:t>1</a:t>
            </a:fld>
            <a:endParaRPr lang="en-GB"/>
          </a:p>
        </p:txBody>
      </p:sp>
    </p:spTree>
    <p:extLst>
      <p:ext uri="{BB962C8B-B14F-4D97-AF65-F5344CB8AC3E}">
        <p14:creationId xmlns:p14="http://schemas.microsoft.com/office/powerpoint/2010/main" val="8085985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C25F38E-A70D-42F0-9349-6200EA31144C}" type="slidenum">
              <a:rPr lang="en-GB" smtClean="0"/>
              <a:t>2</a:t>
            </a:fld>
            <a:endParaRPr lang="en-GB"/>
          </a:p>
        </p:txBody>
      </p:sp>
    </p:spTree>
    <p:extLst>
      <p:ext uri="{BB962C8B-B14F-4D97-AF65-F5344CB8AC3E}">
        <p14:creationId xmlns:p14="http://schemas.microsoft.com/office/powerpoint/2010/main" val="33098073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D447B-3753-4334-B386-39D4344DB07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43F6903-3052-43F2-BB99-454F871745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703E5C7-5282-4ED6-94D3-674A57A051D1}"/>
              </a:ext>
            </a:extLst>
          </p:cNvPr>
          <p:cNvSpPr>
            <a:spLocks noGrp="1"/>
          </p:cNvSpPr>
          <p:nvPr>
            <p:ph type="dt" sz="half" idx="10"/>
          </p:nvPr>
        </p:nvSpPr>
        <p:spPr/>
        <p:txBody>
          <a:bodyPr/>
          <a:lstStyle/>
          <a:p>
            <a:fld id="{7FFE9BD6-7C23-43D8-AAFF-BF5F2C055CB8}" type="datetimeFigureOut">
              <a:rPr lang="en-GB" smtClean="0"/>
              <a:t>29/10/2024</a:t>
            </a:fld>
            <a:endParaRPr lang="en-GB"/>
          </a:p>
        </p:txBody>
      </p:sp>
      <p:sp>
        <p:nvSpPr>
          <p:cNvPr id="5" name="Footer Placeholder 4">
            <a:extLst>
              <a:ext uri="{FF2B5EF4-FFF2-40B4-BE49-F238E27FC236}">
                <a16:creationId xmlns:a16="http://schemas.microsoft.com/office/drawing/2014/main" id="{FEC206D2-ABD9-4DA8-9797-4C7BA3E151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00F91C-E0AF-444D-B3EB-54E056EC3658}"/>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29173672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03EF4-24EC-4458-9050-30A7E2DDCBF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5BDDE54-1D36-4851-8F36-38D9F13FD14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253D74-5CA1-48E3-930F-6388E610838E}"/>
              </a:ext>
            </a:extLst>
          </p:cNvPr>
          <p:cNvSpPr>
            <a:spLocks noGrp="1"/>
          </p:cNvSpPr>
          <p:nvPr>
            <p:ph type="dt" sz="half" idx="10"/>
          </p:nvPr>
        </p:nvSpPr>
        <p:spPr/>
        <p:txBody>
          <a:bodyPr/>
          <a:lstStyle/>
          <a:p>
            <a:fld id="{7FFE9BD6-7C23-43D8-AAFF-BF5F2C055CB8}" type="datetimeFigureOut">
              <a:rPr lang="en-GB" smtClean="0"/>
              <a:t>29/10/2024</a:t>
            </a:fld>
            <a:endParaRPr lang="en-GB"/>
          </a:p>
        </p:txBody>
      </p:sp>
      <p:sp>
        <p:nvSpPr>
          <p:cNvPr id="5" name="Footer Placeholder 4">
            <a:extLst>
              <a:ext uri="{FF2B5EF4-FFF2-40B4-BE49-F238E27FC236}">
                <a16:creationId xmlns:a16="http://schemas.microsoft.com/office/drawing/2014/main" id="{53EF64FC-BF5C-4F7E-A01E-47F649C7C8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B7C4A3-70C5-45F3-A590-AB10B9DBF48B}"/>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2478600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ECA68-4348-4A13-8271-A792E80D5DA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31EFB2F-72C8-4EB7-8918-F6FBB47A205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86E380E-176C-4EC1-9FBA-41F04D06BBC4}"/>
              </a:ext>
            </a:extLst>
          </p:cNvPr>
          <p:cNvSpPr>
            <a:spLocks noGrp="1"/>
          </p:cNvSpPr>
          <p:nvPr>
            <p:ph type="dt" sz="half" idx="10"/>
          </p:nvPr>
        </p:nvSpPr>
        <p:spPr/>
        <p:txBody>
          <a:bodyPr/>
          <a:lstStyle/>
          <a:p>
            <a:fld id="{7FFE9BD6-7C23-43D8-AAFF-BF5F2C055CB8}" type="datetimeFigureOut">
              <a:rPr lang="en-GB" smtClean="0"/>
              <a:t>29/10/2024</a:t>
            </a:fld>
            <a:endParaRPr lang="en-GB"/>
          </a:p>
        </p:txBody>
      </p:sp>
      <p:sp>
        <p:nvSpPr>
          <p:cNvPr id="5" name="Footer Placeholder 4">
            <a:extLst>
              <a:ext uri="{FF2B5EF4-FFF2-40B4-BE49-F238E27FC236}">
                <a16:creationId xmlns:a16="http://schemas.microsoft.com/office/drawing/2014/main" id="{9E2C296B-811E-453E-8029-1BD2151548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618D6C-09D4-42EC-AF55-9587FB71C2B1}"/>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3495777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B89B5-C2EB-436A-966B-74D3FE6C6B3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0A48C51-101C-4A81-9694-77C59C9ECCB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CF4239B-8AD7-43F3-ACEE-E9E7CE0FABE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1F83832-D659-4469-9271-2246D908B288}"/>
              </a:ext>
            </a:extLst>
          </p:cNvPr>
          <p:cNvSpPr>
            <a:spLocks noGrp="1"/>
          </p:cNvSpPr>
          <p:nvPr>
            <p:ph type="dt" sz="half" idx="10"/>
          </p:nvPr>
        </p:nvSpPr>
        <p:spPr/>
        <p:txBody>
          <a:bodyPr/>
          <a:lstStyle/>
          <a:p>
            <a:fld id="{7FFE9BD6-7C23-43D8-AAFF-BF5F2C055CB8}" type="datetimeFigureOut">
              <a:rPr lang="en-GB" smtClean="0"/>
              <a:t>29/10/2024</a:t>
            </a:fld>
            <a:endParaRPr lang="en-GB"/>
          </a:p>
        </p:txBody>
      </p:sp>
      <p:sp>
        <p:nvSpPr>
          <p:cNvPr id="6" name="Footer Placeholder 5">
            <a:extLst>
              <a:ext uri="{FF2B5EF4-FFF2-40B4-BE49-F238E27FC236}">
                <a16:creationId xmlns:a16="http://schemas.microsoft.com/office/drawing/2014/main" id="{5AF19539-9605-434E-BBE0-6BFC6436CA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89099C-6126-4317-9CA6-3B1FD19752CD}"/>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1109566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ACBF0-0A2D-4039-8D4B-E846C4881FA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394D312-8B83-40D7-B8FF-A17C8BEC5A0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1F1DE05-D224-4B2C-9D88-AFDBB0D60D5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15B57AD-EBCA-4865-B43E-9E92AA8696E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197FCAC-4D97-4875-8519-E70ECE332A0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E6BAE6E-6A1F-4946-9311-72B45EA3CC09}"/>
              </a:ext>
            </a:extLst>
          </p:cNvPr>
          <p:cNvSpPr>
            <a:spLocks noGrp="1"/>
          </p:cNvSpPr>
          <p:nvPr>
            <p:ph type="dt" sz="half" idx="10"/>
          </p:nvPr>
        </p:nvSpPr>
        <p:spPr/>
        <p:txBody>
          <a:bodyPr/>
          <a:lstStyle/>
          <a:p>
            <a:fld id="{7FFE9BD6-7C23-43D8-AAFF-BF5F2C055CB8}" type="datetimeFigureOut">
              <a:rPr lang="en-GB" smtClean="0"/>
              <a:t>29/10/2024</a:t>
            </a:fld>
            <a:endParaRPr lang="en-GB"/>
          </a:p>
        </p:txBody>
      </p:sp>
      <p:sp>
        <p:nvSpPr>
          <p:cNvPr id="8" name="Footer Placeholder 7">
            <a:extLst>
              <a:ext uri="{FF2B5EF4-FFF2-40B4-BE49-F238E27FC236}">
                <a16:creationId xmlns:a16="http://schemas.microsoft.com/office/drawing/2014/main" id="{AC8B8F9C-6FBC-469B-A670-B6C98096ECA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6511EBC-9F36-4770-A90E-DCDB52AC39F5}"/>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240301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E5611-005A-4123-9B3C-BDE325EDE74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CBE3630-1D26-4AA6-A611-01F434F594DE}"/>
              </a:ext>
            </a:extLst>
          </p:cNvPr>
          <p:cNvSpPr>
            <a:spLocks noGrp="1"/>
          </p:cNvSpPr>
          <p:nvPr>
            <p:ph type="dt" sz="half" idx="10"/>
          </p:nvPr>
        </p:nvSpPr>
        <p:spPr/>
        <p:txBody>
          <a:bodyPr/>
          <a:lstStyle/>
          <a:p>
            <a:fld id="{7FFE9BD6-7C23-43D8-AAFF-BF5F2C055CB8}" type="datetimeFigureOut">
              <a:rPr lang="en-GB" smtClean="0"/>
              <a:t>29/10/2024</a:t>
            </a:fld>
            <a:endParaRPr lang="en-GB"/>
          </a:p>
        </p:txBody>
      </p:sp>
      <p:sp>
        <p:nvSpPr>
          <p:cNvPr id="4" name="Footer Placeholder 3">
            <a:extLst>
              <a:ext uri="{FF2B5EF4-FFF2-40B4-BE49-F238E27FC236}">
                <a16:creationId xmlns:a16="http://schemas.microsoft.com/office/drawing/2014/main" id="{E3A4D14C-F96C-4796-B6DC-443EA5F19B0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BF11CC1-5385-467B-A87D-A5575852B0DA}"/>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28986045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85887F-4C0A-4A56-9796-08946176B1AC}"/>
              </a:ext>
            </a:extLst>
          </p:cNvPr>
          <p:cNvSpPr>
            <a:spLocks noGrp="1"/>
          </p:cNvSpPr>
          <p:nvPr>
            <p:ph type="dt" sz="half" idx="10"/>
          </p:nvPr>
        </p:nvSpPr>
        <p:spPr/>
        <p:txBody>
          <a:bodyPr/>
          <a:lstStyle/>
          <a:p>
            <a:fld id="{7FFE9BD6-7C23-43D8-AAFF-BF5F2C055CB8}" type="datetimeFigureOut">
              <a:rPr lang="en-GB" smtClean="0"/>
              <a:t>29/10/2024</a:t>
            </a:fld>
            <a:endParaRPr lang="en-GB"/>
          </a:p>
        </p:txBody>
      </p:sp>
      <p:sp>
        <p:nvSpPr>
          <p:cNvPr id="3" name="Footer Placeholder 2">
            <a:extLst>
              <a:ext uri="{FF2B5EF4-FFF2-40B4-BE49-F238E27FC236}">
                <a16:creationId xmlns:a16="http://schemas.microsoft.com/office/drawing/2014/main" id="{B8016EFA-BF60-4A4F-98AA-0DA78859F6A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4BF429-2C5E-45BA-9AE5-3F83FB20A28A}"/>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4179457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C395C-CD0E-4944-AE4D-3076C71EF9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CF261A0-1D49-41B4-A894-D545A96739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96CBA00-C9FD-4E3A-9ED9-BFE19ED404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A998F63-D280-44D7-9EEE-58B30D8DD8F4}"/>
              </a:ext>
            </a:extLst>
          </p:cNvPr>
          <p:cNvSpPr>
            <a:spLocks noGrp="1"/>
          </p:cNvSpPr>
          <p:nvPr>
            <p:ph type="dt" sz="half" idx="10"/>
          </p:nvPr>
        </p:nvSpPr>
        <p:spPr/>
        <p:txBody>
          <a:bodyPr/>
          <a:lstStyle/>
          <a:p>
            <a:fld id="{7FFE9BD6-7C23-43D8-AAFF-BF5F2C055CB8}" type="datetimeFigureOut">
              <a:rPr lang="en-GB" smtClean="0"/>
              <a:t>29/10/2024</a:t>
            </a:fld>
            <a:endParaRPr lang="en-GB"/>
          </a:p>
        </p:txBody>
      </p:sp>
      <p:sp>
        <p:nvSpPr>
          <p:cNvPr id="6" name="Footer Placeholder 5">
            <a:extLst>
              <a:ext uri="{FF2B5EF4-FFF2-40B4-BE49-F238E27FC236}">
                <a16:creationId xmlns:a16="http://schemas.microsoft.com/office/drawing/2014/main" id="{F3E25E8D-B2EC-4822-8520-F548DA5E0F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2D3EB7F-839D-4477-A511-319A43211179}"/>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24166695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0FAF2D-C4B9-412A-9F1D-723088B475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1854141-C3EF-4F09-885B-4F39FC4B91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1801ACF-3948-425B-BDBD-720623ABA9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13806ED-DBE8-4FE0-BD79-9D7501A314AC}"/>
              </a:ext>
            </a:extLst>
          </p:cNvPr>
          <p:cNvSpPr>
            <a:spLocks noGrp="1"/>
          </p:cNvSpPr>
          <p:nvPr>
            <p:ph type="dt" sz="half" idx="10"/>
          </p:nvPr>
        </p:nvSpPr>
        <p:spPr/>
        <p:txBody>
          <a:bodyPr/>
          <a:lstStyle/>
          <a:p>
            <a:fld id="{7FFE9BD6-7C23-43D8-AAFF-BF5F2C055CB8}" type="datetimeFigureOut">
              <a:rPr lang="en-GB" smtClean="0"/>
              <a:t>29/10/2024</a:t>
            </a:fld>
            <a:endParaRPr lang="en-GB"/>
          </a:p>
        </p:txBody>
      </p:sp>
      <p:sp>
        <p:nvSpPr>
          <p:cNvPr id="6" name="Footer Placeholder 5">
            <a:extLst>
              <a:ext uri="{FF2B5EF4-FFF2-40B4-BE49-F238E27FC236}">
                <a16:creationId xmlns:a16="http://schemas.microsoft.com/office/drawing/2014/main" id="{19F7FBDB-9E8A-4BA1-A556-03A1E4207F6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73E075D-D9FF-4808-AEA9-479D6A199AC8}"/>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1449919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6FB88-9F38-49A0-8F02-7A1DCA3A862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BF65204-7DA7-434F-AA5B-26DF399939F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1F4256-215B-4AF6-9FF2-45341E339AE5}"/>
              </a:ext>
            </a:extLst>
          </p:cNvPr>
          <p:cNvSpPr>
            <a:spLocks noGrp="1"/>
          </p:cNvSpPr>
          <p:nvPr>
            <p:ph type="dt" sz="half" idx="10"/>
          </p:nvPr>
        </p:nvSpPr>
        <p:spPr/>
        <p:txBody>
          <a:bodyPr/>
          <a:lstStyle/>
          <a:p>
            <a:fld id="{7FFE9BD6-7C23-43D8-AAFF-BF5F2C055CB8}" type="datetimeFigureOut">
              <a:rPr lang="en-GB" smtClean="0"/>
              <a:t>29/10/2024</a:t>
            </a:fld>
            <a:endParaRPr lang="en-GB"/>
          </a:p>
        </p:txBody>
      </p:sp>
      <p:sp>
        <p:nvSpPr>
          <p:cNvPr id="5" name="Footer Placeholder 4">
            <a:extLst>
              <a:ext uri="{FF2B5EF4-FFF2-40B4-BE49-F238E27FC236}">
                <a16:creationId xmlns:a16="http://schemas.microsoft.com/office/drawing/2014/main" id="{11760AEA-E970-4369-81A7-F06F241EBF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FF599A-DD76-4D64-A375-4F6C75FC1A02}"/>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6638577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F84ACC-6842-4E9C-A81C-1BC594CD18E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05A887-F47A-4506-B8EF-D67E0F7D5C4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A18809-7682-4316-A237-71C6D0A0DEAB}"/>
              </a:ext>
            </a:extLst>
          </p:cNvPr>
          <p:cNvSpPr>
            <a:spLocks noGrp="1"/>
          </p:cNvSpPr>
          <p:nvPr>
            <p:ph type="dt" sz="half" idx="10"/>
          </p:nvPr>
        </p:nvSpPr>
        <p:spPr/>
        <p:txBody>
          <a:bodyPr/>
          <a:lstStyle/>
          <a:p>
            <a:fld id="{7FFE9BD6-7C23-43D8-AAFF-BF5F2C055CB8}" type="datetimeFigureOut">
              <a:rPr lang="en-GB" smtClean="0"/>
              <a:t>29/10/2024</a:t>
            </a:fld>
            <a:endParaRPr lang="en-GB"/>
          </a:p>
        </p:txBody>
      </p:sp>
      <p:sp>
        <p:nvSpPr>
          <p:cNvPr id="5" name="Footer Placeholder 4">
            <a:extLst>
              <a:ext uri="{FF2B5EF4-FFF2-40B4-BE49-F238E27FC236}">
                <a16:creationId xmlns:a16="http://schemas.microsoft.com/office/drawing/2014/main" id="{8CEB2AEF-A529-4D3C-9BAD-5E6895B92C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1E1DBF-2EA5-49D6-A706-8F17798166B5}"/>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828379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71C37D7-BC90-4A1B-A0B8-978D3073E8F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BC644654-3674-416A-B634-79854ABDBB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CFB0C0E5-5E7F-46E2-BB29-7525188694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Century Gothic" panose="020B0502020202020204" pitchFamily="34" charset="0"/>
              </a:defRPr>
            </a:lvl1pPr>
          </a:lstStyle>
          <a:p>
            <a:fld id="{7FFE9BD6-7C23-43D8-AAFF-BF5F2C055CB8}" type="datetimeFigureOut">
              <a:rPr lang="en-GB" smtClean="0"/>
              <a:pPr/>
              <a:t>29/10/2024</a:t>
            </a:fld>
            <a:endParaRPr lang="en-GB" dirty="0"/>
          </a:p>
        </p:txBody>
      </p:sp>
      <p:sp>
        <p:nvSpPr>
          <p:cNvPr id="5" name="Footer Placeholder 4">
            <a:extLst>
              <a:ext uri="{FF2B5EF4-FFF2-40B4-BE49-F238E27FC236}">
                <a16:creationId xmlns:a16="http://schemas.microsoft.com/office/drawing/2014/main" id="{CC924CBB-0866-40CD-9DBB-B4440C9BDE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Century Gothic" panose="020B0502020202020204" pitchFamily="34" charset="0"/>
              </a:defRPr>
            </a:lvl1pPr>
          </a:lstStyle>
          <a:p>
            <a:endParaRPr lang="en-GB" dirty="0"/>
          </a:p>
        </p:txBody>
      </p:sp>
      <p:sp>
        <p:nvSpPr>
          <p:cNvPr id="6" name="Slide Number Placeholder 5">
            <a:extLst>
              <a:ext uri="{FF2B5EF4-FFF2-40B4-BE49-F238E27FC236}">
                <a16:creationId xmlns:a16="http://schemas.microsoft.com/office/drawing/2014/main" id="{8559658E-CD07-48A7-9AE2-0636C567FA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Century Gothic" panose="020B0502020202020204" pitchFamily="34" charset="0"/>
              </a:defRPr>
            </a:lvl1pPr>
          </a:lstStyle>
          <a:p>
            <a:fld id="{3C4D4A14-3789-49D6-BD4F-475857400791}" type="slidenum">
              <a:rPr lang="en-GB" smtClean="0"/>
              <a:pPr/>
              <a:t>‹#›</a:t>
            </a:fld>
            <a:endParaRPr lang="en-GB" dirty="0"/>
          </a:p>
        </p:txBody>
      </p:sp>
    </p:spTree>
    <p:extLst>
      <p:ext uri="{BB962C8B-B14F-4D97-AF65-F5344CB8AC3E}">
        <p14:creationId xmlns:p14="http://schemas.microsoft.com/office/powerpoint/2010/main" val="1302685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sv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789209806"/>
              </p:ext>
            </p:extLst>
          </p:nvPr>
        </p:nvGraphicFramePr>
        <p:xfrm>
          <a:off x="2165568" y="27795"/>
          <a:ext cx="3199509" cy="2068765"/>
        </p:xfrm>
        <a:graphic>
          <a:graphicData uri="http://schemas.openxmlformats.org/drawingml/2006/table">
            <a:tbl>
              <a:tblPr firstRow="1" bandRow="1">
                <a:tableStyleId>{21E4AEA4-8DFA-4A89-87EB-49C32662AFE0}</a:tableStyleId>
              </a:tblPr>
              <a:tblGrid>
                <a:gridCol w="3199509">
                  <a:extLst>
                    <a:ext uri="{9D8B030D-6E8A-4147-A177-3AD203B41FA5}">
                      <a16:colId xmlns:a16="http://schemas.microsoft.com/office/drawing/2014/main" val="204375177"/>
                    </a:ext>
                  </a:extLst>
                </a:gridCol>
              </a:tblGrid>
              <a:tr h="141279">
                <a:tc>
                  <a:txBody>
                    <a:bodyPr/>
                    <a:lstStyle/>
                    <a:p>
                      <a:pPr algn="ctr"/>
                      <a:r>
                        <a:rPr lang="en-GB" sz="1000" dirty="0">
                          <a:solidFill>
                            <a:schemeClr val="tx1"/>
                          </a:solidFill>
                          <a:latin typeface="Century Gothic" panose="020B0502020202020204" pitchFamily="34" charset="0"/>
                        </a:rPr>
                        <a:t>What are the important features of animal accommodation?</a:t>
                      </a:r>
                    </a:p>
                  </a:txBody>
                  <a:tcPr/>
                </a:tc>
                <a:extLst>
                  <a:ext uri="{0D108BD9-81ED-4DB2-BD59-A6C34878D82A}">
                    <a16:rowId xmlns:a16="http://schemas.microsoft.com/office/drawing/2014/main" val="2493414973"/>
                  </a:ext>
                </a:extLst>
              </a:tr>
              <a:tr h="1672525">
                <a:tc>
                  <a:txBody>
                    <a:bodyPr/>
                    <a:lstStyle/>
                    <a:p>
                      <a:pPr algn="ctr"/>
                      <a:r>
                        <a:rPr lang="en-US" sz="1000" b="0" kern="1200" dirty="0">
                          <a:solidFill>
                            <a:schemeClr val="tx1"/>
                          </a:solidFill>
                          <a:effectLst/>
                          <a:latin typeface="Century Gothic" panose="020B0502020202020204" pitchFamily="34" charset="0"/>
                        </a:rPr>
                        <a:t>Well-ventilated</a:t>
                      </a:r>
                    </a:p>
                    <a:p>
                      <a:pPr algn="ctr"/>
                      <a:r>
                        <a:rPr lang="en-US" sz="1000" b="0" kern="1200" dirty="0">
                          <a:solidFill>
                            <a:schemeClr val="tx1"/>
                          </a:solidFill>
                          <a:effectLst/>
                          <a:latin typeface="Century Gothic" panose="020B0502020202020204" pitchFamily="34" charset="0"/>
                        </a:rPr>
                        <a:t>Warm</a:t>
                      </a:r>
                    </a:p>
                    <a:p>
                      <a:pPr algn="ctr"/>
                      <a:r>
                        <a:rPr lang="en-US" sz="1000" b="0" kern="1200" dirty="0">
                          <a:solidFill>
                            <a:schemeClr val="tx1"/>
                          </a:solidFill>
                          <a:effectLst/>
                          <a:latin typeface="Century Gothic" panose="020B0502020202020204" pitchFamily="34" charset="0"/>
                        </a:rPr>
                        <a:t>Appropriate size</a:t>
                      </a:r>
                    </a:p>
                    <a:p>
                      <a:pPr algn="ctr"/>
                      <a:r>
                        <a:rPr lang="en-US" sz="1000" b="0" kern="1200" dirty="0">
                          <a:solidFill>
                            <a:schemeClr val="tx1"/>
                          </a:solidFill>
                          <a:effectLst/>
                          <a:latin typeface="Century Gothic" panose="020B0502020202020204" pitchFamily="34" charset="0"/>
                        </a:rPr>
                        <a:t>Light and airy</a:t>
                      </a:r>
                    </a:p>
                    <a:p>
                      <a:pPr algn="ctr"/>
                      <a:r>
                        <a:rPr lang="en-US" sz="1000" b="0" kern="1200" dirty="0">
                          <a:solidFill>
                            <a:schemeClr val="tx1"/>
                          </a:solidFill>
                          <a:effectLst/>
                          <a:latin typeface="Century Gothic" panose="020B0502020202020204" pitchFamily="34" charset="0"/>
                        </a:rPr>
                        <a:t>Opportunity to shelter</a:t>
                      </a:r>
                    </a:p>
                    <a:p>
                      <a:pPr algn="ctr"/>
                      <a:r>
                        <a:rPr lang="en-US" sz="1000" b="0" kern="1200" dirty="0">
                          <a:solidFill>
                            <a:schemeClr val="tx1"/>
                          </a:solidFill>
                          <a:effectLst/>
                          <a:latin typeface="Century Gothic" panose="020B0502020202020204" pitchFamily="34" charset="0"/>
                        </a:rPr>
                        <a:t>Secure</a:t>
                      </a:r>
                    </a:p>
                    <a:p>
                      <a:pPr algn="ctr"/>
                      <a:r>
                        <a:rPr lang="en-US" sz="1000" b="0" kern="1200" dirty="0">
                          <a:solidFill>
                            <a:schemeClr val="tx1"/>
                          </a:solidFill>
                          <a:effectLst/>
                          <a:latin typeface="Century Gothic" panose="020B0502020202020204" pitchFamily="34" charset="0"/>
                        </a:rPr>
                        <a:t>Ease of access</a:t>
                      </a:r>
                    </a:p>
                    <a:p>
                      <a:pPr algn="ctr"/>
                      <a:r>
                        <a:rPr lang="en-US" sz="1000" b="0" kern="1200" dirty="0">
                          <a:solidFill>
                            <a:schemeClr val="tx1"/>
                          </a:solidFill>
                          <a:effectLst/>
                          <a:latin typeface="Century Gothic" panose="020B0502020202020204" pitchFamily="34" charset="0"/>
                        </a:rPr>
                        <a:t>Offers protection against heat, cold, rain</a:t>
                      </a:r>
                    </a:p>
                    <a:p>
                      <a:pPr algn="ctr"/>
                      <a:r>
                        <a:rPr lang="en-US" sz="1000" b="0" kern="1200" dirty="0">
                          <a:solidFill>
                            <a:schemeClr val="tx1"/>
                          </a:solidFill>
                          <a:effectLst/>
                          <a:latin typeface="Century Gothic" panose="020B0502020202020204" pitchFamily="34" charset="0"/>
                        </a:rPr>
                        <a:t>Water permanently available</a:t>
                      </a:r>
                    </a:p>
                    <a:p>
                      <a:pPr algn="ctr"/>
                      <a:r>
                        <a:rPr lang="en-GB" sz="1000" b="0" kern="1200" dirty="0">
                          <a:solidFill>
                            <a:schemeClr val="tx1"/>
                          </a:solidFill>
                          <a:effectLst/>
                          <a:latin typeface="Century Gothic" panose="020B0502020202020204" pitchFamily="34" charset="0"/>
                        </a:rPr>
                        <a:t>Space</a:t>
                      </a:r>
                    </a:p>
                  </a:txBody>
                  <a:tcPr>
                    <a:solidFill>
                      <a:schemeClr val="accent2">
                        <a:lumMod val="40000"/>
                        <a:lumOff val="60000"/>
                      </a:schemeClr>
                    </a:solidFill>
                  </a:tcPr>
                </a:tc>
                <a:extLst>
                  <a:ext uri="{0D108BD9-81ED-4DB2-BD59-A6C34878D82A}">
                    <a16:rowId xmlns:a16="http://schemas.microsoft.com/office/drawing/2014/main" val="677010289"/>
                  </a:ext>
                </a:extLst>
              </a:tr>
            </a:tbl>
          </a:graphicData>
        </a:graphic>
      </p:graphicFrame>
      <p:graphicFrame>
        <p:nvGraphicFramePr>
          <p:cNvPr id="12" name="Table 11">
            <a:extLst>
              <a:ext uri="{FF2B5EF4-FFF2-40B4-BE49-F238E27FC236}">
                <a16:creationId xmlns:a16="http://schemas.microsoft.com/office/drawing/2014/main" id="{570325A4-84AB-46E6-8C31-825F6FE8816B}"/>
              </a:ext>
            </a:extLst>
          </p:cNvPr>
          <p:cNvGraphicFramePr>
            <a:graphicFrameLocks noGrp="1"/>
          </p:cNvGraphicFramePr>
          <p:nvPr>
            <p:extLst>
              <p:ext uri="{D42A27DB-BD31-4B8C-83A1-F6EECF244321}">
                <p14:modId xmlns:p14="http://schemas.microsoft.com/office/powerpoint/2010/main" val="2494834063"/>
              </p:ext>
            </p:extLst>
          </p:nvPr>
        </p:nvGraphicFramePr>
        <p:xfrm>
          <a:off x="5365077" y="43673"/>
          <a:ext cx="3337652" cy="3249967"/>
        </p:xfrm>
        <a:graphic>
          <a:graphicData uri="http://schemas.openxmlformats.org/drawingml/2006/table">
            <a:tbl>
              <a:tblPr firstRow="1" bandRow="1">
                <a:tableStyleId>{21E4AEA4-8DFA-4A89-87EB-49C32662AFE0}</a:tableStyleId>
              </a:tblPr>
              <a:tblGrid>
                <a:gridCol w="3337652">
                  <a:extLst>
                    <a:ext uri="{9D8B030D-6E8A-4147-A177-3AD203B41FA5}">
                      <a16:colId xmlns:a16="http://schemas.microsoft.com/office/drawing/2014/main" val="1146839133"/>
                    </a:ext>
                  </a:extLst>
                </a:gridCol>
              </a:tblGrid>
              <a:tr h="167159">
                <a:tc>
                  <a:txBody>
                    <a:bodyPr/>
                    <a:lstStyle/>
                    <a:p>
                      <a:pPr algn="ctr"/>
                      <a:r>
                        <a:rPr lang="en-GB" sz="1000" dirty="0">
                          <a:solidFill>
                            <a:schemeClr val="tx1"/>
                          </a:solidFill>
                          <a:latin typeface="Century Gothic" panose="020B0502020202020204" pitchFamily="34" charset="0"/>
                        </a:rPr>
                        <a:t>QUESTION-</a:t>
                      </a:r>
                    </a:p>
                    <a:p>
                      <a:pPr algn="ctr"/>
                      <a:r>
                        <a:rPr lang="en-GB" sz="1000" dirty="0">
                          <a:solidFill>
                            <a:schemeClr val="tx1"/>
                          </a:solidFill>
                          <a:latin typeface="Century Gothic" panose="020B0502020202020204" pitchFamily="34" charset="0"/>
                        </a:rPr>
                        <a:t>What is good about this kennel?</a:t>
                      </a:r>
                    </a:p>
                    <a:p>
                      <a:pPr algn="ctr"/>
                      <a:r>
                        <a:rPr lang="en-GB" sz="1000" dirty="0">
                          <a:solidFill>
                            <a:schemeClr val="tx1"/>
                          </a:solidFill>
                          <a:latin typeface="Century Gothic" panose="020B0502020202020204" pitchFamily="34" charset="0"/>
                        </a:rPr>
                        <a:t>What improvements would you make?</a:t>
                      </a:r>
                    </a:p>
                  </a:txBody>
                  <a:tcPr>
                    <a:solidFill>
                      <a:schemeClr val="accent1">
                        <a:lumMod val="20000"/>
                        <a:lumOff val="80000"/>
                      </a:schemeClr>
                    </a:solidFill>
                  </a:tcPr>
                </a:tc>
                <a:extLst>
                  <a:ext uri="{0D108BD9-81ED-4DB2-BD59-A6C34878D82A}">
                    <a16:rowId xmlns:a16="http://schemas.microsoft.com/office/drawing/2014/main" val="123979717"/>
                  </a:ext>
                </a:extLst>
              </a:tr>
              <a:tr h="1451647">
                <a:tc>
                  <a:txBody>
                    <a:bodyPr/>
                    <a:lstStyle/>
                    <a:p>
                      <a:pPr algn="ctr"/>
                      <a:endParaRPr lang="en-GB" sz="800" b="1" dirty="0">
                        <a:solidFill>
                          <a:schemeClr val="tx1"/>
                        </a:solidFill>
                        <a:latin typeface="Century Gothic" panose="020B0502020202020204" pitchFamily="34" charset="0"/>
                      </a:endParaRPr>
                    </a:p>
                    <a:p>
                      <a:pPr algn="ctr"/>
                      <a:endParaRPr lang="en-GB" sz="800" b="1" dirty="0">
                        <a:solidFill>
                          <a:schemeClr val="tx1"/>
                        </a:solidFill>
                        <a:latin typeface="Century Gothic" panose="020B0502020202020204" pitchFamily="34" charset="0"/>
                      </a:endParaRPr>
                    </a:p>
                    <a:p>
                      <a:pPr algn="ctr"/>
                      <a:endParaRPr lang="en-GB" sz="800" b="1" dirty="0">
                        <a:solidFill>
                          <a:schemeClr val="tx1"/>
                        </a:solidFill>
                        <a:latin typeface="Century Gothic" panose="020B0502020202020204" pitchFamily="34" charset="0"/>
                      </a:endParaRPr>
                    </a:p>
                    <a:p>
                      <a:pPr algn="ctr"/>
                      <a:endParaRPr lang="en-GB" sz="800" b="1" dirty="0">
                        <a:solidFill>
                          <a:schemeClr val="tx1"/>
                        </a:solidFill>
                        <a:latin typeface="Century Gothic" panose="020B0502020202020204" pitchFamily="34" charset="0"/>
                      </a:endParaRPr>
                    </a:p>
                    <a:p>
                      <a:pPr algn="ctr"/>
                      <a:endParaRPr lang="en-GB" sz="800" b="1" dirty="0">
                        <a:solidFill>
                          <a:schemeClr val="tx1"/>
                        </a:solidFill>
                        <a:latin typeface="Century Gothic" panose="020B0502020202020204" pitchFamily="34" charset="0"/>
                      </a:endParaRPr>
                    </a:p>
                    <a:p>
                      <a:pPr algn="ctr"/>
                      <a:endParaRPr lang="en-GB" sz="800" b="1" dirty="0">
                        <a:solidFill>
                          <a:schemeClr val="tx1"/>
                        </a:solidFill>
                        <a:latin typeface="Century Gothic" panose="020B0502020202020204" pitchFamily="34" charset="0"/>
                      </a:endParaRPr>
                    </a:p>
                    <a:p>
                      <a:pPr algn="ctr"/>
                      <a:endParaRPr lang="en-GB" sz="800" b="1" dirty="0">
                        <a:solidFill>
                          <a:schemeClr val="tx1"/>
                        </a:solidFill>
                        <a:latin typeface="Century Gothic" panose="020B0502020202020204" pitchFamily="34" charset="0"/>
                      </a:endParaRPr>
                    </a:p>
                    <a:p>
                      <a:pPr algn="ctr"/>
                      <a:endParaRPr lang="en-GB" sz="800" b="1" dirty="0">
                        <a:solidFill>
                          <a:schemeClr val="tx1"/>
                        </a:solidFill>
                        <a:latin typeface="Century Gothic" panose="020B0502020202020204" pitchFamily="34" charset="0"/>
                      </a:endParaRPr>
                    </a:p>
                    <a:p>
                      <a:pPr algn="ctr"/>
                      <a:endParaRPr lang="en-GB" sz="800" b="1" dirty="0">
                        <a:solidFill>
                          <a:schemeClr val="tx1"/>
                        </a:solidFill>
                        <a:latin typeface="Century Gothic" panose="020B0502020202020204" pitchFamily="34" charset="0"/>
                      </a:endParaRPr>
                    </a:p>
                    <a:p>
                      <a:pPr algn="ctr"/>
                      <a:endParaRPr lang="en-GB" sz="800" b="1"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47313645"/>
                  </a:ext>
                </a:extLst>
              </a:tr>
              <a:tr h="167159">
                <a:tc>
                  <a:txBody>
                    <a:bodyPr/>
                    <a:lstStyle/>
                    <a:p>
                      <a:pPr algn="ctr"/>
                      <a:r>
                        <a:rPr lang="en-GB" sz="1000" b="1" dirty="0">
                          <a:solidFill>
                            <a:schemeClr val="tx1"/>
                          </a:solidFill>
                          <a:latin typeface="Century Gothic" panose="020B0502020202020204" pitchFamily="34" charset="0"/>
                        </a:rPr>
                        <a:t>POSSIBLE ANSWER</a:t>
                      </a:r>
                    </a:p>
                  </a:txBody>
                  <a:tcPr anchor="ctr">
                    <a:solidFill>
                      <a:schemeClr val="accent1">
                        <a:lumMod val="20000"/>
                        <a:lumOff val="80000"/>
                      </a:schemeClr>
                    </a:solidFill>
                  </a:tcPr>
                </a:tc>
                <a:extLst>
                  <a:ext uri="{0D108BD9-81ED-4DB2-BD59-A6C34878D82A}">
                    <a16:rowId xmlns:a16="http://schemas.microsoft.com/office/drawing/2014/main" val="1012953198"/>
                  </a:ext>
                </a:extLst>
              </a:tr>
              <a:tr h="835797">
                <a:tc>
                  <a:txBody>
                    <a:bodyPr/>
                    <a:lstStyle/>
                    <a:p>
                      <a:pPr marL="0" indent="0">
                        <a:buFont typeface="Arial" panose="020B0604020202020204" pitchFamily="34" charset="0"/>
                        <a:buNone/>
                      </a:pPr>
                      <a:r>
                        <a:rPr lang="en-US" sz="1000" dirty="0">
                          <a:solidFill>
                            <a:schemeClr val="tx1"/>
                          </a:solidFill>
                          <a:latin typeface="Century Gothic" panose="020B0502020202020204" pitchFamily="34" charset="0"/>
                        </a:rPr>
                        <a:t>The kennel is quite big. It appears to be dry and clean. There is no obvious evidence of enrichment, bedding or a place to retreat to. It appears to be outside and may be draughty. A dog could get its feet/muzzle stuck in the gaps between the wires. These issues should be corrected</a:t>
                      </a:r>
                      <a:endParaRPr lang="en-GB" sz="100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2609454926"/>
                  </a:ext>
                </a:extLst>
              </a:tr>
            </a:tbl>
          </a:graphicData>
        </a:graphic>
      </p:graphicFrame>
      <p:graphicFrame>
        <p:nvGraphicFramePr>
          <p:cNvPr id="15" name="Table 14">
            <a:extLst>
              <a:ext uri="{FF2B5EF4-FFF2-40B4-BE49-F238E27FC236}">
                <a16:creationId xmlns:a16="http://schemas.microsoft.com/office/drawing/2014/main" id="{B0652010-27B0-4268-95E5-63E1E245EF2B}"/>
              </a:ext>
            </a:extLst>
          </p:cNvPr>
          <p:cNvGraphicFramePr>
            <a:graphicFrameLocks noGrp="1"/>
          </p:cNvGraphicFramePr>
          <p:nvPr>
            <p:extLst>
              <p:ext uri="{D42A27DB-BD31-4B8C-83A1-F6EECF244321}">
                <p14:modId xmlns:p14="http://schemas.microsoft.com/office/powerpoint/2010/main" val="2174328813"/>
              </p:ext>
            </p:extLst>
          </p:nvPr>
        </p:nvGraphicFramePr>
        <p:xfrm>
          <a:off x="2163031" y="2170595"/>
          <a:ext cx="3178669" cy="2976081"/>
        </p:xfrm>
        <a:graphic>
          <a:graphicData uri="http://schemas.openxmlformats.org/drawingml/2006/table">
            <a:tbl>
              <a:tblPr firstRow="1" bandRow="1">
                <a:tableStyleId>{21E4AEA4-8DFA-4A89-87EB-49C32662AFE0}</a:tableStyleId>
              </a:tblPr>
              <a:tblGrid>
                <a:gridCol w="3178669">
                  <a:extLst>
                    <a:ext uri="{9D8B030D-6E8A-4147-A177-3AD203B41FA5}">
                      <a16:colId xmlns:a16="http://schemas.microsoft.com/office/drawing/2014/main" val="3250762390"/>
                    </a:ext>
                  </a:extLst>
                </a:gridCol>
              </a:tblGrid>
              <a:tr h="489194">
                <a:tc>
                  <a:txBody>
                    <a:bodyPr/>
                    <a:lstStyle/>
                    <a:p>
                      <a:pPr algn="ctr"/>
                      <a:r>
                        <a:rPr lang="en-US" sz="1000" dirty="0">
                          <a:solidFill>
                            <a:schemeClr val="tx1"/>
                          </a:solidFill>
                          <a:latin typeface="Century Gothic" panose="020B0502020202020204" pitchFamily="34" charset="0"/>
                        </a:rPr>
                        <a:t>What is required for a dog to maintain good welfare within its environment? </a:t>
                      </a:r>
                    </a:p>
                    <a:p>
                      <a:pPr algn="ctr"/>
                      <a:endParaRPr lang="en-GB" sz="900" dirty="0">
                        <a:solidFill>
                          <a:schemeClr val="tx1"/>
                        </a:solidFill>
                        <a:latin typeface="Century Gothic" panose="020B0502020202020204" pitchFamily="34" charset="0"/>
                      </a:endParaRPr>
                    </a:p>
                  </a:txBody>
                  <a:tcPr>
                    <a:solidFill>
                      <a:schemeClr val="accent2">
                        <a:lumMod val="40000"/>
                        <a:lumOff val="60000"/>
                      </a:schemeClr>
                    </a:solidFill>
                  </a:tcPr>
                </a:tc>
                <a:extLst>
                  <a:ext uri="{0D108BD9-81ED-4DB2-BD59-A6C34878D82A}">
                    <a16:rowId xmlns:a16="http://schemas.microsoft.com/office/drawing/2014/main" val="170055717"/>
                  </a:ext>
                </a:extLst>
              </a:tr>
              <a:tr h="2442681">
                <a:tc>
                  <a:txBody>
                    <a:bodyPr/>
                    <a:lstStyle/>
                    <a:p>
                      <a:pPr algn="ctr"/>
                      <a:r>
                        <a:rPr lang="en-GB" sz="1000" b="0" dirty="0">
                          <a:solidFill>
                            <a:schemeClr val="tx1"/>
                          </a:solidFill>
                          <a:latin typeface="Century Gothic" panose="020B0502020202020204" pitchFamily="34" charset="0"/>
                        </a:rPr>
                        <a:t>Exercise requirements – breed/life stage differences </a:t>
                      </a:r>
                    </a:p>
                    <a:p>
                      <a:pPr algn="ctr"/>
                      <a:r>
                        <a:rPr lang="en-GB" sz="1000" b="0" dirty="0">
                          <a:solidFill>
                            <a:schemeClr val="tx1"/>
                          </a:solidFill>
                          <a:latin typeface="Century Gothic" panose="020B0502020202020204" pitchFamily="34" charset="0"/>
                        </a:rPr>
                        <a:t>Enrichment – toys e.g. chewy toys, food toys, sensory toys, snuffle mats</a:t>
                      </a:r>
                    </a:p>
                    <a:p>
                      <a:pPr algn="ctr"/>
                      <a:r>
                        <a:rPr lang="en-GB" sz="1000" b="0" dirty="0">
                          <a:solidFill>
                            <a:schemeClr val="tx1"/>
                          </a:solidFill>
                          <a:latin typeface="Century Gothic" panose="020B0502020202020204" pitchFamily="34" charset="0"/>
                        </a:rPr>
                        <a:t>Bedding – hard beds, </a:t>
                      </a:r>
                      <a:r>
                        <a:rPr lang="en-GB" sz="1000" b="0" dirty="0" err="1">
                          <a:solidFill>
                            <a:schemeClr val="tx1"/>
                          </a:solidFill>
                          <a:latin typeface="Century Gothic" panose="020B0502020202020204" pitchFamily="34" charset="0"/>
                        </a:rPr>
                        <a:t>Vetbed</a:t>
                      </a:r>
                      <a:r>
                        <a:rPr lang="en-GB" sz="1000" b="0" dirty="0">
                          <a:solidFill>
                            <a:schemeClr val="tx1"/>
                          </a:solidFill>
                          <a:latin typeface="Century Gothic" panose="020B0502020202020204" pitchFamily="34" charset="0"/>
                        </a:rPr>
                        <a:t>, mattress </a:t>
                      </a:r>
                    </a:p>
                    <a:p>
                      <a:pPr algn="ctr"/>
                      <a:r>
                        <a:rPr lang="en-GB" sz="1000" b="0" dirty="0">
                          <a:solidFill>
                            <a:schemeClr val="tx1"/>
                          </a:solidFill>
                          <a:latin typeface="Century Gothic" panose="020B0502020202020204" pitchFamily="34" charset="0"/>
                        </a:rPr>
                        <a:t>Social – dependent on the individual dog’s behaviour </a:t>
                      </a:r>
                    </a:p>
                    <a:p>
                      <a:pPr algn="ctr"/>
                      <a:r>
                        <a:rPr lang="en-GB" sz="1000" b="0" dirty="0">
                          <a:solidFill>
                            <a:schemeClr val="tx1"/>
                          </a:solidFill>
                          <a:latin typeface="Century Gothic" panose="020B0502020202020204" pitchFamily="34" charset="0"/>
                        </a:rPr>
                        <a:t>Dry and draught-free</a:t>
                      </a:r>
                    </a:p>
                    <a:p>
                      <a:pPr algn="ctr"/>
                      <a:r>
                        <a:rPr lang="en-GB" sz="1000" b="0" dirty="0">
                          <a:solidFill>
                            <a:schemeClr val="tx1"/>
                          </a:solidFill>
                          <a:latin typeface="Century Gothic" panose="020B0502020202020204" pitchFamily="34" charset="0"/>
                        </a:rPr>
                        <a:t>Clean and hygienic </a:t>
                      </a:r>
                    </a:p>
                    <a:p>
                      <a:pPr algn="ctr"/>
                      <a:r>
                        <a:rPr lang="en-GB" sz="1000" b="0" dirty="0">
                          <a:solidFill>
                            <a:schemeClr val="tx1"/>
                          </a:solidFill>
                          <a:latin typeface="Century Gothic" panose="020B0502020202020204" pitchFamily="34" charset="0"/>
                        </a:rPr>
                        <a:t>Protected from hazards </a:t>
                      </a:r>
                    </a:p>
                    <a:p>
                      <a:pPr algn="ctr"/>
                      <a:r>
                        <a:rPr lang="en-GB" sz="1000" b="0" dirty="0">
                          <a:solidFill>
                            <a:schemeClr val="tx1"/>
                          </a:solidFill>
                          <a:latin typeface="Century Gothic" panose="020B0502020202020204" pitchFamily="34" charset="0"/>
                        </a:rPr>
                        <a:t>A place to retreat to – e.g. crate</a:t>
                      </a:r>
                    </a:p>
                    <a:p>
                      <a:pPr algn="ctr"/>
                      <a:r>
                        <a:rPr lang="en-GB" sz="1000" b="0" dirty="0">
                          <a:solidFill>
                            <a:schemeClr val="tx1"/>
                          </a:solidFill>
                          <a:latin typeface="Century Gothic" panose="020B0502020202020204" pitchFamily="34" charset="0"/>
                        </a:rPr>
                        <a:t>Choice – indoor and outdoor </a:t>
                      </a:r>
                    </a:p>
                    <a:p>
                      <a:pPr algn="ctr"/>
                      <a:r>
                        <a:rPr lang="en-GB" sz="1000" b="0" dirty="0">
                          <a:solidFill>
                            <a:schemeClr val="tx1"/>
                          </a:solidFill>
                          <a:latin typeface="Century Gothic" panose="020B0502020202020204" pitchFamily="34" charset="0"/>
                        </a:rPr>
                        <a:t>Toilet area</a:t>
                      </a:r>
                    </a:p>
                    <a:p>
                      <a:pPr algn="ctr"/>
                      <a:endParaRPr lang="en-GB" sz="800" b="1" dirty="0">
                        <a:solidFill>
                          <a:schemeClr val="tx1"/>
                        </a:solidFill>
                        <a:latin typeface="Century Gothic" panose="020B0502020202020204" pitchFamily="34" charset="0"/>
                      </a:endParaRPr>
                    </a:p>
                  </a:txBody>
                  <a:tcPr anchor="ctr">
                    <a:solidFill>
                      <a:schemeClr val="accent2">
                        <a:lumMod val="40000"/>
                        <a:lumOff val="60000"/>
                      </a:schemeClr>
                    </a:solidFill>
                  </a:tcPr>
                </a:tc>
                <a:extLst>
                  <a:ext uri="{0D108BD9-81ED-4DB2-BD59-A6C34878D82A}">
                    <a16:rowId xmlns:a16="http://schemas.microsoft.com/office/drawing/2014/main" val="2080767462"/>
                  </a:ext>
                </a:extLst>
              </a:tr>
            </a:tbl>
          </a:graphicData>
        </a:graphic>
      </p:graphicFrame>
      <p:graphicFrame>
        <p:nvGraphicFramePr>
          <p:cNvPr id="42" name="Table 41">
            <a:extLst>
              <a:ext uri="{FF2B5EF4-FFF2-40B4-BE49-F238E27FC236}">
                <a16:creationId xmlns:a16="http://schemas.microsoft.com/office/drawing/2014/main" id="{001E1205-7455-4E81-B15C-1280A039E3E4}"/>
              </a:ext>
            </a:extLst>
          </p:cNvPr>
          <p:cNvGraphicFramePr>
            <a:graphicFrameLocks noGrp="1"/>
          </p:cNvGraphicFramePr>
          <p:nvPr>
            <p:extLst>
              <p:ext uri="{D42A27DB-BD31-4B8C-83A1-F6EECF244321}">
                <p14:modId xmlns:p14="http://schemas.microsoft.com/office/powerpoint/2010/main" val="332780201"/>
              </p:ext>
            </p:extLst>
          </p:nvPr>
        </p:nvGraphicFramePr>
        <p:xfrm>
          <a:off x="5361015" y="3293640"/>
          <a:ext cx="3322399" cy="3489960"/>
        </p:xfrm>
        <a:graphic>
          <a:graphicData uri="http://schemas.openxmlformats.org/drawingml/2006/table">
            <a:tbl>
              <a:tblPr firstRow="1" bandRow="1">
                <a:tableStyleId>{21E4AEA4-8DFA-4A89-87EB-49C32662AFE0}</a:tableStyleId>
              </a:tblPr>
              <a:tblGrid>
                <a:gridCol w="3322399">
                  <a:extLst>
                    <a:ext uri="{9D8B030D-6E8A-4147-A177-3AD203B41FA5}">
                      <a16:colId xmlns:a16="http://schemas.microsoft.com/office/drawing/2014/main" val="204375177"/>
                    </a:ext>
                  </a:extLst>
                </a:gridCol>
              </a:tblGrid>
              <a:tr h="216981">
                <a:tc>
                  <a:txBody>
                    <a:bodyPr/>
                    <a:lstStyle/>
                    <a:p>
                      <a:pPr algn="ctr"/>
                      <a:r>
                        <a:rPr lang="en-GB" sz="1000" dirty="0">
                          <a:solidFill>
                            <a:schemeClr val="tx1"/>
                          </a:solidFill>
                          <a:latin typeface="Century Gothic" panose="020B0502020202020204" pitchFamily="34" charset="0"/>
                        </a:rPr>
                        <a:t>QUESTION</a:t>
                      </a:r>
                    </a:p>
                    <a:p>
                      <a:pPr algn="ctr"/>
                      <a:r>
                        <a:rPr lang="en-US" sz="1000" dirty="0">
                          <a:solidFill>
                            <a:schemeClr val="tx1"/>
                          </a:solidFill>
                          <a:latin typeface="Century Gothic" panose="020B0502020202020204" pitchFamily="34" charset="0"/>
                        </a:rPr>
                        <a:t>You are bringing an eight-week-old Labrador puppy home. </a:t>
                      </a:r>
                    </a:p>
                    <a:p>
                      <a:pPr algn="ctr"/>
                      <a:r>
                        <a:rPr lang="en-US" sz="1000" dirty="0">
                          <a:solidFill>
                            <a:schemeClr val="tx1"/>
                          </a:solidFill>
                          <a:latin typeface="Century Gothic" panose="020B0502020202020204" pitchFamily="34" charset="0"/>
                        </a:rPr>
                        <a:t>What would you do to make the home welfare-friendly for the new puppy? </a:t>
                      </a:r>
                    </a:p>
                    <a:p>
                      <a:pPr algn="ctr"/>
                      <a:endParaRPr lang="en-GB" sz="90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2493414973"/>
                  </a:ext>
                </a:extLst>
              </a:tr>
              <a:tr h="202515">
                <a:tc>
                  <a:txBody>
                    <a:bodyPr/>
                    <a:lstStyle/>
                    <a:p>
                      <a:pPr algn="ctr"/>
                      <a:r>
                        <a:rPr lang="en-GB" sz="1000" b="1" dirty="0">
                          <a:solidFill>
                            <a:schemeClr val="tx1"/>
                          </a:solidFill>
                          <a:latin typeface="Century Gothic" panose="020B0502020202020204" pitchFamily="34" charset="0"/>
                        </a:rPr>
                        <a:t>POSSIBLE ANSWER</a:t>
                      </a:r>
                      <a:endParaRPr lang="en-US" sz="1000" b="1" dirty="0">
                        <a:solidFill>
                          <a:schemeClr val="tx1"/>
                        </a:solidFill>
                        <a:latin typeface="Century Gothic" panose="020B0502020202020204" pitchFamily="34" charset="0"/>
                      </a:endParaRPr>
                    </a:p>
                    <a:p>
                      <a:pPr algn="ctr"/>
                      <a:r>
                        <a:rPr lang="en-US" sz="1000" b="0" dirty="0">
                          <a:solidFill>
                            <a:schemeClr val="tx1"/>
                          </a:solidFill>
                          <a:latin typeface="Century Gothic" panose="020B0502020202020204" pitchFamily="34" charset="0"/>
                        </a:rPr>
                        <a:t>Crate with soft bedding = safe space </a:t>
                      </a:r>
                    </a:p>
                    <a:p>
                      <a:pPr algn="ctr"/>
                      <a:r>
                        <a:rPr lang="en-US" sz="1000" b="0" dirty="0">
                          <a:solidFill>
                            <a:schemeClr val="tx1"/>
                          </a:solidFill>
                          <a:latin typeface="Century Gothic" panose="020B0502020202020204" pitchFamily="34" charset="0"/>
                        </a:rPr>
                        <a:t>Hazards removed = cleaning products, wires, poisonous foods and general food kept out of the way, flower food and poisonous flowers removed, furniture and other household items removed to prevent chewing, i.e. shoes </a:t>
                      </a:r>
                    </a:p>
                    <a:p>
                      <a:pPr algn="ctr"/>
                      <a:r>
                        <a:rPr lang="en-US" sz="1000" b="0" dirty="0">
                          <a:solidFill>
                            <a:schemeClr val="tx1"/>
                          </a:solidFill>
                          <a:latin typeface="Century Gothic" panose="020B0502020202020204" pitchFamily="34" charset="0"/>
                        </a:rPr>
                        <a:t>Dry and clean bedding </a:t>
                      </a:r>
                    </a:p>
                    <a:p>
                      <a:pPr algn="ctr"/>
                      <a:r>
                        <a:rPr lang="en-US" sz="1000" b="0" dirty="0">
                          <a:solidFill>
                            <a:schemeClr val="tx1"/>
                          </a:solidFill>
                          <a:latin typeface="Century Gothic" panose="020B0502020202020204" pitchFamily="34" charset="0"/>
                        </a:rPr>
                        <a:t>Chewable toys to aid in teething, i.e. rope toys, correct toy bones, as well as a range of other toys </a:t>
                      </a:r>
                    </a:p>
                    <a:p>
                      <a:pPr algn="ctr"/>
                      <a:r>
                        <a:rPr lang="en-US" sz="1000" b="0" dirty="0">
                          <a:solidFill>
                            <a:schemeClr val="tx1"/>
                          </a:solidFill>
                          <a:latin typeface="Century Gothic" panose="020B0502020202020204" pitchFamily="34" charset="0"/>
                        </a:rPr>
                        <a:t>Puppy proofing the home, e.g. ensure there are no gaps in the fences </a:t>
                      </a:r>
                    </a:p>
                    <a:p>
                      <a:pPr algn="ctr"/>
                      <a:r>
                        <a:rPr lang="en-US" sz="1000" b="0" dirty="0">
                          <a:solidFill>
                            <a:schemeClr val="tx1"/>
                          </a:solidFill>
                          <a:latin typeface="Century Gothic" panose="020B0502020202020204" pitchFamily="34" charset="0"/>
                        </a:rPr>
                        <a:t>Baby gates to create boundaries </a:t>
                      </a:r>
                    </a:p>
                    <a:p>
                      <a:pPr algn="ctr"/>
                      <a:r>
                        <a:rPr lang="en-US" sz="1000" b="0" dirty="0">
                          <a:solidFill>
                            <a:schemeClr val="tx1"/>
                          </a:solidFill>
                          <a:latin typeface="Century Gothic" panose="020B0502020202020204" pitchFamily="34" charset="0"/>
                        </a:rPr>
                        <a:t>Keeping the home at a steady temperature </a:t>
                      </a:r>
                    </a:p>
                    <a:p>
                      <a:pPr algn="ctr"/>
                      <a:r>
                        <a:rPr lang="en-US" sz="1000" b="0" dirty="0">
                          <a:solidFill>
                            <a:schemeClr val="tx1"/>
                          </a:solidFill>
                          <a:latin typeface="Century Gothic" panose="020B0502020202020204" pitchFamily="34" charset="0"/>
                        </a:rPr>
                        <a:t>Ventilation </a:t>
                      </a:r>
                    </a:p>
                    <a:p>
                      <a:pPr algn="ctr"/>
                      <a:endParaRPr lang="en-GB" sz="800" b="1"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3288508112"/>
                  </a:ext>
                </a:extLst>
              </a:tr>
            </a:tbl>
          </a:graphicData>
        </a:graphic>
      </p:graphicFrame>
      <p:graphicFrame>
        <p:nvGraphicFramePr>
          <p:cNvPr id="46" name="Table 45">
            <a:extLst>
              <a:ext uri="{FF2B5EF4-FFF2-40B4-BE49-F238E27FC236}">
                <a16:creationId xmlns:a16="http://schemas.microsoft.com/office/drawing/2014/main" id="{BAE0B882-91D1-4695-A779-73589C587511}"/>
              </a:ext>
            </a:extLst>
          </p:cNvPr>
          <p:cNvGraphicFramePr>
            <a:graphicFrameLocks noGrp="1"/>
          </p:cNvGraphicFramePr>
          <p:nvPr>
            <p:extLst>
              <p:ext uri="{D42A27DB-BD31-4B8C-83A1-F6EECF244321}">
                <p14:modId xmlns:p14="http://schemas.microsoft.com/office/powerpoint/2010/main" val="2449677889"/>
              </p:ext>
            </p:extLst>
          </p:nvPr>
        </p:nvGraphicFramePr>
        <p:xfrm>
          <a:off x="8702729" y="610403"/>
          <a:ext cx="3393836" cy="3078480"/>
        </p:xfrm>
        <a:graphic>
          <a:graphicData uri="http://schemas.openxmlformats.org/drawingml/2006/table">
            <a:tbl>
              <a:tblPr firstRow="1" bandRow="1">
                <a:tableStyleId>{21E4AEA4-8DFA-4A89-87EB-49C32662AFE0}</a:tableStyleId>
              </a:tblPr>
              <a:tblGrid>
                <a:gridCol w="3393836">
                  <a:extLst>
                    <a:ext uri="{9D8B030D-6E8A-4147-A177-3AD203B41FA5}">
                      <a16:colId xmlns:a16="http://schemas.microsoft.com/office/drawing/2014/main" val="204375177"/>
                    </a:ext>
                  </a:extLst>
                </a:gridCol>
              </a:tblGrid>
              <a:tr h="154439">
                <a:tc>
                  <a:txBody>
                    <a:bodyPr/>
                    <a:lstStyle/>
                    <a:p>
                      <a:pPr algn="ctr"/>
                      <a:r>
                        <a:rPr lang="en-GB" sz="1000" dirty="0">
                          <a:solidFill>
                            <a:schemeClr val="tx1"/>
                          </a:solidFill>
                          <a:latin typeface="Century Gothic" panose="020B0502020202020204" pitchFamily="34" charset="0"/>
                        </a:rPr>
                        <a:t> </a:t>
                      </a:r>
                      <a:r>
                        <a:rPr lang="en-US" sz="1000" dirty="0">
                          <a:solidFill>
                            <a:schemeClr val="tx1"/>
                          </a:solidFill>
                          <a:latin typeface="Century Gothic" panose="020B0502020202020204" pitchFamily="34" charset="0"/>
                        </a:rPr>
                        <a:t>What is required for a cat to maintain good welfare within its environment? </a:t>
                      </a:r>
                    </a:p>
                    <a:p>
                      <a:pPr algn="ctr"/>
                      <a:endParaRPr lang="en-GB" sz="1000" dirty="0">
                        <a:solidFill>
                          <a:schemeClr val="tx1"/>
                        </a:solidFill>
                        <a:latin typeface="Century Gothic" panose="020B0502020202020204" pitchFamily="34" charset="0"/>
                      </a:endParaRPr>
                    </a:p>
                  </a:txBody>
                  <a:tcPr>
                    <a:solidFill>
                      <a:schemeClr val="accent6">
                        <a:lumMod val="40000"/>
                        <a:lumOff val="60000"/>
                      </a:schemeClr>
                    </a:solidFill>
                  </a:tcPr>
                </a:tc>
                <a:extLst>
                  <a:ext uri="{0D108BD9-81ED-4DB2-BD59-A6C34878D82A}">
                    <a16:rowId xmlns:a16="http://schemas.microsoft.com/office/drawing/2014/main" val="2493414973"/>
                  </a:ext>
                </a:extLst>
              </a:tr>
              <a:tr h="154439">
                <a:tc>
                  <a:txBody>
                    <a:bodyPr/>
                    <a:lstStyle/>
                    <a:p>
                      <a:pPr algn="ctr"/>
                      <a:r>
                        <a:rPr lang="en-GB" sz="1000" b="1" u="sng" dirty="0">
                          <a:solidFill>
                            <a:schemeClr val="tx1"/>
                          </a:solidFill>
                          <a:latin typeface="Century Gothic" panose="020B0502020202020204" pitchFamily="34" charset="0"/>
                        </a:rPr>
                        <a:t>A cats housing needs</a:t>
                      </a:r>
                      <a:endParaRPr lang="en-US" sz="1000" b="1" u="sng" dirty="0">
                        <a:solidFill>
                          <a:schemeClr val="tx1"/>
                        </a:solidFill>
                        <a:latin typeface="Century Gothic" panose="020B0502020202020204" pitchFamily="34" charset="0"/>
                      </a:endParaRPr>
                    </a:p>
                    <a:p>
                      <a:pPr algn="ctr"/>
                      <a:r>
                        <a:rPr lang="en-US" sz="1000" b="0" dirty="0">
                          <a:solidFill>
                            <a:schemeClr val="tx1"/>
                          </a:solidFill>
                          <a:latin typeface="Century Gothic" panose="020B0502020202020204" pitchFamily="34" charset="0"/>
                        </a:rPr>
                        <a:t>Scratching posts or areas</a:t>
                      </a:r>
                    </a:p>
                    <a:p>
                      <a:pPr algn="ctr"/>
                      <a:r>
                        <a:rPr lang="en-US" sz="1000" b="0" dirty="0">
                          <a:solidFill>
                            <a:schemeClr val="tx1"/>
                          </a:solidFill>
                          <a:latin typeface="Century Gothic" panose="020B0502020202020204" pitchFamily="34" charset="0"/>
                        </a:rPr>
                        <a:t>Range of toys </a:t>
                      </a:r>
                    </a:p>
                    <a:p>
                      <a:pPr algn="ctr"/>
                      <a:r>
                        <a:rPr lang="en-US" sz="1000" b="0" dirty="0">
                          <a:solidFill>
                            <a:schemeClr val="tx1"/>
                          </a:solidFill>
                          <a:latin typeface="Century Gothic" panose="020B0502020202020204" pitchFamily="34" charset="0"/>
                        </a:rPr>
                        <a:t>Cat tower</a:t>
                      </a:r>
                    </a:p>
                    <a:p>
                      <a:pPr algn="ctr"/>
                      <a:r>
                        <a:rPr lang="en-US" sz="1000" b="0" dirty="0">
                          <a:solidFill>
                            <a:schemeClr val="tx1"/>
                          </a:solidFill>
                          <a:latin typeface="Century Gothic" panose="020B0502020202020204" pitchFamily="34" charset="0"/>
                        </a:rPr>
                        <a:t>Indoor or outdoor access</a:t>
                      </a:r>
                    </a:p>
                    <a:p>
                      <a:pPr algn="ctr"/>
                      <a:r>
                        <a:rPr lang="en-US" sz="1000" b="0" dirty="0">
                          <a:solidFill>
                            <a:schemeClr val="tx1"/>
                          </a:solidFill>
                          <a:latin typeface="Century Gothic" panose="020B0502020202020204" pitchFamily="34" charset="0"/>
                        </a:rPr>
                        <a:t>Food </a:t>
                      </a:r>
                    </a:p>
                    <a:p>
                      <a:pPr algn="ctr"/>
                      <a:r>
                        <a:rPr lang="en-US" sz="1000" b="0" dirty="0">
                          <a:solidFill>
                            <a:schemeClr val="tx1"/>
                          </a:solidFill>
                          <a:latin typeface="Century Gothic" panose="020B0502020202020204" pitchFamily="34" charset="0"/>
                        </a:rPr>
                        <a:t>Water </a:t>
                      </a:r>
                    </a:p>
                    <a:p>
                      <a:pPr algn="ctr"/>
                      <a:r>
                        <a:rPr lang="en-US" sz="1000" b="0" dirty="0">
                          <a:solidFill>
                            <a:schemeClr val="tx1"/>
                          </a:solidFill>
                          <a:latin typeface="Century Gothic" panose="020B0502020202020204" pitchFamily="34" charset="0"/>
                        </a:rPr>
                        <a:t>Bedding</a:t>
                      </a:r>
                    </a:p>
                    <a:p>
                      <a:pPr algn="ctr"/>
                      <a:r>
                        <a:rPr lang="en-US" sz="1000" b="0" dirty="0">
                          <a:solidFill>
                            <a:schemeClr val="tx1"/>
                          </a:solidFill>
                          <a:latin typeface="Century Gothic" panose="020B0502020202020204" pitchFamily="34" charset="0"/>
                        </a:rPr>
                        <a:t> Comfort </a:t>
                      </a:r>
                    </a:p>
                    <a:p>
                      <a:pPr algn="ctr"/>
                      <a:r>
                        <a:rPr lang="en-US" sz="1000" b="0" dirty="0">
                          <a:solidFill>
                            <a:schemeClr val="tx1"/>
                          </a:solidFill>
                          <a:latin typeface="Century Gothic" panose="020B0502020202020204" pitchFamily="34" charset="0"/>
                        </a:rPr>
                        <a:t>Space</a:t>
                      </a:r>
                    </a:p>
                    <a:p>
                      <a:pPr algn="ctr"/>
                      <a:r>
                        <a:rPr lang="en-US" sz="1000" b="0" dirty="0">
                          <a:solidFill>
                            <a:schemeClr val="tx1"/>
                          </a:solidFill>
                          <a:latin typeface="Century Gothic" panose="020B0502020202020204" pitchFamily="34" charset="0"/>
                        </a:rPr>
                        <a:t>Litter tray </a:t>
                      </a:r>
                    </a:p>
                    <a:p>
                      <a:pPr algn="ctr"/>
                      <a:r>
                        <a:rPr lang="en-US" sz="1000" b="0" dirty="0">
                          <a:solidFill>
                            <a:schemeClr val="tx1"/>
                          </a:solidFill>
                          <a:latin typeface="Century Gothic" panose="020B0502020202020204" pitchFamily="34" charset="0"/>
                        </a:rPr>
                        <a:t>Litter substrates </a:t>
                      </a:r>
                    </a:p>
                    <a:p>
                      <a:pPr algn="ctr"/>
                      <a:r>
                        <a:rPr lang="en-US" sz="1000" b="0" dirty="0">
                          <a:solidFill>
                            <a:schemeClr val="tx1"/>
                          </a:solidFill>
                          <a:latin typeface="Century Gothic" panose="020B0502020202020204" pitchFamily="34" charset="0"/>
                        </a:rPr>
                        <a:t>Enough resources for a multi-cat household </a:t>
                      </a:r>
                    </a:p>
                    <a:p>
                      <a:pPr algn="ctr"/>
                      <a:r>
                        <a:rPr lang="en-US" sz="1000" b="0" dirty="0">
                          <a:solidFill>
                            <a:schemeClr val="tx1"/>
                          </a:solidFill>
                          <a:latin typeface="Century Gothic" panose="020B0502020202020204" pitchFamily="34" charset="0"/>
                        </a:rPr>
                        <a:t>Dry and draught-free environment</a:t>
                      </a:r>
                    </a:p>
                    <a:p>
                      <a:pPr algn="ctr"/>
                      <a:r>
                        <a:rPr lang="en-US" sz="1000" b="0" dirty="0">
                          <a:solidFill>
                            <a:schemeClr val="tx1"/>
                          </a:solidFill>
                          <a:latin typeface="Century Gothic" panose="020B0502020202020204" pitchFamily="34" charset="0"/>
                        </a:rPr>
                        <a:t>Protection from hazards</a:t>
                      </a:r>
                    </a:p>
                    <a:p>
                      <a:pPr algn="l"/>
                      <a:endParaRPr lang="en-GB" sz="1000" b="0" dirty="0">
                        <a:solidFill>
                          <a:schemeClr val="tx1"/>
                        </a:solidFill>
                        <a:latin typeface="Century Gothic" panose="020B0502020202020204" pitchFamily="34" charset="0"/>
                      </a:endParaRPr>
                    </a:p>
                  </a:txBody>
                  <a:tcPr>
                    <a:solidFill>
                      <a:schemeClr val="accent6">
                        <a:lumMod val="40000"/>
                        <a:lumOff val="60000"/>
                      </a:schemeClr>
                    </a:solidFill>
                  </a:tcPr>
                </a:tc>
                <a:extLst>
                  <a:ext uri="{0D108BD9-81ED-4DB2-BD59-A6C34878D82A}">
                    <a16:rowId xmlns:a16="http://schemas.microsoft.com/office/drawing/2014/main" val="3892464324"/>
                  </a:ext>
                </a:extLst>
              </a:tr>
            </a:tbl>
          </a:graphicData>
        </a:graphic>
      </p:graphicFrame>
      <p:sp>
        <p:nvSpPr>
          <p:cNvPr id="22" name="Rectangle 21">
            <a:extLst>
              <a:ext uri="{FF2B5EF4-FFF2-40B4-BE49-F238E27FC236}">
                <a16:creationId xmlns:a16="http://schemas.microsoft.com/office/drawing/2014/main" id="{6A031751-B3E5-4CDA-8F08-E6B0A4E20B0F}"/>
              </a:ext>
            </a:extLst>
          </p:cNvPr>
          <p:cNvSpPr/>
          <p:nvPr/>
        </p:nvSpPr>
        <p:spPr>
          <a:xfrm>
            <a:off x="2175399" y="5220712"/>
            <a:ext cx="3167305" cy="1587764"/>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050" dirty="0">
              <a:solidFill>
                <a:schemeClr val="tx1"/>
              </a:solidFill>
              <a:latin typeface="Century Gothic" panose="020B0502020202020204" pitchFamily="34" charset="0"/>
            </a:endParaRPr>
          </a:p>
        </p:txBody>
      </p:sp>
      <p:sp>
        <p:nvSpPr>
          <p:cNvPr id="2" name="TextBox 1">
            <a:extLst>
              <a:ext uri="{FF2B5EF4-FFF2-40B4-BE49-F238E27FC236}">
                <a16:creationId xmlns:a16="http://schemas.microsoft.com/office/drawing/2014/main" id="{AFF3BAD1-569E-C641-0963-010BD0C2AB62}"/>
              </a:ext>
            </a:extLst>
          </p:cNvPr>
          <p:cNvSpPr txBox="1"/>
          <p:nvPr/>
        </p:nvSpPr>
        <p:spPr>
          <a:xfrm>
            <a:off x="116339" y="1265855"/>
            <a:ext cx="1926171" cy="5016758"/>
          </a:xfrm>
          <a:prstGeom prst="rect">
            <a:avLst/>
          </a:prstGeom>
          <a:noFill/>
        </p:spPr>
        <p:txBody>
          <a:bodyPr wrap="square" rtlCol="0">
            <a:spAutoFit/>
          </a:bodyPr>
          <a:lstStyle/>
          <a:p>
            <a:r>
              <a:rPr lang="en-US" sz="1600" dirty="0">
                <a:latin typeface="Century Gothic" panose="020B0502020202020204" pitchFamily="34" charset="0"/>
              </a:rPr>
              <a:t>Students will understand what constitutes good housing and care appropriate to</a:t>
            </a:r>
          </a:p>
          <a:p>
            <a:r>
              <a:rPr lang="en-US" sz="1600" dirty="0">
                <a:latin typeface="Century Gothic" panose="020B0502020202020204" pitchFamily="34" charset="0"/>
              </a:rPr>
              <a:t>different types of animal. They will gain knowledge about what aspects of care need to</a:t>
            </a:r>
          </a:p>
          <a:p>
            <a:r>
              <a:rPr lang="en-US" sz="1600" dirty="0">
                <a:latin typeface="Century Gothic" panose="020B0502020202020204" pitchFamily="34" charset="0"/>
              </a:rPr>
              <a:t>be put in place as a responsible animal owner and the importance of its provision to</a:t>
            </a:r>
          </a:p>
          <a:p>
            <a:r>
              <a:rPr lang="en-US" sz="1600" dirty="0">
                <a:latin typeface="Century Gothic" panose="020B0502020202020204" pitchFamily="34" charset="0"/>
              </a:rPr>
              <a:t>ensure the health and welfare of animals.</a:t>
            </a:r>
          </a:p>
        </p:txBody>
      </p:sp>
      <p:sp>
        <p:nvSpPr>
          <p:cNvPr id="3" name="TextBox 2">
            <a:extLst>
              <a:ext uri="{FF2B5EF4-FFF2-40B4-BE49-F238E27FC236}">
                <a16:creationId xmlns:a16="http://schemas.microsoft.com/office/drawing/2014/main" id="{B9CAB3A1-9493-AD4E-F3B8-064BFA698995}"/>
              </a:ext>
            </a:extLst>
          </p:cNvPr>
          <p:cNvSpPr txBox="1"/>
          <p:nvPr/>
        </p:nvSpPr>
        <p:spPr>
          <a:xfrm>
            <a:off x="0" y="101830"/>
            <a:ext cx="2283464" cy="1200329"/>
          </a:xfrm>
          <a:prstGeom prst="rect">
            <a:avLst/>
          </a:prstGeom>
          <a:noFill/>
        </p:spPr>
        <p:txBody>
          <a:bodyPr wrap="square" rtlCol="0">
            <a:spAutoFit/>
          </a:bodyPr>
          <a:lstStyle/>
          <a:p>
            <a:pPr algn="ctr"/>
            <a:r>
              <a:rPr lang="en-US" sz="2400" b="1">
                <a:latin typeface="Century Gothic" panose="020B0502020202020204" pitchFamily="34" charset="0"/>
              </a:rPr>
              <a:t>A2 Animal housing and care</a:t>
            </a:r>
            <a:endParaRPr lang="en-GB" sz="2400" b="1" dirty="0">
              <a:latin typeface="Century Gothic" panose="020B0502020202020204" pitchFamily="34" charset="0"/>
            </a:endParaRPr>
          </a:p>
        </p:txBody>
      </p:sp>
      <p:pic>
        <p:nvPicPr>
          <p:cNvPr id="4" name="Graphic 7" descr="Map with pin with solid fill">
            <a:extLst>
              <a:ext uri="{FF2B5EF4-FFF2-40B4-BE49-F238E27FC236}">
                <a16:creationId xmlns:a16="http://schemas.microsoft.com/office/drawing/2014/main" id="{9E1D27E6-BA3A-8622-414F-36101620662B}"/>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422423" y="-36682"/>
            <a:ext cx="576345" cy="576345"/>
          </a:xfrm>
          <a:prstGeom prst="rect">
            <a:avLst/>
          </a:prstGeom>
        </p:spPr>
      </p:pic>
      <p:pic>
        <p:nvPicPr>
          <p:cNvPr id="7" name="Picture 6">
            <a:extLst>
              <a:ext uri="{FF2B5EF4-FFF2-40B4-BE49-F238E27FC236}">
                <a16:creationId xmlns:a16="http://schemas.microsoft.com/office/drawing/2014/main" id="{BA6B7582-8513-430A-A8B2-16218487D3C4}"/>
              </a:ext>
            </a:extLst>
          </p:cNvPr>
          <p:cNvPicPr>
            <a:picLocks noChangeAspect="1"/>
          </p:cNvPicPr>
          <p:nvPr/>
        </p:nvPicPr>
        <p:blipFill>
          <a:blip r:embed="rId5"/>
          <a:stretch>
            <a:fillRect/>
          </a:stretch>
        </p:blipFill>
        <p:spPr>
          <a:xfrm>
            <a:off x="6018368" y="660102"/>
            <a:ext cx="1926171" cy="1284114"/>
          </a:xfrm>
          <a:prstGeom prst="rect">
            <a:avLst/>
          </a:prstGeom>
        </p:spPr>
      </p:pic>
      <p:pic>
        <p:nvPicPr>
          <p:cNvPr id="8" name="Picture 7">
            <a:extLst>
              <a:ext uri="{FF2B5EF4-FFF2-40B4-BE49-F238E27FC236}">
                <a16:creationId xmlns:a16="http://schemas.microsoft.com/office/drawing/2014/main" id="{01F3753B-311B-41C1-BAF0-C277B8A64F93}"/>
              </a:ext>
            </a:extLst>
          </p:cNvPr>
          <p:cNvPicPr>
            <a:picLocks noChangeAspect="1"/>
          </p:cNvPicPr>
          <p:nvPr/>
        </p:nvPicPr>
        <p:blipFill>
          <a:blip r:embed="rId6"/>
          <a:stretch>
            <a:fillRect/>
          </a:stretch>
        </p:blipFill>
        <p:spPr>
          <a:xfrm>
            <a:off x="8747470" y="5038620"/>
            <a:ext cx="3304353" cy="1691608"/>
          </a:xfrm>
          <a:prstGeom prst="rect">
            <a:avLst/>
          </a:prstGeom>
        </p:spPr>
      </p:pic>
      <p:pic>
        <p:nvPicPr>
          <p:cNvPr id="10" name="Picture 9">
            <a:extLst>
              <a:ext uri="{FF2B5EF4-FFF2-40B4-BE49-F238E27FC236}">
                <a16:creationId xmlns:a16="http://schemas.microsoft.com/office/drawing/2014/main" id="{ABB29FEE-1E9B-4CC7-8038-AF2009F17587}"/>
              </a:ext>
            </a:extLst>
          </p:cNvPr>
          <p:cNvPicPr>
            <a:picLocks noChangeAspect="1"/>
          </p:cNvPicPr>
          <p:nvPr/>
        </p:nvPicPr>
        <p:blipFill>
          <a:blip r:embed="rId7"/>
          <a:stretch>
            <a:fillRect/>
          </a:stretch>
        </p:blipFill>
        <p:spPr>
          <a:xfrm>
            <a:off x="8774854" y="3677698"/>
            <a:ext cx="1254115" cy="1272031"/>
          </a:xfrm>
          <a:prstGeom prst="rect">
            <a:avLst/>
          </a:prstGeom>
        </p:spPr>
      </p:pic>
      <p:pic>
        <p:nvPicPr>
          <p:cNvPr id="13" name="Picture 12">
            <a:extLst>
              <a:ext uri="{FF2B5EF4-FFF2-40B4-BE49-F238E27FC236}">
                <a16:creationId xmlns:a16="http://schemas.microsoft.com/office/drawing/2014/main" id="{04A56E1B-AA26-42E0-82A8-02ACB77576FD}"/>
              </a:ext>
            </a:extLst>
          </p:cNvPr>
          <p:cNvPicPr>
            <a:picLocks noChangeAspect="1"/>
          </p:cNvPicPr>
          <p:nvPr/>
        </p:nvPicPr>
        <p:blipFill>
          <a:blip r:embed="rId8"/>
          <a:stretch>
            <a:fillRect/>
          </a:stretch>
        </p:blipFill>
        <p:spPr>
          <a:xfrm>
            <a:off x="10101094" y="3706753"/>
            <a:ext cx="850091" cy="1287421"/>
          </a:xfrm>
          <a:prstGeom prst="rect">
            <a:avLst/>
          </a:prstGeom>
        </p:spPr>
      </p:pic>
      <p:pic>
        <p:nvPicPr>
          <p:cNvPr id="14" name="Picture 13">
            <a:extLst>
              <a:ext uri="{FF2B5EF4-FFF2-40B4-BE49-F238E27FC236}">
                <a16:creationId xmlns:a16="http://schemas.microsoft.com/office/drawing/2014/main" id="{18FE7A03-DD90-4CE5-AE0C-26223A3C0DEB}"/>
              </a:ext>
            </a:extLst>
          </p:cNvPr>
          <p:cNvPicPr>
            <a:picLocks noChangeAspect="1"/>
          </p:cNvPicPr>
          <p:nvPr/>
        </p:nvPicPr>
        <p:blipFill>
          <a:blip r:embed="rId9"/>
          <a:stretch>
            <a:fillRect/>
          </a:stretch>
        </p:blipFill>
        <p:spPr>
          <a:xfrm>
            <a:off x="11148677" y="3702221"/>
            <a:ext cx="850091" cy="1234169"/>
          </a:xfrm>
          <a:prstGeom prst="rect">
            <a:avLst/>
          </a:prstGeom>
        </p:spPr>
      </p:pic>
      <p:pic>
        <p:nvPicPr>
          <p:cNvPr id="5" name="Picture 4">
            <a:extLst>
              <a:ext uri="{FF2B5EF4-FFF2-40B4-BE49-F238E27FC236}">
                <a16:creationId xmlns:a16="http://schemas.microsoft.com/office/drawing/2014/main" id="{506E3BD7-9E03-4E72-B35B-6D8A2F6BAB05}"/>
              </a:ext>
            </a:extLst>
          </p:cNvPr>
          <p:cNvPicPr>
            <a:picLocks noChangeAspect="1"/>
          </p:cNvPicPr>
          <p:nvPr/>
        </p:nvPicPr>
        <p:blipFill>
          <a:blip r:embed="rId10"/>
          <a:stretch>
            <a:fillRect/>
          </a:stretch>
        </p:blipFill>
        <p:spPr>
          <a:xfrm>
            <a:off x="2628241" y="5234966"/>
            <a:ext cx="2147043" cy="1495262"/>
          </a:xfrm>
          <a:prstGeom prst="rect">
            <a:avLst/>
          </a:prstGeom>
        </p:spPr>
      </p:pic>
    </p:spTree>
    <p:extLst>
      <p:ext uri="{BB962C8B-B14F-4D97-AF65-F5344CB8AC3E}">
        <p14:creationId xmlns:p14="http://schemas.microsoft.com/office/powerpoint/2010/main" val="2371345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972892444"/>
              </p:ext>
            </p:extLst>
          </p:nvPr>
        </p:nvGraphicFramePr>
        <p:xfrm>
          <a:off x="258617" y="81753"/>
          <a:ext cx="3815562" cy="3698240"/>
        </p:xfrm>
        <a:graphic>
          <a:graphicData uri="http://schemas.openxmlformats.org/drawingml/2006/table">
            <a:tbl>
              <a:tblPr firstRow="1" bandRow="1">
                <a:tableStyleId>{21E4AEA4-8DFA-4A89-87EB-49C32662AFE0}</a:tableStyleId>
              </a:tblPr>
              <a:tblGrid>
                <a:gridCol w="3815562">
                  <a:extLst>
                    <a:ext uri="{9D8B030D-6E8A-4147-A177-3AD203B41FA5}">
                      <a16:colId xmlns:a16="http://schemas.microsoft.com/office/drawing/2014/main" val="204375177"/>
                    </a:ext>
                  </a:extLst>
                </a:gridCol>
              </a:tblGrid>
              <a:tr h="214683">
                <a:tc>
                  <a:txBody>
                    <a:bodyPr/>
                    <a:lstStyle/>
                    <a:p>
                      <a:pPr algn="ctr"/>
                      <a:r>
                        <a:rPr lang="en-GB" sz="1000" dirty="0">
                          <a:solidFill>
                            <a:schemeClr val="tx1"/>
                          </a:solidFill>
                          <a:latin typeface="Century Gothic" panose="020B0502020202020204" pitchFamily="34" charset="0"/>
                        </a:rPr>
                        <a:t>Test your knowledge with the rabbit quiz below:</a:t>
                      </a:r>
                    </a:p>
                  </a:txBody>
                  <a:tcPr/>
                </a:tc>
                <a:extLst>
                  <a:ext uri="{0D108BD9-81ED-4DB2-BD59-A6C34878D82A}">
                    <a16:rowId xmlns:a16="http://schemas.microsoft.com/office/drawing/2014/main" val="2493414973"/>
                  </a:ext>
                </a:extLst>
              </a:tr>
              <a:tr h="429366">
                <a:tc>
                  <a:txBody>
                    <a:bodyPr/>
                    <a:lstStyle/>
                    <a:p>
                      <a:pPr algn="ctr"/>
                      <a:r>
                        <a:rPr lang="en-GB" sz="1000" dirty="0">
                          <a:latin typeface="Century Gothic" panose="020B0502020202020204" pitchFamily="34" charset="0"/>
                        </a:rPr>
                        <a:t>QUESTIONS</a:t>
                      </a:r>
                      <a:endParaRPr lang="en-US" sz="1000" dirty="0">
                        <a:latin typeface="Century Gothic" panose="020B0502020202020204" pitchFamily="34" charset="0"/>
                      </a:endParaRPr>
                    </a:p>
                    <a:p>
                      <a:pPr algn="ctr"/>
                      <a:r>
                        <a:rPr lang="en-US" sz="1000" dirty="0">
                          <a:latin typeface="Century Gothic" panose="020B0502020202020204" pitchFamily="34" charset="0"/>
                        </a:rPr>
                        <a:t>A. When were rabbits first domesticated? </a:t>
                      </a:r>
                    </a:p>
                    <a:p>
                      <a:pPr algn="ctr"/>
                      <a:r>
                        <a:rPr lang="en-US" sz="1000" dirty="0">
                          <a:latin typeface="Century Gothic" panose="020B0502020202020204" pitchFamily="34" charset="0"/>
                        </a:rPr>
                        <a:t>B. When were rabbits first brought to the UK? </a:t>
                      </a:r>
                    </a:p>
                    <a:p>
                      <a:pPr algn="ctr"/>
                      <a:r>
                        <a:rPr lang="en-US" sz="1000" dirty="0">
                          <a:latin typeface="Century Gothic" panose="020B0502020202020204" pitchFamily="34" charset="0"/>
                        </a:rPr>
                        <a:t>C. How many rabbits are kept as pets in the UK? </a:t>
                      </a:r>
                    </a:p>
                    <a:p>
                      <a:pPr algn="ctr"/>
                      <a:r>
                        <a:rPr lang="en-US" sz="1000" dirty="0">
                          <a:latin typeface="Century Gothic" panose="020B0502020202020204" pitchFamily="34" charset="0"/>
                        </a:rPr>
                        <a:t>D. How many breeds of rabbit are there? </a:t>
                      </a:r>
                    </a:p>
                    <a:p>
                      <a:pPr algn="ctr"/>
                      <a:r>
                        <a:rPr lang="en-US" sz="1000" dirty="0">
                          <a:latin typeface="Century Gothic" panose="020B0502020202020204" pitchFamily="34" charset="0"/>
                        </a:rPr>
                        <a:t>E. What percentage of rabbits are kept in the correct husbandry conditions in the UK? </a:t>
                      </a:r>
                    </a:p>
                    <a:p>
                      <a:pPr algn="ctr"/>
                      <a:r>
                        <a:rPr lang="en-US" sz="1000" dirty="0">
                          <a:latin typeface="Century Gothic" panose="020B0502020202020204" pitchFamily="34" charset="0"/>
                        </a:rPr>
                        <a:t>F. How much do you think it costs to keep a rabbit for their entire life? </a:t>
                      </a:r>
                    </a:p>
                    <a:p>
                      <a:pPr algn="ctr"/>
                      <a:r>
                        <a:rPr lang="en-US" sz="1000" dirty="0">
                          <a:latin typeface="Century Gothic" panose="020B0502020202020204" pitchFamily="34" charset="0"/>
                        </a:rPr>
                        <a:t>G. Are rabbits social animals? </a:t>
                      </a:r>
                    </a:p>
                    <a:p>
                      <a:pPr algn="ctr"/>
                      <a:endParaRPr lang="en-GB" sz="1000" dirty="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677010289"/>
                  </a:ext>
                </a:extLst>
              </a:tr>
              <a:tr h="1686560">
                <a:tc>
                  <a:txBody>
                    <a:bodyPr/>
                    <a:lstStyle/>
                    <a:p>
                      <a:pPr algn="ctr"/>
                      <a:r>
                        <a:rPr lang="en-GB" sz="1000" dirty="0">
                          <a:latin typeface="Century Gothic" panose="020B0502020202020204" pitchFamily="34" charset="0"/>
                        </a:rPr>
                        <a:t>ANSWERS</a:t>
                      </a:r>
                    </a:p>
                    <a:p>
                      <a:pPr algn="ctr"/>
                      <a:r>
                        <a:rPr lang="en-US" sz="1000" dirty="0">
                          <a:latin typeface="Century Gothic" panose="020B0502020202020204" pitchFamily="34" charset="0"/>
                        </a:rPr>
                        <a:t>A. By French monks in AD 600</a:t>
                      </a:r>
                    </a:p>
                    <a:p>
                      <a:pPr algn="ctr"/>
                      <a:r>
                        <a:rPr lang="en-US" sz="1000" dirty="0">
                          <a:latin typeface="Century Gothic" panose="020B0502020202020204" pitchFamily="34" charset="0"/>
                        </a:rPr>
                        <a:t>B. 1066, by the Normans </a:t>
                      </a:r>
                    </a:p>
                    <a:p>
                      <a:pPr algn="ctr"/>
                      <a:r>
                        <a:rPr lang="en-US" sz="1000" dirty="0">
                          <a:latin typeface="Century Gothic" panose="020B0502020202020204" pitchFamily="34" charset="0"/>
                        </a:rPr>
                        <a:t>C. 900,000 </a:t>
                      </a:r>
                    </a:p>
                    <a:p>
                      <a:pPr algn="ctr"/>
                      <a:r>
                        <a:rPr lang="en-US" sz="1000" dirty="0">
                          <a:latin typeface="Century Gothic" panose="020B0502020202020204" pitchFamily="34" charset="0"/>
                        </a:rPr>
                        <a:t>D. 305 breeds across the world</a:t>
                      </a:r>
                    </a:p>
                    <a:p>
                      <a:pPr algn="ctr"/>
                      <a:r>
                        <a:rPr lang="en-US" sz="1000" dirty="0">
                          <a:latin typeface="Century Gothic" panose="020B0502020202020204" pitchFamily="34" charset="0"/>
                        </a:rPr>
                        <a:t>E. 25 per cent (75 per cent are kept in poor conditions, RSPCA) </a:t>
                      </a:r>
                    </a:p>
                    <a:p>
                      <a:pPr algn="ctr"/>
                      <a:r>
                        <a:rPr lang="en-US" sz="1000" dirty="0">
                          <a:latin typeface="Century Gothic" panose="020B0502020202020204" pitchFamily="34" charset="0"/>
                        </a:rPr>
                        <a:t>F. £12,000 is the average lifetime cost </a:t>
                      </a:r>
                    </a:p>
                    <a:p>
                      <a:pPr algn="ctr"/>
                      <a:r>
                        <a:rPr lang="en-US" sz="1000" dirty="0">
                          <a:latin typeface="Century Gothic" panose="020B0502020202020204" pitchFamily="34" charset="0"/>
                        </a:rPr>
                        <a:t>G. Yes, rabbits are social animals.</a:t>
                      </a:r>
                    </a:p>
                    <a:p>
                      <a:pPr algn="l"/>
                      <a:endParaRPr lang="en-GB" sz="800" dirty="0">
                        <a:latin typeface="Century Gothic" panose="020B0502020202020204" pitchFamily="34" charset="0"/>
                      </a:endParaRPr>
                    </a:p>
                  </a:txBody>
                  <a:tcPr>
                    <a:solidFill>
                      <a:schemeClr val="accent2">
                        <a:lumMod val="20000"/>
                        <a:lumOff val="80000"/>
                      </a:schemeClr>
                    </a:solidFill>
                  </a:tcPr>
                </a:tc>
                <a:extLst>
                  <a:ext uri="{0D108BD9-81ED-4DB2-BD59-A6C34878D82A}">
                    <a16:rowId xmlns:a16="http://schemas.microsoft.com/office/drawing/2014/main" val="2955319433"/>
                  </a:ext>
                </a:extLst>
              </a:tr>
            </a:tbl>
          </a:graphicData>
        </a:graphic>
      </p:graphicFrame>
      <p:graphicFrame>
        <p:nvGraphicFramePr>
          <p:cNvPr id="39" name="Table 38">
            <a:extLst>
              <a:ext uri="{FF2B5EF4-FFF2-40B4-BE49-F238E27FC236}">
                <a16:creationId xmlns:a16="http://schemas.microsoft.com/office/drawing/2014/main" id="{A1B42846-BC19-4BB9-8892-9EEC3D0868A5}"/>
              </a:ext>
            </a:extLst>
          </p:cNvPr>
          <p:cNvGraphicFramePr>
            <a:graphicFrameLocks noGrp="1"/>
          </p:cNvGraphicFramePr>
          <p:nvPr>
            <p:extLst>
              <p:ext uri="{D42A27DB-BD31-4B8C-83A1-F6EECF244321}">
                <p14:modId xmlns:p14="http://schemas.microsoft.com/office/powerpoint/2010/main" val="879460629"/>
              </p:ext>
            </p:extLst>
          </p:nvPr>
        </p:nvGraphicFramePr>
        <p:xfrm>
          <a:off x="258617" y="5069367"/>
          <a:ext cx="3796855" cy="1706880"/>
        </p:xfrm>
        <a:graphic>
          <a:graphicData uri="http://schemas.openxmlformats.org/drawingml/2006/table">
            <a:tbl>
              <a:tblPr firstRow="1" bandRow="1">
                <a:tableStyleId>{21E4AEA4-8DFA-4A89-87EB-49C32662AFE0}</a:tableStyleId>
              </a:tblPr>
              <a:tblGrid>
                <a:gridCol w="3796855">
                  <a:extLst>
                    <a:ext uri="{9D8B030D-6E8A-4147-A177-3AD203B41FA5}">
                      <a16:colId xmlns:a16="http://schemas.microsoft.com/office/drawing/2014/main" val="204375177"/>
                    </a:ext>
                  </a:extLst>
                </a:gridCol>
              </a:tblGrid>
              <a:tr h="0">
                <a:tc>
                  <a:txBody>
                    <a:bodyPr/>
                    <a:lstStyle/>
                    <a:p>
                      <a:pPr algn="ctr"/>
                      <a:r>
                        <a:rPr lang="en-GB" sz="1000" dirty="0">
                          <a:solidFill>
                            <a:schemeClr val="tx1"/>
                          </a:solidFill>
                          <a:latin typeface="Century Gothic" panose="020B0502020202020204" pitchFamily="34" charset="0"/>
                        </a:rPr>
                        <a:t>Rabbits</a:t>
                      </a:r>
                    </a:p>
                  </a:txBody>
                  <a:tcPr/>
                </a:tc>
                <a:extLst>
                  <a:ext uri="{0D108BD9-81ED-4DB2-BD59-A6C34878D82A}">
                    <a16:rowId xmlns:a16="http://schemas.microsoft.com/office/drawing/2014/main" val="2788476312"/>
                  </a:ext>
                </a:extLst>
              </a:tr>
              <a:tr h="633826">
                <a:tc>
                  <a:txBody>
                    <a:bodyPr/>
                    <a:lstStyle/>
                    <a:p>
                      <a:pPr algn="ctr"/>
                      <a:r>
                        <a:rPr lang="en-US" sz="1000" b="1" dirty="0">
                          <a:solidFill>
                            <a:schemeClr val="tx1"/>
                          </a:solidFill>
                          <a:latin typeface="Century Gothic" panose="020B0502020202020204" pitchFamily="34" charset="0"/>
                        </a:rPr>
                        <a:t>According to UK animal welfare </a:t>
                      </a:r>
                      <a:r>
                        <a:rPr lang="en-US" sz="1000" b="1" dirty="0" err="1">
                          <a:solidFill>
                            <a:schemeClr val="tx1"/>
                          </a:solidFill>
                          <a:latin typeface="Century Gothic" panose="020B0502020202020204" pitchFamily="34" charset="0"/>
                        </a:rPr>
                        <a:t>organisations</a:t>
                      </a:r>
                      <a:r>
                        <a:rPr lang="en-US" sz="1000" b="1" dirty="0">
                          <a:solidFill>
                            <a:schemeClr val="tx1"/>
                          </a:solidFill>
                          <a:latin typeface="Century Gothic" panose="020B0502020202020204" pitchFamily="34" charset="0"/>
                        </a:rPr>
                        <a:t>:</a:t>
                      </a:r>
                    </a:p>
                    <a:p>
                      <a:pPr algn="ctr"/>
                      <a:r>
                        <a:rPr lang="en-US" sz="1000" b="1" dirty="0">
                          <a:solidFill>
                            <a:schemeClr val="tx1"/>
                          </a:solidFill>
                          <a:latin typeface="Century Gothic" panose="020B0502020202020204" pitchFamily="34" charset="0"/>
                        </a:rPr>
                        <a:t>Poor husbandry in rabbits reduces their lifespan by 75 per cent</a:t>
                      </a:r>
                    </a:p>
                    <a:p>
                      <a:pPr algn="ctr"/>
                      <a:r>
                        <a:rPr lang="en-US" sz="1000" b="1" dirty="0">
                          <a:solidFill>
                            <a:schemeClr val="tx1"/>
                          </a:solidFill>
                          <a:latin typeface="Century Gothic" panose="020B0502020202020204" pitchFamily="34" charset="0"/>
                        </a:rPr>
                        <a:t>75 per cent of owners look after their rabbits incorrectly </a:t>
                      </a:r>
                    </a:p>
                    <a:p>
                      <a:pPr algn="ctr"/>
                      <a:r>
                        <a:rPr lang="en-US" sz="1000" b="1" dirty="0">
                          <a:solidFill>
                            <a:schemeClr val="tx1"/>
                          </a:solidFill>
                          <a:latin typeface="Century Gothic" panose="020B0502020202020204" pitchFamily="34" charset="0"/>
                        </a:rPr>
                        <a:t>50 per cent of owners misunderstand their rabbits. </a:t>
                      </a:r>
                    </a:p>
                    <a:p>
                      <a:pPr algn="ctr"/>
                      <a:r>
                        <a:rPr lang="en-US" sz="1000" b="1" dirty="0">
                          <a:solidFill>
                            <a:schemeClr val="tx1"/>
                          </a:solidFill>
                          <a:latin typeface="Century Gothic" panose="020B0502020202020204" pitchFamily="34" charset="0"/>
                        </a:rPr>
                        <a:t>Why do you think this is the case? </a:t>
                      </a:r>
                    </a:p>
                    <a:p>
                      <a:pPr algn="ctr"/>
                      <a:r>
                        <a:rPr lang="en-US" sz="1000" b="1" dirty="0">
                          <a:solidFill>
                            <a:schemeClr val="tx1"/>
                          </a:solidFill>
                          <a:latin typeface="Century Gothic" panose="020B0502020202020204" pitchFamily="34" charset="0"/>
                        </a:rPr>
                        <a:t>Minimum requirement for rabbit housing should be: </a:t>
                      </a:r>
                    </a:p>
                    <a:p>
                      <a:pPr algn="ctr"/>
                      <a:r>
                        <a:rPr lang="en-US" sz="1000" b="1" dirty="0">
                          <a:solidFill>
                            <a:schemeClr val="tx1"/>
                          </a:solidFill>
                          <a:latin typeface="Century Gothic" panose="020B0502020202020204" pitchFamily="34" charset="0"/>
                        </a:rPr>
                        <a:t>3 m x 2 m x 1 m (10 ft x 6 ft x 3 ft)</a:t>
                      </a:r>
                    </a:p>
                    <a:p>
                      <a:pPr algn="ctr"/>
                      <a:endParaRPr lang="en-GB" sz="1000" b="1" dirty="0">
                        <a:solidFill>
                          <a:schemeClr val="tx1"/>
                        </a:solidFill>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248852909"/>
                  </a:ext>
                </a:extLst>
              </a:tr>
            </a:tbl>
          </a:graphicData>
        </a:graphic>
      </p:graphicFrame>
      <p:graphicFrame>
        <p:nvGraphicFramePr>
          <p:cNvPr id="46" name="Table 45">
            <a:extLst>
              <a:ext uri="{FF2B5EF4-FFF2-40B4-BE49-F238E27FC236}">
                <a16:creationId xmlns:a16="http://schemas.microsoft.com/office/drawing/2014/main" id="{BAE0B882-91D1-4695-A779-73589C587511}"/>
              </a:ext>
            </a:extLst>
          </p:cNvPr>
          <p:cNvGraphicFramePr>
            <a:graphicFrameLocks noGrp="1"/>
          </p:cNvGraphicFramePr>
          <p:nvPr>
            <p:extLst>
              <p:ext uri="{D42A27DB-BD31-4B8C-83A1-F6EECF244321}">
                <p14:modId xmlns:p14="http://schemas.microsoft.com/office/powerpoint/2010/main" val="1729263926"/>
              </p:ext>
            </p:extLst>
          </p:nvPr>
        </p:nvGraphicFramePr>
        <p:xfrm>
          <a:off x="8165805" y="4024247"/>
          <a:ext cx="3699368" cy="2749013"/>
        </p:xfrm>
        <a:graphic>
          <a:graphicData uri="http://schemas.openxmlformats.org/drawingml/2006/table">
            <a:tbl>
              <a:tblPr firstRow="1" bandRow="1">
                <a:tableStyleId>{21E4AEA4-8DFA-4A89-87EB-49C32662AFE0}</a:tableStyleId>
              </a:tblPr>
              <a:tblGrid>
                <a:gridCol w="3699368">
                  <a:extLst>
                    <a:ext uri="{9D8B030D-6E8A-4147-A177-3AD203B41FA5}">
                      <a16:colId xmlns:a16="http://schemas.microsoft.com/office/drawing/2014/main" val="204375177"/>
                    </a:ext>
                  </a:extLst>
                </a:gridCol>
              </a:tblGrid>
              <a:tr h="241709">
                <a:tc>
                  <a:txBody>
                    <a:bodyPr/>
                    <a:lstStyle/>
                    <a:p>
                      <a:pPr algn="ctr"/>
                      <a:r>
                        <a:rPr lang="en-GB" sz="1000" dirty="0">
                          <a:solidFill>
                            <a:schemeClr val="tx1"/>
                          </a:solidFill>
                          <a:latin typeface="Century Gothic" panose="020B0502020202020204" pitchFamily="34" charset="0"/>
                        </a:rPr>
                        <a:t>Modern hamster housing</a:t>
                      </a:r>
                    </a:p>
                  </a:txBody>
                  <a:tcPr/>
                </a:tc>
                <a:extLst>
                  <a:ext uri="{0D108BD9-81ED-4DB2-BD59-A6C34878D82A}">
                    <a16:rowId xmlns:a16="http://schemas.microsoft.com/office/drawing/2014/main" val="2493414973"/>
                  </a:ext>
                </a:extLst>
              </a:tr>
              <a:tr h="2505173">
                <a:tc>
                  <a:txBody>
                    <a:bodyPr/>
                    <a:lstStyle/>
                    <a:p>
                      <a:pPr algn="l"/>
                      <a:endParaRPr lang="en-GB" sz="800" b="0" dirty="0">
                        <a:latin typeface="Century Gothic" panose="020B0502020202020204" pitchFamily="34" charset="0"/>
                      </a:endParaRPr>
                    </a:p>
                    <a:p>
                      <a:pPr algn="l"/>
                      <a:endParaRPr lang="en-GB" sz="800" b="0" dirty="0">
                        <a:latin typeface="Century Gothic" panose="020B0502020202020204" pitchFamily="34" charset="0"/>
                      </a:endParaRPr>
                    </a:p>
                    <a:p>
                      <a:pPr algn="l"/>
                      <a:endParaRPr lang="en-GB" sz="800" b="0" dirty="0">
                        <a:latin typeface="Century Gothic" panose="020B0502020202020204" pitchFamily="34" charset="0"/>
                      </a:endParaRPr>
                    </a:p>
                    <a:p>
                      <a:pPr algn="l"/>
                      <a:endParaRPr lang="en-GB" sz="800" b="0" dirty="0">
                        <a:latin typeface="Century Gothic" panose="020B0502020202020204" pitchFamily="34" charset="0"/>
                      </a:endParaRPr>
                    </a:p>
                    <a:p>
                      <a:pPr algn="l"/>
                      <a:endParaRPr lang="en-GB" sz="800" b="0" dirty="0">
                        <a:latin typeface="Century Gothic" panose="020B0502020202020204" pitchFamily="34" charset="0"/>
                      </a:endParaRPr>
                    </a:p>
                    <a:p>
                      <a:pPr algn="l"/>
                      <a:endParaRPr lang="en-GB" sz="800" b="0" dirty="0">
                        <a:latin typeface="Century Gothic" panose="020B0502020202020204" pitchFamily="34" charset="0"/>
                      </a:endParaRPr>
                    </a:p>
                    <a:p>
                      <a:pPr algn="l"/>
                      <a:endParaRPr lang="en-GB" sz="800" b="0" dirty="0">
                        <a:latin typeface="Century Gothic" panose="020B0502020202020204" pitchFamily="34" charset="0"/>
                      </a:endParaRPr>
                    </a:p>
                    <a:p>
                      <a:pPr algn="l"/>
                      <a:endParaRPr lang="en-GB" sz="900" b="0" dirty="0">
                        <a:latin typeface="Century Gothic" panose="020B0502020202020204" pitchFamily="34" charset="0"/>
                      </a:endParaRPr>
                    </a:p>
                    <a:p>
                      <a:pPr algn="l"/>
                      <a:r>
                        <a:rPr lang="en-US" sz="900" b="0" dirty="0">
                          <a:latin typeface="Century Gothic" panose="020B0502020202020204" pitchFamily="34" charset="0"/>
                        </a:rPr>
                        <a:t>Classic housing: Typical housing/cages that are sold in pet shops, small plastic-based enclosures that use wire to enclose the cage. </a:t>
                      </a:r>
                    </a:p>
                    <a:p>
                      <a:pPr algn="l"/>
                      <a:endParaRPr lang="en-US" sz="900" b="0" dirty="0">
                        <a:latin typeface="Century Gothic" panose="020B0502020202020204" pitchFamily="34" charset="0"/>
                      </a:endParaRPr>
                    </a:p>
                    <a:p>
                      <a:pPr algn="l"/>
                      <a:r>
                        <a:rPr lang="en-US" sz="900" b="0" dirty="0">
                          <a:latin typeface="Century Gothic" panose="020B0502020202020204" pitchFamily="34" charset="0"/>
                        </a:rPr>
                        <a:t>Modern housing: Naturalistic housing that has a variety of enrichment and choices, such as platforms, houses and burrowing opportunities. Substrates that resemble hamster’s wild counterparts. Most importantly, cages that are large and go beyond the minimal size requirements.</a:t>
                      </a:r>
                      <a:endParaRPr lang="en-GB" sz="900" b="0" dirty="0">
                        <a:latin typeface="Century Gothic" panose="020B0502020202020204" pitchFamily="34" charset="0"/>
                      </a:endParaRPr>
                    </a:p>
                    <a:p>
                      <a:pPr algn="l"/>
                      <a:endParaRPr lang="en-GB" sz="800" b="0" dirty="0">
                        <a:latin typeface="Century Gothic" panose="020B0502020202020204" pitchFamily="34" charset="0"/>
                      </a:endParaRPr>
                    </a:p>
                  </a:txBody>
                  <a:tcPr/>
                </a:tc>
                <a:extLst>
                  <a:ext uri="{0D108BD9-81ED-4DB2-BD59-A6C34878D82A}">
                    <a16:rowId xmlns:a16="http://schemas.microsoft.com/office/drawing/2014/main" val="3892464324"/>
                  </a:ext>
                </a:extLst>
              </a:tr>
            </a:tbl>
          </a:graphicData>
        </a:graphic>
      </p:graphicFrame>
      <p:graphicFrame>
        <p:nvGraphicFramePr>
          <p:cNvPr id="35" name="Table 34">
            <a:extLst>
              <a:ext uri="{FF2B5EF4-FFF2-40B4-BE49-F238E27FC236}">
                <a16:creationId xmlns:a16="http://schemas.microsoft.com/office/drawing/2014/main" id="{0E708887-E916-44BC-9E47-353C64EB600E}"/>
              </a:ext>
            </a:extLst>
          </p:cNvPr>
          <p:cNvGraphicFramePr>
            <a:graphicFrameLocks noGrp="1"/>
          </p:cNvGraphicFramePr>
          <p:nvPr>
            <p:extLst>
              <p:ext uri="{D42A27DB-BD31-4B8C-83A1-F6EECF244321}">
                <p14:modId xmlns:p14="http://schemas.microsoft.com/office/powerpoint/2010/main" val="680337786"/>
              </p:ext>
            </p:extLst>
          </p:nvPr>
        </p:nvGraphicFramePr>
        <p:xfrm>
          <a:off x="4122382" y="81753"/>
          <a:ext cx="3894178" cy="2590800"/>
        </p:xfrm>
        <a:graphic>
          <a:graphicData uri="http://schemas.openxmlformats.org/drawingml/2006/table">
            <a:tbl>
              <a:tblPr firstRow="1" bandRow="1">
                <a:tableStyleId>{21E4AEA4-8DFA-4A89-87EB-49C32662AFE0}</a:tableStyleId>
              </a:tblPr>
              <a:tblGrid>
                <a:gridCol w="3894178">
                  <a:extLst>
                    <a:ext uri="{9D8B030D-6E8A-4147-A177-3AD203B41FA5}">
                      <a16:colId xmlns:a16="http://schemas.microsoft.com/office/drawing/2014/main" val="1146839133"/>
                    </a:ext>
                  </a:extLst>
                </a:gridCol>
              </a:tblGrid>
              <a:tr h="221797">
                <a:tc>
                  <a:txBody>
                    <a:bodyPr/>
                    <a:lstStyle/>
                    <a:p>
                      <a:pPr algn="ctr"/>
                      <a:r>
                        <a:rPr lang="en-GB" sz="1000" dirty="0">
                          <a:solidFill>
                            <a:schemeClr val="tx1"/>
                          </a:solidFill>
                          <a:latin typeface="Century Gothic" panose="020B0502020202020204" pitchFamily="34" charset="0"/>
                        </a:rPr>
                        <a:t>Rabbit housing needs</a:t>
                      </a:r>
                    </a:p>
                  </a:txBody>
                  <a:tcPr/>
                </a:tc>
                <a:extLst>
                  <a:ext uri="{0D108BD9-81ED-4DB2-BD59-A6C34878D82A}">
                    <a16:rowId xmlns:a16="http://schemas.microsoft.com/office/drawing/2014/main" val="123979717"/>
                  </a:ext>
                </a:extLst>
              </a:tr>
              <a:tr h="1175182">
                <a:tc>
                  <a:txBody>
                    <a:bodyPr/>
                    <a:lstStyle/>
                    <a:p>
                      <a:pPr algn="ctr"/>
                      <a:r>
                        <a:rPr lang="en-US" sz="1000" b="0" dirty="0">
                          <a:latin typeface="Century Gothic" panose="020B0502020202020204" pitchFamily="34" charset="0"/>
                        </a:rPr>
                        <a:t>A hutch should meet the minimum size requirements. It should also:</a:t>
                      </a:r>
                    </a:p>
                    <a:p>
                      <a:pPr algn="ctr"/>
                      <a:r>
                        <a:rPr lang="en-US" sz="1000" b="0" dirty="0">
                          <a:latin typeface="Century Gothic" panose="020B0502020202020204" pitchFamily="34" charset="0"/>
                        </a:rPr>
                        <a:t>Be made of safe, sturdy and durable materials. Wood, mesh and fencing should be secure against predators </a:t>
                      </a:r>
                    </a:p>
                    <a:p>
                      <a:pPr algn="ctr"/>
                      <a:r>
                        <a:rPr lang="en-US" sz="1000" b="0" dirty="0">
                          <a:latin typeface="Century Gothic" panose="020B0502020202020204" pitchFamily="34" charset="0"/>
                        </a:rPr>
                        <a:t>Be easy to clean. Regular spot checks and full cleans are important to prevent diseases, such as flystrike </a:t>
                      </a:r>
                    </a:p>
                    <a:p>
                      <a:pPr algn="ctr"/>
                      <a:r>
                        <a:rPr lang="en-US" sz="1000" b="0" dirty="0">
                          <a:latin typeface="Century Gothic" panose="020B0502020202020204" pitchFamily="34" charset="0"/>
                        </a:rPr>
                        <a:t>Have separate feeding, water and toilet areas</a:t>
                      </a:r>
                    </a:p>
                    <a:p>
                      <a:pPr algn="ctr"/>
                      <a:r>
                        <a:rPr lang="en-US" sz="1000" b="0" dirty="0">
                          <a:latin typeface="Century Gothic" panose="020B0502020202020204" pitchFamily="34" charset="0"/>
                        </a:rPr>
                        <a:t>Have a litter tray </a:t>
                      </a:r>
                    </a:p>
                    <a:p>
                      <a:pPr algn="ctr"/>
                      <a:r>
                        <a:rPr lang="en-US" sz="1000" b="0" dirty="0">
                          <a:latin typeface="Century Gothic" panose="020B0502020202020204" pitchFamily="34" charset="0"/>
                        </a:rPr>
                        <a:t>Be waterproof </a:t>
                      </a:r>
                    </a:p>
                    <a:p>
                      <a:pPr algn="ctr"/>
                      <a:r>
                        <a:rPr lang="en-US" sz="1000" b="0" dirty="0">
                          <a:latin typeface="Century Gothic" panose="020B0502020202020204" pitchFamily="34" charset="0"/>
                        </a:rPr>
                        <a:t>Have toys and enrichment </a:t>
                      </a:r>
                    </a:p>
                    <a:p>
                      <a:pPr algn="ctr"/>
                      <a:r>
                        <a:rPr lang="en-US" sz="1000" b="0" dirty="0">
                          <a:latin typeface="Century Gothic" panose="020B0502020202020204" pitchFamily="34" charset="0"/>
                        </a:rPr>
                        <a:t>Have bedding, either sawdust, wood shavings, straw, newspaper </a:t>
                      </a:r>
                      <a:br>
                        <a:rPr lang="en-US" sz="1000" b="0" dirty="0">
                          <a:latin typeface="Century Gothic" panose="020B0502020202020204" pitchFamily="34" charset="0"/>
                        </a:rPr>
                      </a:br>
                      <a:r>
                        <a:rPr lang="en-US" sz="1000" b="0" dirty="0">
                          <a:latin typeface="Century Gothic" panose="020B0502020202020204" pitchFamily="34" charset="0"/>
                        </a:rPr>
                        <a:t>or hay </a:t>
                      </a:r>
                    </a:p>
                    <a:p>
                      <a:pPr algn="ctr"/>
                      <a:r>
                        <a:rPr lang="en-US" sz="1000" b="0" dirty="0">
                          <a:latin typeface="Century Gothic" panose="020B0502020202020204" pitchFamily="34" charset="0"/>
                        </a:rPr>
                        <a:t>Be warm and insulated. </a:t>
                      </a:r>
                    </a:p>
                    <a:p>
                      <a:pPr algn="ctr"/>
                      <a:endParaRPr lang="en-GB" sz="800" b="0" dirty="0">
                        <a:latin typeface="Century Gothic" panose="020B0502020202020204" pitchFamily="34" charset="0"/>
                      </a:endParaRPr>
                    </a:p>
                  </a:txBody>
                  <a:tcPr anchor="ctr">
                    <a:solidFill>
                      <a:schemeClr val="accent2">
                        <a:lumMod val="40000"/>
                        <a:lumOff val="60000"/>
                      </a:schemeClr>
                    </a:solidFill>
                  </a:tcPr>
                </a:tc>
                <a:extLst>
                  <a:ext uri="{0D108BD9-81ED-4DB2-BD59-A6C34878D82A}">
                    <a16:rowId xmlns:a16="http://schemas.microsoft.com/office/drawing/2014/main" val="1012953198"/>
                  </a:ext>
                </a:extLst>
              </a:tr>
            </a:tbl>
          </a:graphicData>
        </a:graphic>
      </p:graphicFrame>
      <p:graphicFrame>
        <p:nvGraphicFramePr>
          <p:cNvPr id="37" name="Table 36">
            <a:extLst>
              <a:ext uri="{FF2B5EF4-FFF2-40B4-BE49-F238E27FC236}">
                <a16:creationId xmlns:a16="http://schemas.microsoft.com/office/drawing/2014/main" id="{34C2548B-935D-4335-A3B0-8E3748B35AD4}"/>
              </a:ext>
            </a:extLst>
          </p:cNvPr>
          <p:cNvGraphicFramePr>
            <a:graphicFrameLocks noGrp="1"/>
          </p:cNvGraphicFramePr>
          <p:nvPr>
            <p:extLst>
              <p:ext uri="{D42A27DB-BD31-4B8C-83A1-F6EECF244321}">
                <p14:modId xmlns:p14="http://schemas.microsoft.com/office/powerpoint/2010/main" val="3213895444"/>
              </p:ext>
            </p:extLst>
          </p:nvPr>
        </p:nvGraphicFramePr>
        <p:xfrm>
          <a:off x="8165805" y="81753"/>
          <a:ext cx="3699368" cy="3942496"/>
        </p:xfrm>
        <a:graphic>
          <a:graphicData uri="http://schemas.openxmlformats.org/drawingml/2006/table">
            <a:tbl>
              <a:tblPr firstRow="1" bandRow="1">
                <a:tableStyleId>{21E4AEA4-8DFA-4A89-87EB-49C32662AFE0}</a:tableStyleId>
              </a:tblPr>
              <a:tblGrid>
                <a:gridCol w="3463648">
                  <a:extLst>
                    <a:ext uri="{9D8B030D-6E8A-4147-A177-3AD203B41FA5}">
                      <a16:colId xmlns:a16="http://schemas.microsoft.com/office/drawing/2014/main" val="204375177"/>
                    </a:ext>
                  </a:extLst>
                </a:gridCol>
                <a:gridCol w="235720">
                  <a:extLst>
                    <a:ext uri="{9D8B030D-6E8A-4147-A177-3AD203B41FA5}">
                      <a16:colId xmlns:a16="http://schemas.microsoft.com/office/drawing/2014/main" val="3272675616"/>
                    </a:ext>
                  </a:extLst>
                </a:gridCol>
              </a:tblGrid>
              <a:tr h="216875">
                <a:tc gridSpan="2">
                  <a:txBody>
                    <a:bodyPr/>
                    <a:lstStyle/>
                    <a:p>
                      <a:pPr algn="ctr"/>
                      <a:r>
                        <a:rPr lang="en-GB" sz="900" dirty="0">
                          <a:solidFill>
                            <a:schemeClr val="tx1"/>
                          </a:solidFill>
                          <a:latin typeface="Century Gothic" panose="020B0502020202020204" pitchFamily="34" charset="0"/>
                        </a:rPr>
                        <a:t>Hamster accommodation</a:t>
                      </a:r>
                    </a:p>
                  </a:txBody>
                  <a:tcPr/>
                </a:tc>
                <a:tc hMerge="1">
                  <a:txBody>
                    <a:bodyPr/>
                    <a:lstStyle/>
                    <a:p>
                      <a:endParaRPr lang="en-GB"/>
                    </a:p>
                  </a:txBody>
                  <a:tcPr/>
                </a:tc>
                <a:extLst>
                  <a:ext uri="{0D108BD9-81ED-4DB2-BD59-A6C34878D82A}">
                    <a16:rowId xmlns:a16="http://schemas.microsoft.com/office/drawing/2014/main" val="2493414973"/>
                  </a:ext>
                </a:extLst>
              </a:tr>
              <a:tr h="1590418">
                <a:tc gridSpan="2">
                  <a:txBody>
                    <a:bodyPr/>
                    <a:lstStyle/>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677010289"/>
                  </a:ext>
                </a:extLst>
              </a:tr>
              <a:tr h="2037496">
                <a:tc>
                  <a:txBody>
                    <a:bodyPr/>
                    <a:lstStyle/>
                    <a:p>
                      <a:pPr algn="l"/>
                      <a:r>
                        <a:rPr lang="en-GB" sz="1000" b="0" dirty="0">
                          <a:latin typeface="Century Gothic" panose="020B0502020202020204" pitchFamily="34" charset="0"/>
                        </a:rPr>
                        <a:t>                                </a:t>
                      </a:r>
                      <a:r>
                        <a:rPr lang="en-GB" sz="1000" b="1" dirty="0">
                          <a:latin typeface="Century Gothic" panose="020B0502020202020204" pitchFamily="34" charset="0"/>
                        </a:rPr>
                        <a:t>Classic hamster housing</a:t>
                      </a:r>
                    </a:p>
                    <a:p>
                      <a:pPr algn="l"/>
                      <a:endParaRPr lang="en-GB" sz="800" b="0" dirty="0">
                        <a:latin typeface="Century Gothic" panose="020B0502020202020204" pitchFamily="34" charset="0"/>
                      </a:endParaRPr>
                    </a:p>
                    <a:p>
                      <a:pPr algn="l"/>
                      <a:endParaRPr lang="en-GB" sz="800" b="0" dirty="0">
                        <a:latin typeface="Century Gothic" panose="020B0502020202020204" pitchFamily="34" charset="0"/>
                      </a:endParaRPr>
                    </a:p>
                    <a:p>
                      <a:pPr algn="l"/>
                      <a:endParaRPr lang="en-GB" sz="800" b="0" dirty="0">
                        <a:latin typeface="Century Gothic" panose="020B0502020202020204" pitchFamily="34" charset="0"/>
                      </a:endParaRPr>
                    </a:p>
                    <a:p>
                      <a:pPr algn="l"/>
                      <a:endParaRPr lang="en-GB" sz="800" b="0" dirty="0">
                        <a:latin typeface="Century Gothic" panose="020B0502020202020204" pitchFamily="34" charset="0"/>
                      </a:endParaRPr>
                    </a:p>
                    <a:p>
                      <a:pPr algn="l"/>
                      <a:endParaRPr lang="en-GB" sz="800" b="0" dirty="0">
                        <a:latin typeface="Century Gothic" panose="020B0502020202020204" pitchFamily="34" charset="0"/>
                      </a:endParaRPr>
                    </a:p>
                    <a:p>
                      <a:pPr algn="l"/>
                      <a:endParaRPr lang="en-GB" sz="800" b="0" dirty="0">
                        <a:latin typeface="Century Gothic" panose="020B0502020202020204" pitchFamily="34" charset="0"/>
                      </a:endParaRPr>
                    </a:p>
                    <a:p>
                      <a:pPr algn="l"/>
                      <a:endParaRPr lang="en-GB" sz="800" b="0" dirty="0">
                        <a:latin typeface="Century Gothic" panose="020B0502020202020204" pitchFamily="34" charset="0"/>
                      </a:endParaRPr>
                    </a:p>
                    <a:p>
                      <a:pPr algn="l"/>
                      <a:endParaRPr lang="en-GB" sz="800" b="0" dirty="0">
                        <a:latin typeface="Century Gothic" panose="020B0502020202020204" pitchFamily="34" charset="0"/>
                      </a:endParaRPr>
                    </a:p>
                    <a:p>
                      <a:pPr algn="l"/>
                      <a:endParaRPr lang="en-GB" sz="800" b="0" dirty="0">
                        <a:latin typeface="Century Gothic" panose="020B0502020202020204" pitchFamily="34" charset="0"/>
                      </a:endParaRPr>
                    </a:p>
                    <a:p>
                      <a:pPr algn="l"/>
                      <a:r>
                        <a:rPr lang="en-US" sz="1000" b="0" dirty="0">
                          <a:latin typeface="Century Gothic" panose="020B0502020202020204" pitchFamily="34" charset="0"/>
                        </a:rPr>
                        <a:t>Leading hamster societies and welfare charities promote a minimum size of 75 cm (H) x 40 cm (L) x 40 cm (W) for one hamster. The RSPCA now advocates quality of accommodation over size. </a:t>
                      </a:r>
                      <a:endParaRPr lang="en-GB" sz="1000" b="0" dirty="0">
                        <a:latin typeface="Century Gothic" panose="020B0502020202020204" pitchFamily="34" charset="0"/>
                      </a:endParaRPr>
                    </a:p>
                  </a:txBody>
                  <a:tcPr>
                    <a:solidFill>
                      <a:schemeClr val="accent2">
                        <a:lumMod val="20000"/>
                        <a:lumOff val="80000"/>
                      </a:schemeClr>
                    </a:solidFill>
                  </a:tcPr>
                </a:tc>
                <a:tc>
                  <a:txBody>
                    <a:bodyPr/>
                    <a:lstStyle/>
                    <a:p>
                      <a:pPr marL="171450" indent="-171450" algn="l">
                        <a:buFont typeface="Arial" panose="020B0604020202020204" pitchFamily="34" charset="0"/>
                        <a:buChar char="•"/>
                      </a:pPr>
                      <a:endParaRPr lang="en-GB" sz="800" dirty="0">
                        <a:latin typeface="Century Gothic" panose="020B0502020202020204" pitchFamily="34" charset="0"/>
                      </a:endParaRPr>
                    </a:p>
                  </a:txBody>
                  <a:tcPr>
                    <a:solidFill>
                      <a:schemeClr val="accent2">
                        <a:lumMod val="20000"/>
                        <a:lumOff val="80000"/>
                      </a:schemeClr>
                    </a:solidFill>
                  </a:tcPr>
                </a:tc>
                <a:extLst>
                  <a:ext uri="{0D108BD9-81ED-4DB2-BD59-A6C34878D82A}">
                    <a16:rowId xmlns:a16="http://schemas.microsoft.com/office/drawing/2014/main" val="2955319433"/>
                  </a:ext>
                </a:extLst>
              </a:tr>
            </a:tbl>
          </a:graphicData>
        </a:graphic>
      </p:graphicFrame>
      <p:graphicFrame>
        <p:nvGraphicFramePr>
          <p:cNvPr id="40" name="Table 39">
            <a:extLst>
              <a:ext uri="{FF2B5EF4-FFF2-40B4-BE49-F238E27FC236}">
                <a16:creationId xmlns:a16="http://schemas.microsoft.com/office/drawing/2014/main" id="{ADE6C8D5-F588-4C0A-B787-C8AD71504164}"/>
              </a:ext>
            </a:extLst>
          </p:cNvPr>
          <p:cNvGraphicFramePr>
            <a:graphicFrameLocks noGrp="1"/>
          </p:cNvGraphicFramePr>
          <p:nvPr>
            <p:extLst>
              <p:ext uri="{D42A27DB-BD31-4B8C-83A1-F6EECF244321}">
                <p14:modId xmlns:p14="http://schemas.microsoft.com/office/powerpoint/2010/main" val="790711468"/>
              </p:ext>
            </p:extLst>
          </p:nvPr>
        </p:nvGraphicFramePr>
        <p:xfrm>
          <a:off x="4148911" y="5262369"/>
          <a:ext cx="3894178" cy="1508760"/>
        </p:xfrm>
        <a:graphic>
          <a:graphicData uri="http://schemas.openxmlformats.org/drawingml/2006/table">
            <a:tbl>
              <a:tblPr firstRow="1" bandRow="1">
                <a:tableStyleId>{21E4AEA4-8DFA-4A89-87EB-49C32662AFE0}</a:tableStyleId>
              </a:tblPr>
              <a:tblGrid>
                <a:gridCol w="3894178">
                  <a:extLst>
                    <a:ext uri="{9D8B030D-6E8A-4147-A177-3AD203B41FA5}">
                      <a16:colId xmlns:a16="http://schemas.microsoft.com/office/drawing/2014/main" val="1146839133"/>
                    </a:ext>
                  </a:extLst>
                </a:gridCol>
              </a:tblGrid>
              <a:tr h="196019">
                <a:tc>
                  <a:txBody>
                    <a:bodyPr/>
                    <a:lstStyle/>
                    <a:p>
                      <a:pPr algn="ctr"/>
                      <a:r>
                        <a:rPr lang="en-GB" sz="900" dirty="0">
                          <a:solidFill>
                            <a:schemeClr val="tx1"/>
                          </a:solidFill>
                          <a:latin typeface="Century Gothic" panose="020B0502020202020204" pitchFamily="34" charset="0"/>
                        </a:rPr>
                        <a:t>Hamster housing needs</a:t>
                      </a:r>
                    </a:p>
                  </a:txBody>
                  <a:tcPr/>
                </a:tc>
                <a:extLst>
                  <a:ext uri="{0D108BD9-81ED-4DB2-BD59-A6C34878D82A}">
                    <a16:rowId xmlns:a16="http://schemas.microsoft.com/office/drawing/2014/main" val="123979717"/>
                  </a:ext>
                </a:extLst>
              </a:tr>
              <a:tr h="1228390">
                <a:tc>
                  <a:txBody>
                    <a:bodyPr/>
                    <a:lstStyle/>
                    <a:p>
                      <a:pPr algn="ctr"/>
                      <a:r>
                        <a:rPr lang="en-US" sz="1000" b="0" dirty="0">
                          <a:latin typeface="Century Gothic" panose="020B0502020202020204" pitchFamily="34" charset="0"/>
                        </a:rPr>
                        <a:t>Enough appropriate bedding for digging/burrowing</a:t>
                      </a:r>
                    </a:p>
                    <a:p>
                      <a:pPr algn="ctr"/>
                      <a:r>
                        <a:rPr lang="en-US" sz="1000" b="0" dirty="0">
                          <a:latin typeface="Century Gothic" panose="020B0502020202020204" pitchFamily="34" charset="0"/>
                        </a:rPr>
                        <a:t>Warmth</a:t>
                      </a:r>
                    </a:p>
                    <a:p>
                      <a:pPr algn="ctr"/>
                      <a:r>
                        <a:rPr lang="en-US" sz="1000" b="0" dirty="0">
                          <a:latin typeface="Century Gothic" panose="020B0502020202020204" pitchFamily="34" charset="0"/>
                        </a:rPr>
                        <a:t>Appropriate food</a:t>
                      </a:r>
                    </a:p>
                    <a:p>
                      <a:pPr algn="ctr"/>
                      <a:r>
                        <a:rPr lang="en-US" sz="1000" b="0" dirty="0">
                          <a:latin typeface="Century Gothic" panose="020B0502020202020204" pitchFamily="34" charset="0"/>
                        </a:rPr>
                        <a:t>Access to water</a:t>
                      </a:r>
                    </a:p>
                    <a:p>
                      <a:pPr algn="ctr"/>
                      <a:r>
                        <a:rPr lang="en-US" sz="1000" b="0" dirty="0">
                          <a:latin typeface="Century Gothic" panose="020B0502020202020204" pitchFamily="34" charset="0"/>
                        </a:rPr>
                        <a:t>A clean environment</a:t>
                      </a:r>
                    </a:p>
                    <a:p>
                      <a:pPr algn="ctr"/>
                      <a:r>
                        <a:rPr lang="en-US" sz="1000" b="0" dirty="0">
                          <a:latin typeface="Century Gothic" panose="020B0502020202020204" pitchFamily="34" charset="0"/>
                        </a:rPr>
                        <a:t>A quiet location</a:t>
                      </a:r>
                    </a:p>
                    <a:p>
                      <a:pPr algn="ctr"/>
                      <a:r>
                        <a:rPr lang="en-US" sz="1000" b="0" dirty="0">
                          <a:latin typeface="Century Gothic" panose="020B0502020202020204" pitchFamily="34" charset="0"/>
                        </a:rPr>
                        <a:t>Toys and other enrichment such as platforms and tubes</a:t>
                      </a:r>
                    </a:p>
                    <a:p>
                      <a:pPr algn="ctr"/>
                      <a:endParaRPr lang="en-GB" sz="800" b="1" dirty="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47313645"/>
                  </a:ext>
                </a:extLst>
              </a:tr>
            </a:tbl>
          </a:graphicData>
        </a:graphic>
      </p:graphicFrame>
      <p:pic>
        <p:nvPicPr>
          <p:cNvPr id="2" name="Picture 1">
            <a:extLst>
              <a:ext uri="{FF2B5EF4-FFF2-40B4-BE49-F238E27FC236}">
                <a16:creationId xmlns:a16="http://schemas.microsoft.com/office/drawing/2014/main" id="{0D08A019-3730-4A9C-8994-CE84CBAD9E38}"/>
              </a:ext>
            </a:extLst>
          </p:cNvPr>
          <p:cNvPicPr>
            <a:picLocks noChangeAspect="1"/>
          </p:cNvPicPr>
          <p:nvPr/>
        </p:nvPicPr>
        <p:blipFill>
          <a:blip r:embed="rId3"/>
          <a:stretch>
            <a:fillRect/>
          </a:stretch>
        </p:blipFill>
        <p:spPr>
          <a:xfrm>
            <a:off x="258618" y="3892062"/>
            <a:ext cx="1295558" cy="1090611"/>
          </a:xfrm>
          <a:prstGeom prst="rect">
            <a:avLst/>
          </a:prstGeom>
        </p:spPr>
      </p:pic>
      <p:pic>
        <p:nvPicPr>
          <p:cNvPr id="3" name="Picture 2">
            <a:extLst>
              <a:ext uri="{FF2B5EF4-FFF2-40B4-BE49-F238E27FC236}">
                <a16:creationId xmlns:a16="http://schemas.microsoft.com/office/drawing/2014/main" id="{A1FE16FE-EBBA-439E-8B46-EFBD57505EBD}"/>
              </a:ext>
            </a:extLst>
          </p:cNvPr>
          <p:cNvPicPr>
            <a:picLocks noChangeAspect="1"/>
          </p:cNvPicPr>
          <p:nvPr/>
        </p:nvPicPr>
        <p:blipFill>
          <a:blip r:embed="rId4"/>
          <a:stretch>
            <a:fillRect/>
          </a:stretch>
        </p:blipFill>
        <p:spPr>
          <a:xfrm>
            <a:off x="4148911" y="2628676"/>
            <a:ext cx="3867649" cy="2590801"/>
          </a:xfrm>
          <a:prstGeom prst="rect">
            <a:avLst/>
          </a:prstGeom>
        </p:spPr>
      </p:pic>
      <p:pic>
        <p:nvPicPr>
          <p:cNvPr id="4" name="Picture 3">
            <a:extLst>
              <a:ext uri="{FF2B5EF4-FFF2-40B4-BE49-F238E27FC236}">
                <a16:creationId xmlns:a16="http://schemas.microsoft.com/office/drawing/2014/main" id="{92D67A11-8DDE-4949-9D45-569B39C1C73D}"/>
              </a:ext>
            </a:extLst>
          </p:cNvPr>
          <p:cNvPicPr>
            <a:picLocks noChangeAspect="1"/>
          </p:cNvPicPr>
          <p:nvPr/>
        </p:nvPicPr>
        <p:blipFill>
          <a:blip r:embed="rId5"/>
          <a:stretch>
            <a:fillRect/>
          </a:stretch>
        </p:blipFill>
        <p:spPr>
          <a:xfrm>
            <a:off x="1736281" y="3926542"/>
            <a:ext cx="1877567" cy="1056131"/>
          </a:xfrm>
          <a:prstGeom prst="rect">
            <a:avLst/>
          </a:prstGeom>
        </p:spPr>
      </p:pic>
      <p:pic>
        <p:nvPicPr>
          <p:cNvPr id="5" name="Picture 4">
            <a:extLst>
              <a:ext uri="{FF2B5EF4-FFF2-40B4-BE49-F238E27FC236}">
                <a16:creationId xmlns:a16="http://schemas.microsoft.com/office/drawing/2014/main" id="{126CBC66-5E69-403A-A0F0-CBF4004635B5}"/>
              </a:ext>
            </a:extLst>
          </p:cNvPr>
          <p:cNvPicPr>
            <a:picLocks noChangeAspect="1"/>
          </p:cNvPicPr>
          <p:nvPr/>
        </p:nvPicPr>
        <p:blipFill>
          <a:blip r:embed="rId6"/>
          <a:stretch>
            <a:fillRect/>
          </a:stretch>
        </p:blipFill>
        <p:spPr>
          <a:xfrm>
            <a:off x="8416528" y="498936"/>
            <a:ext cx="2912541" cy="1419924"/>
          </a:xfrm>
          <a:prstGeom prst="rect">
            <a:avLst/>
          </a:prstGeom>
        </p:spPr>
      </p:pic>
      <p:pic>
        <p:nvPicPr>
          <p:cNvPr id="7" name="Picture 6">
            <a:extLst>
              <a:ext uri="{FF2B5EF4-FFF2-40B4-BE49-F238E27FC236}">
                <a16:creationId xmlns:a16="http://schemas.microsoft.com/office/drawing/2014/main" id="{3D40302C-39D4-49D2-B767-85FFF4048138}"/>
              </a:ext>
            </a:extLst>
          </p:cNvPr>
          <p:cNvPicPr>
            <a:picLocks noChangeAspect="1"/>
          </p:cNvPicPr>
          <p:nvPr/>
        </p:nvPicPr>
        <p:blipFill>
          <a:blip r:embed="rId7"/>
          <a:stretch>
            <a:fillRect/>
          </a:stretch>
        </p:blipFill>
        <p:spPr>
          <a:xfrm>
            <a:off x="9238148" y="2258547"/>
            <a:ext cx="1488745" cy="995016"/>
          </a:xfrm>
          <a:prstGeom prst="rect">
            <a:avLst/>
          </a:prstGeom>
        </p:spPr>
      </p:pic>
      <p:pic>
        <p:nvPicPr>
          <p:cNvPr id="8" name="Picture 7">
            <a:extLst>
              <a:ext uri="{FF2B5EF4-FFF2-40B4-BE49-F238E27FC236}">
                <a16:creationId xmlns:a16="http://schemas.microsoft.com/office/drawing/2014/main" id="{9A675752-D2B5-417D-AF4E-6261E5798FA4}"/>
              </a:ext>
            </a:extLst>
          </p:cNvPr>
          <p:cNvPicPr>
            <a:picLocks noChangeAspect="1"/>
          </p:cNvPicPr>
          <p:nvPr/>
        </p:nvPicPr>
        <p:blipFill>
          <a:blip r:embed="rId8"/>
          <a:stretch>
            <a:fillRect/>
          </a:stretch>
        </p:blipFill>
        <p:spPr>
          <a:xfrm>
            <a:off x="9238149" y="4440570"/>
            <a:ext cx="1168360" cy="778907"/>
          </a:xfrm>
          <a:prstGeom prst="rect">
            <a:avLst/>
          </a:prstGeom>
        </p:spPr>
      </p:pic>
    </p:spTree>
    <p:extLst>
      <p:ext uri="{BB962C8B-B14F-4D97-AF65-F5344CB8AC3E}">
        <p14:creationId xmlns:p14="http://schemas.microsoft.com/office/powerpoint/2010/main" val="8194327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65C84D2BBC9C4418D100289C50B411E" ma:contentTypeVersion="15" ma:contentTypeDescription="Create a new document." ma:contentTypeScope="" ma:versionID="29e6604ea140a9aaea01c2e53f7695c8">
  <xsd:schema xmlns:xsd="http://www.w3.org/2001/XMLSchema" xmlns:xs="http://www.w3.org/2001/XMLSchema" xmlns:p="http://schemas.microsoft.com/office/2006/metadata/properties" xmlns:ns2="a5cbdb78-7aa1-49d8-b2cc-d3ec8fed5a60" xmlns:ns3="a127fefa-4192-41dd-b15f-4b07839450f2" targetNamespace="http://schemas.microsoft.com/office/2006/metadata/properties" ma:root="true" ma:fieldsID="63d553d3f8dd32c9a31a8887c35ee449" ns2:_="" ns3:_="">
    <xsd:import namespace="a5cbdb78-7aa1-49d8-b2cc-d3ec8fed5a60"/>
    <xsd:import namespace="a127fefa-4192-41dd-b15f-4b07839450f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LengthInSecond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5cbdb78-7aa1-49d8-b2cc-d3ec8fed5a6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2" nillable="true" ma:displayName="Length (seconds)" ma:internalName="MediaLengthInSeconds" ma:readOnly="true">
      <xsd:simpleType>
        <xsd:restriction base="dms:Unknown"/>
      </xsd:simpleType>
    </xsd:element>
    <xsd:element name="MediaServiceDateTaken" ma:index="13" nillable="true" ma:displayName="MediaServiceDateTaken" ma:hidden="true" ma:internalName="MediaServiceDateTaken"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3bb2d876-8ee0-4d09-bc65-142f9a6c1853"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27fefa-4192-41dd-b15f-4b07839450f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42cb1d8e-2764-4bd3-9d8c-9e5139a74793}" ma:internalName="TaxCatchAll" ma:showField="CatchAllData" ma:web="a127fefa-4192-41dd-b15f-4b07839450f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a127fefa-4192-41dd-b15f-4b07839450f2" xsi:nil="true"/>
    <lcf76f155ced4ddcb4097134ff3c332f xmlns="a5cbdb78-7aa1-49d8-b2cc-d3ec8fed5a6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BA8C7A2-FF21-454E-96E2-C362800A96B8}">
  <ds:schemaRefs>
    <ds:schemaRef ds:uri="http://schemas.microsoft.com/sharepoint/v3/contenttype/forms"/>
  </ds:schemaRefs>
</ds:datastoreItem>
</file>

<file path=customXml/itemProps2.xml><?xml version="1.0" encoding="utf-8"?>
<ds:datastoreItem xmlns:ds="http://schemas.openxmlformats.org/officeDocument/2006/customXml" ds:itemID="{9A24EDA6-22D1-4EC5-AFE1-C1BCBCFF1DB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5cbdb78-7aa1-49d8-b2cc-d3ec8fed5a60"/>
    <ds:schemaRef ds:uri="a127fefa-4192-41dd-b15f-4b07839450f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DF88E79-1C55-46B3-A0EF-BE9E2577D207}">
  <ds:schemaRefs>
    <ds:schemaRef ds:uri="http://purl.org/dc/elements/1.1/"/>
    <ds:schemaRef ds:uri="a127fefa-4192-41dd-b15f-4b07839450f2"/>
    <ds:schemaRef ds:uri="http://schemas.microsoft.com/office/2006/documentManagement/types"/>
    <ds:schemaRef ds:uri="http://www.w3.org/XML/1998/namespace"/>
    <ds:schemaRef ds:uri="a5cbdb78-7aa1-49d8-b2cc-d3ec8fed5a60"/>
    <ds:schemaRef ds:uri="http://purl.org/dc/dcmitype/"/>
    <ds:schemaRef ds:uri="http://schemas.microsoft.com/office/2006/metadata/properties"/>
    <ds:schemaRef ds:uri="http://schemas.openxmlformats.org/package/2006/metadata/core-properties"/>
    <ds:schemaRef ds:uri="http://schemas.microsoft.com/office/infopath/2007/PartnerControl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112</TotalTime>
  <Words>924</Words>
  <Application>Microsoft Office PowerPoint</Application>
  <PresentationFormat>Widescreen</PresentationFormat>
  <Paragraphs>148</Paragraphs>
  <Slides>2</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Century Gothic</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Robin Leggett</dc:creator>
  <cp:lastModifiedBy>Kirsty Harvey</cp:lastModifiedBy>
  <cp:revision>27</cp:revision>
  <dcterms:created xsi:type="dcterms:W3CDTF">2017-09-02T18:18:42Z</dcterms:created>
  <dcterms:modified xsi:type="dcterms:W3CDTF">2024-10-29T13:58:02Z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0x010100765C84D2BBC9C4418D100289C50B411E</vt:lpwstr>
  </property>
  <property fmtid="{D5CDD505-2E9C-101B-9397-08002B2CF9AE}" pid="3" name="MediaServiceImageTags">
    <vt:lpwstr/>
  </property>
</Properties>
</file>