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7" r:id="rId5"/>
    <p:sldId id="25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4" autoAdjust="0"/>
    <p:restoredTop sz="94660"/>
  </p:normalViewPr>
  <p:slideViewPr>
    <p:cSldViewPr snapToGrid="0">
      <p:cViewPr varScale="1">
        <p:scale>
          <a:sx n="90" d="100"/>
          <a:sy n="90" d="100"/>
        </p:scale>
        <p:origin x="52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Century Gothic" panose="020B0502020202020204"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Century Gothic" panose="020B0502020202020204" pitchFamily="34" charset="0"/>
              </a:defRPr>
            </a:lvl1pPr>
          </a:lstStyle>
          <a:p>
            <a:fld id="{A107A67F-C800-4232-AE88-338A0DE4F94A}" type="datetimeFigureOut">
              <a:rPr lang="en-GB" smtClean="0"/>
              <a:pPr/>
              <a:t>15/11/2024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Century Gothic" panose="020B0502020202020204"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Century Gothic" panose="020B0502020202020204" pitchFamily="34" charset="0"/>
              </a:defRPr>
            </a:lvl1pPr>
          </a:lstStyle>
          <a:p>
            <a:fld id="{CE88E8C3-B32A-4D99-A64D-8DFDBA885849}" type="slidenum">
              <a:rPr lang="en-GB" smtClean="0"/>
              <a:pPr/>
              <a:t>‹#›</a:t>
            </a:fld>
            <a:endParaRPr lang="en-GB" dirty="0"/>
          </a:p>
        </p:txBody>
      </p:sp>
    </p:spTree>
    <p:extLst>
      <p:ext uri="{BB962C8B-B14F-4D97-AF65-F5344CB8AC3E}">
        <p14:creationId xmlns:p14="http://schemas.microsoft.com/office/powerpoint/2010/main" val="2840280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entury Gothic" panose="020B0502020202020204" pitchFamily="34" charset="0"/>
        <a:ea typeface="+mn-ea"/>
        <a:cs typeface="+mn-cs"/>
      </a:defRPr>
    </a:lvl1pPr>
    <a:lvl2pPr marL="457200" algn="l" defTabSz="914400" rtl="0" eaLnBrk="1" latinLnBrk="0" hangingPunct="1">
      <a:defRPr sz="1200" kern="1200">
        <a:solidFill>
          <a:schemeClr val="tx1"/>
        </a:solidFill>
        <a:latin typeface="Century Gothic" panose="020B0502020202020204" pitchFamily="34" charset="0"/>
        <a:ea typeface="+mn-ea"/>
        <a:cs typeface="+mn-cs"/>
      </a:defRPr>
    </a:lvl2pPr>
    <a:lvl3pPr marL="914400" algn="l" defTabSz="914400" rtl="0" eaLnBrk="1" latinLnBrk="0" hangingPunct="1">
      <a:defRPr sz="1200" kern="1200">
        <a:solidFill>
          <a:schemeClr val="tx1"/>
        </a:solidFill>
        <a:latin typeface="Century Gothic" panose="020B0502020202020204" pitchFamily="34" charset="0"/>
        <a:ea typeface="+mn-ea"/>
        <a:cs typeface="+mn-cs"/>
      </a:defRPr>
    </a:lvl3pPr>
    <a:lvl4pPr marL="1371600" algn="l" defTabSz="914400" rtl="0" eaLnBrk="1" latinLnBrk="0" hangingPunct="1">
      <a:defRPr sz="1200" kern="1200">
        <a:solidFill>
          <a:schemeClr val="tx1"/>
        </a:solidFill>
        <a:latin typeface="Century Gothic" panose="020B0502020202020204" pitchFamily="34" charset="0"/>
        <a:ea typeface="+mn-ea"/>
        <a:cs typeface="+mn-cs"/>
      </a:defRPr>
    </a:lvl4pPr>
    <a:lvl5pPr marL="1828800" algn="l" defTabSz="914400" rtl="0" eaLnBrk="1" latinLnBrk="0" hangingPunct="1">
      <a:defRPr sz="1200" kern="1200">
        <a:solidFill>
          <a:schemeClr val="tx1"/>
        </a:solidFill>
        <a:latin typeface="Century Gothic" panose="020B0502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C25F38E-A70D-42F0-9349-6200EA31144C}" type="slidenum">
              <a:rPr lang="en-GB" smtClean="0"/>
              <a:t>1</a:t>
            </a:fld>
            <a:endParaRPr lang="en-GB"/>
          </a:p>
        </p:txBody>
      </p:sp>
    </p:spTree>
    <p:extLst>
      <p:ext uri="{BB962C8B-B14F-4D97-AF65-F5344CB8AC3E}">
        <p14:creationId xmlns:p14="http://schemas.microsoft.com/office/powerpoint/2010/main" val="808598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C25F38E-A70D-42F0-9349-6200EA31144C}" type="slidenum">
              <a:rPr lang="en-GB" smtClean="0"/>
              <a:t>2</a:t>
            </a:fld>
            <a:endParaRPr lang="en-GB"/>
          </a:p>
        </p:txBody>
      </p:sp>
    </p:spTree>
    <p:extLst>
      <p:ext uri="{BB962C8B-B14F-4D97-AF65-F5344CB8AC3E}">
        <p14:creationId xmlns:p14="http://schemas.microsoft.com/office/powerpoint/2010/main" val="3309807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D447B-3753-4334-B386-39D4344DB0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3F6903-3052-43F2-BB99-454F871745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03E5C7-5282-4ED6-94D3-674A57A051D1}"/>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5" name="Footer Placeholder 4">
            <a:extLst>
              <a:ext uri="{FF2B5EF4-FFF2-40B4-BE49-F238E27FC236}">
                <a16:creationId xmlns:a16="http://schemas.microsoft.com/office/drawing/2014/main" id="{FEC206D2-ABD9-4DA8-9797-4C7BA3E151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00F91C-E0AF-444D-B3EB-54E056EC3658}"/>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917367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03EF4-24EC-4458-9050-30A7E2DDCB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BDDE54-1D36-4851-8F36-38D9F13FD14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253D74-5CA1-48E3-930F-6388E610838E}"/>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5" name="Footer Placeholder 4">
            <a:extLst>
              <a:ext uri="{FF2B5EF4-FFF2-40B4-BE49-F238E27FC236}">
                <a16:creationId xmlns:a16="http://schemas.microsoft.com/office/drawing/2014/main" id="{53EF64FC-BF5C-4F7E-A01E-47F649C7C8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B7C4A3-70C5-45F3-A590-AB10B9DBF48B}"/>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78600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ECA68-4348-4A13-8271-A792E80D5D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31EFB2F-72C8-4EB7-8918-F6FBB47A20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86E380E-176C-4EC1-9FBA-41F04D06BBC4}"/>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5" name="Footer Placeholder 4">
            <a:extLst>
              <a:ext uri="{FF2B5EF4-FFF2-40B4-BE49-F238E27FC236}">
                <a16:creationId xmlns:a16="http://schemas.microsoft.com/office/drawing/2014/main" id="{9E2C296B-811E-453E-8029-1BD2151548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618D6C-09D4-42EC-AF55-9587FB71C2B1}"/>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3495777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B89B5-C2EB-436A-966B-74D3FE6C6B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A48C51-101C-4A81-9694-77C59C9ECCB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CF4239B-8AD7-43F3-ACEE-E9E7CE0FABE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1F83832-D659-4469-9271-2246D908B288}"/>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6" name="Footer Placeholder 5">
            <a:extLst>
              <a:ext uri="{FF2B5EF4-FFF2-40B4-BE49-F238E27FC236}">
                <a16:creationId xmlns:a16="http://schemas.microsoft.com/office/drawing/2014/main" id="{5AF19539-9605-434E-BBE0-6BFC6436CA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89099C-6126-4317-9CA6-3B1FD19752CD}"/>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1109566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ACBF0-0A2D-4039-8D4B-E846C4881FA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94D312-8B83-40D7-B8FF-A17C8BEC5A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F1DE05-D224-4B2C-9D88-AFDBB0D60D5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15B57AD-EBCA-4865-B43E-9E92AA8696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97FCAC-4D97-4875-8519-E70ECE332A0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E6BAE6E-6A1F-4946-9311-72B45EA3CC09}"/>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8" name="Footer Placeholder 7">
            <a:extLst>
              <a:ext uri="{FF2B5EF4-FFF2-40B4-BE49-F238E27FC236}">
                <a16:creationId xmlns:a16="http://schemas.microsoft.com/office/drawing/2014/main" id="{AC8B8F9C-6FBC-469B-A670-B6C98096ECA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6511EBC-9F36-4770-A90E-DCDB52AC39F5}"/>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0301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E5611-005A-4123-9B3C-BDE325EDE74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BE3630-1D26-4AA6-A611-01F434F594DE}"/>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4" name="Footer Placeholder 3">
            <a:extLst>
              <a:ext uri="{FF2B5EF4-FFF2-40B4-BE49-F238E27FC236}">
                <a16:creationId xmlns:a16="http://schemas.microsoft.com/office/drawing/2014/main" id="{E3A4D14C-F96C-4796-B6DC-443EA5F19B0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BF11CC1-5385-467B-A87D-A5575852B0DA}"/>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898604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85887F-4C0A-4A56-9796-08946176B1AC}"/>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3" name="Footer Placeholder 2">
            <a:extLst>
              <a:ext uri="{FF2B5EF4-FFF2-40B4-BE49-F238E27FC236}">
                <a16:creationId xmlns:a16="http://schemas.microsoft.com/office/drawing/2014/main" id="{B8016EFA-BF60-4A4F-98AA-0DA78859F6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4BF429-2C5E-45BA-9AE5-3F83FB20A28A}"/>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4179457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C395C-CD0E-4944-AE4D-3076C71EF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CF261A0-1D49-41B4-A894-D545A96739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96CBA00-C9FD-4E3A-9ED9-BFE19ED404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A998F63-D280-44D7-9EEE-58B30D8DD8F4}"/>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6" name="Footer Placeholder 5">
            <a:extLst>
              <a:ext uri="{FF2B5EF4-FFF2-40B4-BE49-F238E27FC236}">
                <a16:creationId xmlns:a16="http://schemas.microsoft.com/office/drawing/2014/main" id="{F3E25E8D-B2EC-4822-8520-F548DA5E0F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D3EB7F-839D-4477-A511-319A43211179}"/>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2416669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FAF2D-C4B9-412A-9F1D-723088B475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1854141-C3EF-4F09-885B-4F39FC4B91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1801ACF-3948-425B-BDBD-720623ABA9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13806ED-DBE8-4FE0-BD79-9D7501A314AC}"/>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6" name="Footer Placeholder 5">
            <a:extLst>
              <a:ext uri="{FF2B5EF4-FFF2-40B4-BE49-F238E27FC236}">
                <a16:creationId xmlns:a16="http://schemas.microsoft.com/office/drawing/2014/main" id="{19F7FBDB-9E8A-4BA1-A556-03A1E4207F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3E075D-D9FF-4808-AEA9-479D6A199AC8}"/>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1449919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6FB88-9F38-49A0-8F02-7A1DCA3A86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F65204-7DA7-434F-AA5B-26DF399939F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1F4256-215B-4AF6-9FF2-45341E339AE5}"/>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5" name="Footer Placeholder 4">
            <a:extLst>
              <a:ext uri="{FF2B5EF4-FFF2-40B4-BE49-F238E27FC236}">
                <a16:creationId xmlns:a16="http://schemas.microsoft.com/office/drawing/2014/main" id="{11760AEA-E970-4369-81A7-F06F241EBF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FF599A-DD76-4D64-A375-4F6C75FC1A02}"/>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663857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F84ACC-6842-4E9C-A81C-1BC594CD18E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05A887-F47A-4506-B8EF-D67E0F7D5C4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A18809-7682-4316-A237-71C6D0A0DEAB}"/>
              </a:ext>
            </a:extLst>
          </p:cNvPr>
          <p:cNvSpPr>
            <a:spLocks noGrp="1"/>
          </p:cNvSpPr>
          <p:nvPr>
            <p:ph type="dt" sz="half" idx="10"/>
          </p:nvPr>
        </p:nvSpPr>
        <p:spPr/>
        <p:txBody>
          <a:bodyPr/>
          <a:lstStyle/>
          <a:p>
            <a:fld id="{7FFE9BD6-7C23-43D8-AAFF-BF5F2C055CB8}" type="datetimeFigureOut">
              <a:rPr lang="en-GB" smtClean="0"/>
              <a:t>15/11/2024</a:t>
            </a:fld>
            <a:endParaRPr lang="en-GB"/>
          </a:p>
        </p:txBody>
      </p:sp>
      <p:sp>
        <p:nvSpPr>
          <p:cNvPr id="5" name="Footer Placeholder 4">
            <a:extLst>
              <a:ext uri="{FF2B5EF4-FFF2-40B4-BE49-F238E27FC236}">
                <a16:creationId xmlns:a16="http://schemas.microsoft.com/office/drawing/2014/main" id="{8CEB2AEF-A529-4D3C-9BAD-5E6895B92C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1E1DBF-2EA5-49D6-A706-8F17798166B5}"/>
              </a:ext>
            </a:extLst>
          </p:cNvPr>
          <p:cNvSpPr>
            <a:spLocks noGrp="1"/>
          </p:cNvSpPr>
          <p:nvPr>
            <p:ph type="sldNum" sz="quarter" idx="12"/>
          </p:nvPr>
        </p:nvSpPr>
        <p:spPr/>
        <p:txBody>
          <a:bodyPr/>
          <a:lstStyle/>
          <a:p>
            <a:fld id="{3C4D4A14-3789-49D6-BD4F-475857400791}" type="slidenum">
              <a:rPr lang="en-GB" smtClean="0"/>
              <a:t>‹#›</a:t>
            </a:fld>
            <a:endParaRPr lang="en-GB"/>
          </a:p>
        </p:txBody>
      </p:sp>
    </p:spTree>
    <p:extLst>
      <p:ext uri="{BB962C8B-B14F-4D97-AF65-F5344CB8AC3E}">
        <p14:creationId xmlns:p14="http://schemas.microsoft.com/office/powerpoint/2010/main" val="828379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1C37D7-BC90-4A1B-A0B8-978D3073E8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BC644654-3674-416A-B634-79854ABDBB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CFB0C0E5-5E7F-46E2-BB29-7525188694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Century Gothic" panose="020B0502020202020204" pitchFamily="34" charset="0"/>
              </a:defRPr>
            </a:lvl1pPr>
          </a:lstStyle>
          <a:p>
            <a:fld id="{7FFE9BD6-7C23-43D8-AAFF-BF5F2C055CB8}" type="datetimeFigureOut">
              <a:rPr lang="en-GB" smtClean="0"/>
              <a:pPr/>
              <a:t>15/11/2024</a:t>
            </a:fld>
            <a:endParaRPr lang="en-GB" dirty="0"/>
          </a:p>
        </p:txBody>
      </p:sp>
      <p:sp>
        <p:nvSpPr>
          <p:cNvPr id="5" name="Footer Placeholder 4">
            <a:extLst>
              <a:ext uri="{FF2B5EF4-FFF2-40B4-BE49-F238E27FC236}">
                <a16:creationId xmlns:a16="http://schemas.microsoft.com/office/drawing/2014/main" id="{CC924CBB-0866-40CD-9DBB-B4440C9BDE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Century Gothic" panose="020B0502020202020204" pitchFamily="34" charset="0"/>
              </a:defRPr>
            </a:lvl1pPr>
          </a:lstStyle>
          <a:p>
            <a:endParaRPr lang="en-GB" dirty="0"/>
          </a:p>
        </p:txBody>
      </p:sp>
      <p:sp>
        <p:nvSpPr>
          <p:cNvPr id="6" name="Slide Number Placeholder 5">
            <a:extLst>
              <a:ext uri="{FF2B5EF4-FFF2-40B4-BE49-F238E27FC236}">
                <a16:creationId xmlns:a16="http://schemas.microsoft.com/office/drawing/2014/main" id="{8559658E-CD07-48A7-9AE2-0636C567FA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Century Gothic" panose="020B0502020202020204" pitchFamily="34" charset="0"/>
              </a:defRPr>
            </a:lvl1pPr>
          </a:lstStyle>
          <a:p>
            <a:fld id="{3C4D4A14-3789-49D6-BD4F-475857400791}" type="slidenum">
              <a:rPr lang="en-GB" smtClean="0"/>
              <a:pPr/>
              <a:t>‹#›</a:t>
            </a:fld>
            <a:endParaRPr lang="en-GB" dirty="0"/>
          </a:p>
        </p:txBody>
      </p:sp>
    </p:spTree>
    <p:extLst>
      <p:ext uri="{BB962C8B-B14F-4D97-AF65-F5344CB8AC3E}">
        <p14:creationId xmlns:p14="http://schemas.microsoft.com/office/powerpoint/2010/main" val="1302685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782909412"/>
              </p:ext>
            </p:extLst>
          </p:nvPr>
        </p:nvGraphicFramePr>
        <p:xfrm>
          <a:off x="2165568" y="27795"/>
          <a:ext cx="3199509" cy="2270760"/>
        </p:xfrm>
        <a:graphic>
          <a:graphicData uri="http://schemas.openxmlformats.org/drawingml/2006/table">
            <a:tbl>
              <a:tblPr firstRow="1" bandRow="1">
                <a:tableStyleId>{21E4AEA4-8DFA-4A89-87EB-49C32662AFE0}</a:tableStyleId>
              </a:tblPr>
              <a:tblGrid>
                <a:gridCol w="3199509">
                  <a:extLst>
                    <a:ext uri="{9D8B030D-6E8A-4147-A177-3AD203B41FA5}">
                      <a16:colId xmlns:a16="http://schemas.microsoft.com/office/drawing/2014/main" val="204375177"/>
                    </a:ext>
                  </a:extLst>
                </a:gridCol>
              </a:tblGrid>
              <a:tr h="141279">
                <a:tc>
                  <a:txBody>
                    <a:bodyPr/>
                    <a:lstStyle/>
                    <a:p>
                      <a:pPr algn="ctr"/>
                      <a:r>
                        <a:rPr lang="en-GB" sz="900" dirty="0">
                          <a:solidFill>
                            <a:schemeClr val="tx1"/>
                          </a:solidFill>
                          <a:latin typeface="Century Gothic" panose="020B0502020202020204" pitchFamily="34" charset="0"/>
                        </a:rPr>
                        <a:t>The five animal welfare needs</a:t>
                      </a:r>
                    </a:p>
                  </a:txBody>
                  <a:tcPr/>
                </a:tc>
                <a:extLst>
                  <a:ext uri="{0D108BD9-81ED-4DB2-BD59-A6C34878D82A}">
                    <a16:rowId xmlns:a16="http://schemas.microsoft.com/office/drawing/2014/main" val="2493414973"/>
                  </a:ext>
                </a:extLst>
              </a:tr>
              <a:tr h="1672525">
                <a:tc>
                  <a:txBody>
                    <a:bodyPr/>
                    <a:lstStyle/>
                    <a:p>
                      <a:pPr marL="342900" indent="-342900">
                        <a:spcBef>
                          <a:spcPts val="1200"/>
                        </a:spcBef>
                        <a:buFont typeface="Wingdings" panose="05000000000000000000" pitchFamily="2" charset="2"/>
                        <a:buChar char="§"/>
                      </a:pPr>
                      <a:r>
                        <a:rPr lang="en-US" sz="1000" dirty="0"/>
                        <a:t>To live in a suitable environment </a:t>
                      </a:r>
                    </a:p>
                    <a:p>
                      <a:pPr marL="342900" indent="-342900">
                        <a:spcBef>
                          <a:spcPts val="1200"/>
                        </a:spcBef>
                        <a:buFont typeface="Wingdings" panose="05000000000000000000" pitchFamily="2" charset="2"/>
                        <a:buChar char="§"/>
                      </a:pPr>
                      <a:r>
                        <a:rPr lang="en-US" sz="1000" dirty="0"/>
                        <a:t>To eat a suitable diet </a:t>
                      </a:r>
                    </a:p>
                    <a:p>
                      <a:pPr marL="342900" indent="-342900">
                        <a:spcBef>
                          <a:spcPts val="1200"/>
                        </a:spcBef>
                        <a:buFont typeface="Wingdings" panose="05000000000000000000" pitchFamily="2" charset="2"/>
                        <a:buChar char="§"/>
                      </a:pPr>
                      <a:r>
                        <a:rPr lang="en-US" sz="1000" dirty="0"/>
                        <a:t>To be housed with or apart from other animals</a:t>
                      </a:r>
                    </a:p>
                    <a:p>
                      <a:pPr marL="342900" indent="-342900">
                        <a:spcBef>
                          <a:spcPts val="1200"/>
                        </a:spcBef>
                        <a:buFont typeface="Wingdings" panose="05000000000000000000" pitchFamily="2" charset="2"/>
                        <a:buChar char="§"/>
                      </a:pPr>
                      <a:r>
                        <a:rPr lang="en-US" sz="1000" dirty="0"/>
                        <a:t>To be protected from pain, injury, disease and suffering </a:t>
                      </a:r>
                    </a:p>
                    <a:p>
                      <a:pPr marL="342900" indent="-342900">
                        <a:spcBef>
                          <a:spcPts val="1200"/>
                        </a:spcBef>
                        <a:buFont typeface="Wingdings" panose="05000000000000000000" pitchFamily="2" charset="2"/>
                        <a:buChar char="§"/>
                      </a:pPr>
                      <a:r>
                        <a:rPr lang="en-US" sz="1000" dirty="0"/>
                        <a:t>To exhibit normal </a:t>
                      </a:r>
                      <a:r>
                        <a:rPr lang="en-US" sz="1000" dirty="0" err="1"/>
                        <a:t>behaviour</a:t>
                      </a:r>
                      <a:r>
                        <a:rPr lang="en-US" sz="1000" dirty="0"/>
                        <a:t> patterns </a:t>
                      </a:r>
                    </a:p>
                    <a:p>
                      <a:pPr>
                        <a:spcBef>
                          <a:spcPts val="1200"/>
                        </a:spcBef>
                      </a:pPr>
                      <a:r>
                        <a:rPr lang="en-US" sz="1000" dirty="0"/>
                        <a:t>Animal Welfare Act 2006 </a:t>
                      </a:r>
                    </a:p>
                    <a:p>
                      <a:pPr algn="ctr"/>
                      <a:endParaRPr lang="en-GB" sz="800" b="0" kern="1200" dirty="0">
                        <a:solidFill>
                          <a:schemeClr val="tx1"/>
                        </a:solidFill>
                        <a:effectLst/>
                        <a:latin typeface="Century Gothic" panose="020B0502020202020204" pitchFamily="34" charset="0"/>
                      </a:endParaRPr>
                    </a:p>
                  </a:txBody>
                  <a:tcPr>
                    <a:solidFill>
                      <a:schemeClr val="accent2">
                        <a:lumMod val="40000"/>
                        <a:lumOff val="60000"/>
                      </a:schemeClr>
                    </a:solidFill>
                  </a:tcPr>
                </a:tc>
                <a:extLst>
                  <a:ext uri="{0D108BD9-81ED-4DB2-BD59-A6C34878D82A}">
                    <a16:rowId xmlns:a16="http://schemas.microsoft.com/office/drawing/2014/main" val="677010289"/>
                  </a:ext>
                </a:extLst>
              </a:tr>
            </a:tbl>
          </a:graphicData>
        </a:graphic>
      </p:graphicFrame>
      <p:graphicFrame>
        <p:nvGraphicFramePr>
          <p:cNvPr id="12" name="Table 11">
            <a:extLst>
              <a:ext uri="{FF2B5EF4-FFF2-40B4-BE49-F238E27FC236}">
                <a16:creationId xmlns:a16="http://schemas.microsoft.com/office/drawing/2014/main" id="{570325A4-84AB-46E6-8C31-825F6FE8816B}"/>
              </a:ext>
            </a:extLst>
          </p:cNvPr>
          <p:cNvGraphicFramePr>
            <a:graphicFrameLocks noGrp="1"/>
          </p:cNvGraphicFramePr>
          <p:nvPr>
            <p:extLst>
              <p:ext uri="{D42A27DB-BD31-4B8C-83A1-F6EECF244321}">
                <p14:modId xmlns:p14="http://schemas.microsoft.com/office/powerpoint/2010/main" val="3874872475"/>
              </p:ext>
            </p:extLst>
          </p:nvPr>
        </p:nvGraphicFramePr>
        <p:xfrm>
          <a:off x="5365077" y="43673"/>
          <a:ext cx="3337652" cy="3200400"/>
        </p:xfrm>
        <a:graphic>
          <a:graphicData uri="http://schemas.openxmlformats.org/drawingml/2006/table">
            <a:tbl>
              <a:tblPr firstRow="1" bandRow="1">
                <a:tableStyleId>{21E4AEA4-8DFA-4A89-87EB-49C32662AFE0}</a:tableStyleId>
              </a:tblPr>
              <a:tblGrid>
                <a:gridCol w="3337652">
                  <a:extLst>
                    <a:ext uri="{9D8B030D-6E8A-4147-A177-3AD203B41FA5}">
                      <a16:colId xmlns:a16="http://schemas.microsoft.com/office/drawing/2014/main" val="1146839133"/>
                    </a:ext>
                  </a:extLst>
                </a:gridCol>
              </a:tblGrid>
              <a:tr h="198151">
                <a:tc>
                  <a:txBody>
                    <a:bodyPr/>
                    <a:lstStyle/>
                    <a:p>
                      <a:pPr algn="ctr"/>
                      <a:r>
                        <a:rPr lang="en-GB" sz="900" dirty="0">
                          <a:solidFill>
                            <a:schemeClr val="tx1"/>
                          </a:solidFill>
                          <a:latin typeface="Century Gothic" panose="020B0502020202020204" pitchFamily="34" charset="0"/>
                        </a:rPr>
                        <a:t>What are the methods of identifying animals?</a:t>
                      </a:r>
                    </a:p>
                  </a:txBody>
                  <a:tcPr>
                    <a:solidFill>
                      <a:schemeClr val="accent1">
                        <a:lumMod val="20000"/>
                        <a:lumOff val="80000"/>
                      </a:schemeClr>
                    </a:solidFill>
                  </a:tcPr>
                </a:tc>
                <a:extLst>
                  <a:ext uri="{0D108BD9-81ED-4DB2-BD59-A6C34878D82A}">
                    <a16:rowId xmlns:a16="http://schemas.microsoft.com/office/drawing/2014/main" val="123979717"/>
                  </a:ext>
                </a:extLst>
              </a:tr>
              <a:tr h="2774120">
                <a:tc>
                  <a:txBody>
                    <a:bodyPr/>
                    <a:lstStyle/>
                    <a:p>
                      <a:pPr algn="ctr"/>
                      <a:r>
                        <a:rPr lang="en-US" sz="900" b="0" dirty="0">
                          <a:solidFill>
                            <a:schemeClr val="tx1"/>
                          </a:solidFill>
                          <a:latin typeface="Century Gothic" panose="020B0502020202020204" pitchFamily="34" charset="0"/>
                        </a:rPr>
                        <a:t>	Trace animals back to their owner if lost </a:t>
                      </a:r>
                    </a:p>
                    <a:p>
                      <a:pPr algn="ctr"/>
                      <a:r>
                        <a:rPr lang="en-US" sz="900" b="0" dirty="0">
                          <a:solidFill>
                            <a:schemeClr val="tx1"/>
                          </a:solidFill>
                          <a:latin typeface="Century Gothic" panose="020B0502020202020204" pitchFamily="34" charset="0"/>
                        </a:rPr>
                        <a:t>Track disease and movement </a:t>
                      </a:r>
                    </a:p>
                    <a:p>
                      <a:pPr algn="ctr"/>
                      <a:r>
                        <a:rPr lang="en-US" sz="900" b="0" dirty="0">
                          <a:solidFill>
                            <a:schemeClr val="tx1"/>
                          </a:solidFill>
                          <a:latin typeface="Century Gothic" panose="020B0502020202020204" pitchFamily="34" charset="0"/>
                        </a:rPr>
                        <a:t>Medical purposes </a:t>
                      </a:r>
                    </a:p>
                    <a:p>
                      <a:pPr algn="ctr"/>
                      <a:r>
                        <a:rPr lang="en-US" sz="900" b="0" dirty="0">
                          <a:solidFill>
                            <a:schemeClr val="tx1"/>
                          </a:solidFill>
                          <a:latin typeface="Century Gothic" panose="020B0502020202020204" pitchFamily="34" charset="0"/>
                        </a:rPr>
                        <a:t>Transport </a:t>
                      </a:r>
                    </a:p>
                    <a:p>
                      <a:pPr algn="ctr"/>
                      <a:r>
                        <a:rPr lang="en-US" sz="900" b="0" dirty="0">
                          <a:solidFill>
                            <a:schemeClr val="tx1"/>
                          </a:solidFill>
                          <a:latin typeface="Century Gothic" panose="020B0502020202020204" pitchFamily="34" charset="0"/>
                        </a:rPr>
                        <a:t>Food and human safety </a:t>
                      </a:r>
                    </a:p>
                    <a:p>
                      <a:pPr algn="ctr"/>
                      <a:r>
                        <a:rPr lang="en-US" sz="900" b="0" dirty="0">
                          <a:solidFill>
                            <a:schemeClr val="tx1"/>
                          </a:solidFill>
                          <a:latin typeface="Century Gothic" panose="020B0502020202020204" pitchFamily="34" charset="0"/>
                        </a:rPr>
                        <a:t>Reduce theft </a:t>
                      </a:r>
                    </a:p>
                    <a:p>
                      <a:pPr algn="ctr"/>
                      <a:endParaRPr lang="en-US" sz="900" b="0" dirty="0">
                        <a:solidFill>
                          <a:schemeClr val="tx1"/>
                        </a:solidFill>
                        <a:latin typeface="Century Gothic" panose="020B0502020202020204" pitchFamily="34" charset="0"/>
                      </a:endParaRPr>
                    </a:p>
                    <a:p>
                      <a:pPr algn="ctr"/>
                      <a:r>
                        <a:rPr lang="en-US" sz="900" b="1" dirty="0">
                          <a:solidFill>
                            <a:schemeClr val="tx1"/>
                          </a:solidFill>
                          <a:latin typeface="Century Gothic" panose="020B0502020202020204" pitchFamily="34" charset="0"/>
                        </a:rPr>
                        <a:t>Which methods can be used to identify animals?</a:t>
                      </a:r>
                    </a:p>
                    <a:p>
                      <a:pPr algn="ctr"/>
                      <a:r>
                        <a:rPr lang="en-US" sz="900" b="0" dirty="0">
                          <a:solidFill>
                            <a:schemeClr val="tx1"/>
                          </a:solidFill>
                          <a:latin typeface="Century Gothic" panose="020B0502020202020204" pitchFamily="34" charset="0"/>
                        </a:rPr>
                        <a:t>Markings </a:t>
                      </a:r>
                    </a:p>
                    <a:p>
                      <a:pPr algn="ctr"/>
                      <a:r>
                        <a:rPr lang="en-US" sz="900" b="0" dirty="0">
                          <a:solidFill>
                            <a:schemeClr val="tx1"/>
                          </a:solidFill>
                          <a:latin typeface="Century Gothic" panose="020B0502020202020204" pitchFamily="34" charset="0"/>
                        </a:rPr>
                        <a:t>Ear tags </a:t>
                      </a:r>
                    </a:p>
                    <a:p>
                      <a:pPr algn="ctr"/>
                      <a:r>
                        <a:rPr lang="en-US" sz="900" b="0" dirty="0">
                          <a:solidFill>
                            <a:schemeClr val="tx1"/>
                          </a:solidFill>
                          <a:latin typeface="Century Gothic" panose="020B0502020202020204" pitchFamily="34" charset="0"/>
                        </a:rPr>
                        <a:t>Microchip </a:t>
                      </a:r>
                    </a:p>
                    <a:p>
                      <a:pPr algn="ctr"/>
                      <a:r>
                        <a:rPr lang="en-US" sz="900" b="0" dirty="0">
                          <a:solidFill>
                            <a:schemeClr val="tx1"/>
                          </a:solidFill>
                          <a:latin typeface="Century Gothic" panose="020B0502020202020204" pitchFamily="34" charset="0"/>
                        </a:rPr>
                        <a:t>Tattoo </a:t>
                      </a:r>
                    </a:p>
                    <a:p>
                      <a:pPr algn="ctr"/>
                      <a:r>
                        <a:rPr lang="en-US" sz="900" b="0" dirty="0">
                          <a:solidFill>
                            <a:schemeClr val="tx1"/>
                          </a:solidFill>
                          <a:latin typeface="Century Gothic" panose="020B0502020202020204" pitchFamily="34" charset="0"/>
                        </a:rPr>
                        <a:t>Pet passport </a:t>
                      </a:r>
                    </a:p>
                    <a:p>
                      <a:pPr algn="ctr"/>
                      <a:r>
                        <a:rPr lang="en-US" sz="900" b="0" dirty="0">
                          <a:solidFill>
                            <a:schemeClr val="tx1"/>
                          </a:solidFill>
                          <a:latin typeface="Century Gothic" panose="020B0502020202020204" pitchFamily="34" charset="0"/>
                        </a:rPr>
                        <a:t>Horse passport </a:t>
                      </a:r>
                    </a:p>
                    <a:p>
                      <a:pPr algn="ctr"/>
                      <a:r>
                        <a:rPr lang="en-US" sz="900" b="0" dirty="0">
                          <a:solidFill>
                            <a:schemeClr val="tx1"/>
                          </a:solidFill>
                          <a:latin typeface="Century Gothic" panose="020B0502020202020204" pitchFamily="34" charset="0"/>
                        </a:rPr>
                        <a:t>Hot and cold branding </a:t>
                      </a:r>
                    </a:p>
                    <a:p>
                      <a:pPr algn="ctr"/>
                      <a:r>
                        <a:rPr lang="en-US" sz="900" b="0" dirty="0">
                          <a:solidFill>
                            <a:schemeClr val="tx1"/>
                          </a:solidFill>
                          <a:latin typeface="Century Gothic" panose="020B0502020202020204" pitchFamily="34" charset="0"/>
                        </a:rPr>
                        <a:t>Dog collar and tag </a:t>
                      </a:r>
                    </a:p>
                    <a:p>
                      <a:pPr algn="ctr"/>
                      <a:r>
                        <a:rPr lang="en-US" sz="900" b="0" dirty="0">
                          <a:solidFill>
                            <a:schemeClr val="tx1"/>
                          </a:solidFill>
                          <a:latin typeface="Century Gothic" panose="020B0502020202020204" pitchFamily="34" charset="0"/>
                        </a:rPr>
                        <a:t>Spray paint sheep during lambing </a:t>
                      </a:r>
                    </a:p>
                    <a:p>
                      <a:pPr algn="ctr"/>
                      <a:r>
                        <a:rPr lang="en-US" sz="900" b="0" dirty="0">
                          <a:solidFill>
                            <a:schemeClr val="tx1"/>
                          </a:solidFill>
                          <a:latin typeface="Century Gothic" panose="020B0502020202020204" pitchFamily="34" charset="0"/>
                        </a:rPr>
                        <a:t>Ear notching in swine </a:t>
                      </a:r>
                    </a:p>
                    <a:p>
                      <a:pPr algn="ctr"/>
                      <a:r>
                        <a:rPr lang="en-US" sz="900" b="0" dirty="0">
                          <a:solidFill>
                            <a:schemeClr val="tx1"/>
                          </a:solidFill>
                          <a:latin typeface="Century Gothic" panose="020B0502020202020204" pitchFamily="34" charset="0"/>
                        </a:rPr>
                        <a:t>Ring clips for chickens </a:t>
                      </a:r>
                    </a:p>
                    <a:p>
                      <a:pPr algn="ctr"/>
                      <a:endParaRPr lang="en-US" sz="900" b="1" dirty="0">
                        <a:solidFill>
                          <a:schemeClr val="tx1"/>
                        </a:solidFill>
                        <a:latin typeface="Century Gothic" panose="020B0502020202020204" pitchFamily="34" charset="0"/>
                      </a:endParaRPr>
                    </a:p>
                    <a:p>
                      <a:pPr algn="ctr"/>
                      <a:endParaRPr lang="en-GB" sz="900" b="1"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47313645"/>
                  </a:ext>
                </a:extLst>
              </a:tr>
            </a:tbl>
          </a:graphicData>
        </a:graphic>
      </p:graphicFrame>
      <p:graphicFrame>
        <p:nvGraphicFramePr>
          <p:cNvPr id="15" name="Table 14">
            <a:extLst>
              <a:ext uri="{FF2B5EF4-FFF2-40B4-BE49-F238E27FC236}">
                <a16:creationId xmlns:a16="http://schemas.microsoft.com/office/drawing/2014/main" id="{B0652010-27B0-4268-95E5-63E1E245EF2B}"/>
              </a:ext>
            </a:extLst>
          </p:cNvPr>
          <p:cNvGraphicFramePr>
            <a:graphicFrameLocks noGrp="1"/>
          </p:cNvGraphicFramePr>
          <p:nvPr>
            <p:extLst>
              <p:ext uri="{D42A27DB-BD31-4B8C-83A1-F6EECF244321}">
                <p14:modId xmlns:p14="http://schemas.microsoft.com/office/powerpoint/2010/main" val="4268096018"/>
              </p:ext>
            </p:extLst>
          </p:nvPr>
        </p:nvGraphicFramePr>
        <p:xfrm>
          <a:off x="2240787" y="2402958"/>
          <a:ext cx="2929963" cy="2743200"/>
        </p:xfrm>
        <a:graphic>
          <a:graphicData uri="http://schemas.openxmlformats.org/drawingml/2006/table">
            <a:tbl>
              <a:tblPr firstRow="1" bandRow="1">
                <a:tableStyleId>{21E4AEA4-8DFA-4A89-87EB-49C32662AFE0}</a:tableStyleId>
              </a:tblPr>
              <a:tblGrid>
                <a:gridCol w="2929963">
                  <a:extLst>
                    <a:ext uri="{9D8B030D-6E8A-4147-A177-3AD203B41FA5}">
                      <a16:colId xmlns:a16="http://schemas.microsoft.com/office/drawing/2014/main" val="3250762390"/>
                    </a:ext>
                  </a:extLst>
                </a:gridCol>
              </a:tblGrid>
              <a:tr h="198405">
                <a:tc>
                  <a:txBody>
                    <a:bodyPr/>
                    <a:lstStyle/>
                    <a:p>
                      <a:pPr algn="ctr"/>
                      <a:r>
                        <a:rPr lang="en-GB" sz="900" dirty="0">
                          <a:solidFill>
                            <a:schemeClr val="tx1"/>
                          </a:solidFill>
                          <a:latin typeface="Century Gothic" panose="020B0502020202020204" pitchFamily="34" charset="0"/>
                        </a:rPr>
                        <a:t>What does live in a suitable environment mean?</a:t>
                      </a:r>
                    </a:p>
                  </a:txBody>
                  <a:tcPr>
                    <a:solidFill>
                      <a:schemeClr val="accent2">
                        <a:lumMod val="40000"/>
                        <a:lumOff val="60000"/>
                      </a:schemeClr>
                    </a:solidFill>
                  </a:tcPr>
                </a:tc>
                <a:extLst>
                  <a:ext uri="{0D108BD9-81ED-4DB2-BD59-A6C34878D82A}">
                    <a16:rowId xmlns:a16="http://schemas.microsoft.com/office/drawing/2014/main" val="170055717"/>
                  </a:ext>
                </a:extLst>
              </a:tr>
              <a:tr h="2499908">
                <a:tc>
                  <a:txBody>
                    <a:bodyPr/>
                    <a:lstStyle/>
                    <a:p>
                      <a:pPr algn="ctr"/>
                      <a:endParaRPr lang="en-GB" sz="800" b="1" dirty="0">
                        <a:solidFill>
                          <a:schemeClr val="tx1"/>
                        </a:solidFill>
                        <a:latin typeface="Century Gothic" panose="020B0502020202020204" pitchFamily="34" charset="0"/>
                      </a:endParaRPr>
                    </a:p>
                    <a:p>
                      <a:pPr marL="342900" indent="-342900">
                        <a:spcBef>
                          <a:spcPts val="1800"/>
                        </a:spcBef>
                        <a:buFont typeface="Wingdings" panose="05000000000000000000" pitchFamily="2" charset="2"/>
                        <a:buChar char="§"/>
                      </a:pPr>
                      <a:r>
                        <a:rPr lang="en-US" sz="1000" dirty="0"/>
                        <a:t>This ‘need’ or ‘freedom’ requires owners and caregivers to supply the correct environment for the individual and species </a:t>
                      </a:r>
                    </a:p>
                    <a:p>
                      <a:pPr marL="342900" indent="-342900">
                        <a:spcBef>
                          <a:spcPts val="1800"/>
                        </a:spcBef>
                        <a:buFont typeface="Wingdings" panose="05000000000000000000" pitchFamily="2" charset="2"/>
                        <a:buChar char="§"/>
                      </a:pPr>
                      <a:r>
                        <a:rPr lang="en-US" sz="1000" dirty="0"/>
                        <a:t>A horse may be happy to live outdoors with shelter available all year round. A bearded dragon, however, requires a vivarium with </a:t>
                      </a:r>
                      <a:r>
                        <a:rPr lang="en-US" sz="1000" dirty="0" err="1"/>
                        <a:t>specialised</a:t>
                      </a:r>
                      <a:r>
                        <a:rPr lang="en-US" sz="1000" dirty="0"/>
                        <a:t> equipment</a:t>
                      </a:r>
                    </a:p>
                    <a:p>
                      <a:pPr marL="342900" indent="-342900">
                        <a:spcBef>
                          <a:spcPts val="1800"/>
                        </a:spcBef>
                        <a:buFont typeface="Wingdings" panose="05000000000000000000" pitchFamily="2" charset="2"/>
                        <a:buChar char="§"/>
                      </a:pPr>
                      <a:r>
                        <a:rPr lang="en-US" sz="1000" dirty="0"/>
                        <a:t>Each species requires an environment that encourages normal </a:t>
                      </a:r>
                      <a:r>
                        <a:rPr lang="en-US" sz="1000" dirty="0" err="1"/>
                        <a:t>behaviours</a:t>
                      </a: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p>
                      <a:pPr algn="ctr"/>
                      <a:endParaRPr lang="en-GB" sz="800" b="1" dirty="0">
                        <a:solidFill>
                          <a:schemeClr val="tx1"/>
                        </a:solidFill>
                        <a:latin typeface="Century Gothic" panose="020B0502020202020204" pitchFamily="34" charset="0"/>
                      </a:endParaRPr>
                    </a:p>
                  </a:txBody>
                  <a:tcPr anchor="ctr">
                    <a:solidFill>
                      <a:schemeClr val="accent2">
                        <a:lumMod val="40000"/>
                        <a:lumOff val="60000"/>
                      </a:schemeClr>
                    </a:solidFill>
                  </a:tcPr>
                </a:tc>
                <a:extLst>
                  <a:ext uri="{0D108BD9-81ED-4DB2-BD59-A6C34878D82A}">
                    <a16:rowId xmlns:a16="http://schemas.microsoft.com/office/drawing/2014/main" val="2080767462"/>
                  </a:ext>
                </a:extLst>
              </a:tr>
            </a:tbl>
          </a:graphicData>
        </a:graphic>
      </p:graphicFrame>
      <p:graphicFrame>
        <p:nvGraphicFramePr>
          <p:cNvPr id="42" name="Table 41">
            <a:extLst>
              <a:ext uri="{FF2B5EF4-FFF2-40B4-BE49-F238E27FC236}">
                <a16:creationId xmlns:a16="http://schemas.microsoft.com/office/drawing/2014/main" id="{001E1205-7455-4E81-B15C-1280A039E3E4}"/>
              </a:ext>
            </a:extLst>
          </p:cNvPr>
          <p:cNvGraphicFramePr>
            <a:graphicFrameLocks noGrp="1"/>
          </p:cNvGraphicFramePr>
          <p:nvPr>
            <p:extLst>
              <p:ext uri="{D42A27DB-BD31-4B8C-83A1-F6EECF244321}">
                <p14:modId xmlns:p14="http://schemas.microsoft.com/office/powerpoint/2010/main" val="3536078855"/>
              </p:ext>
            </p:extLst>
          </p:nvPr>
        </p:nvGraphicFramePr>
        <p:xfrm>
          <a:off x="5382685" y="3262627"/>
          <a:ext cx="3322399" cy="1730283"/>
        </p:xfrm>
        <a:graphic>
          <a:graphicData uri="http://schemas.openxmlformats.org/drawingml/2006/table">
            <a:tbl>
              <a:tblPr firstRow="1" bandRow="1">
                <a:tableStyleId>{21E4AEA4-8DFA-4A89-87EB-49C32662AFE0}</a:tableStyleId>
              </a:tblPr>
              <a:tblGrid>
                <a:gridCol w="3322399">
                  <a:extLst>
                    <a:ext uri="{9D8B030D-6E8A-4147-A177-3AD203B41FA5}">
                      <a16:colId xmlns:a16="http://schemas.microsoft.com/office/drawing/2014/main" val="204375177"/>
                    </a:ext>
                  </a:extLst>
                </a:gridCol>
              </a:tblGrid>
              <a:tr h="169645">
                <a:tc>
                  <a:txBody>
                    <a:bodyPr/>
                    <a:lstStyle/>
                    <a:p>
                      <a:pPr algn="ctr"/>
                      <a:r>
                        <a:rPr lang="en-GB" sz="900" dirty="0">
                          <a:solidFill>
                            <a:schemeClr val="tx1"/>
                          </a:solidFill>
                          <a:latin typeface="Century Gothic" panose="020B0502020202020204" pitchFamily="34" charset="0"/>
                        </a:rPr>
                        <a:t>Microchipping</a:t>
                      </a:r>
                    </a:p>
                  </a:txBody>
                  <a:tcPr>
                    <a:solidFill>
                      <a:schemeClr val="accent1">
                        <a:lumMod val="20000"/>
                        <a:lumOff val="80000"/>
                      </a:schemeClr>
                    </a:solidFill>
                  </a:tcPr>
                </a:tc>
                <a:extLst>
                  <a:ext uri="{0D108BD9-81ED-4DB2-BD59-A6C34878D82A}">
                    <a16:rowId xmlns:a16="http://schemas.microsoft.com/office/drawing/2014/main" val="2493414973"/>
                  </a:ext>
                </a:extLst>
              </a:tr>
              <a:tr h="1501683">
                <a:tc>
                  <a:txBody>
                    <a:bodyPr/>
                    <a:lstStyle/>
                    <a:p>
                      <a:pPr algn="ctr"/>
                      <a:r>
                        <a:rPr lang="en-US" sz="900" b="0" dirty="0">
                          <a:solidFill>
                            <a:schemeClr val="tx1"/>
                          </a:solidFill>
                          <a:latin typeface="Century Gothic" panose="020B0502020202020204" pitchFamily="34" charset="0"/>
                        </a:rPr>
                        <a:t>A microchip is a small chip that is inserted in the animal’s neck</a:t>
                      </a:r>
                    </a:p>
                    <a:p>
                      <a:pPr algn="ctr"/>
                      <a:r>
                        <a:rPr lang="en-US" sz="900" b="0" dirty="0">
                          <a:solidFill>
                            <a:schemeClr val="tx1"/>
                          </a:solidFill>
                          <a:latin typeface="Century Gothic" panose="020B0502020202020204" pitchFamily="34" charset="0"/>
                        </a:rPr>
                        <a:t>The chip is the size of a rice grain</a:t>
                      </a:r>
                    </a:p>
                    <a:p>
                      <a:pPr algn="ctr"/>
                      <a:r>
                        <a:rPr lang="en-US" sz="900" b="0" dirty="0">
                          <a:solidFill>
                            <a:schemeClr val="tx1"/>
                          </a:solidFill>
                          <a:latin typeface="Century Gothic" panose="020B0502020202020204" pitchFamily="34" charset="0"/>
                        </a:rPr>
                        <a:t>A 9–13-digit number identifies the animal </a:t>
                      </a:r>
                    </a:p>
                    <a:p>
                      <a:pPr algn="ctr"/>
                      <a:r>
                        <a:rPr lang="en-US" sz="900" b="0" dirty="0">
                          <a:solidFill>
                            <a:schemeClr val="tx1"/>
                          </a:solidFill>
                          <a:latin typeface="Century Gothic" panose="020B0502020202020204" pitchFamily="34" charset="0"/>
                        </a:rPr>
                        <a:t>Only effective if details are kept up to date</a:t>
                      </a:r>
                    </a:p>
                    <a:p>
                      <a:pPr algn="ctr"/>
                      <a:r>
                        <a:rPr lang="en-US" sz="900" b="0" dirty="0" err="1">
                          <a:solidFill>
                            <a:schemeClr val="tx1"/>
                          </a:solidFill>
                          <a:latin typeface="Century Gothic" panose="020B0502020202020204" pitchFamily="34" charset="0"/>
                        </a:rPr>
                        <a:t>Petlog</a:t>
                      </a:r>
                      <a:r>
                        <a:rPr lang="en-US" sz="900" b="0" dirty="0">
                          <a:solidFill>
                            <a:schemeClr val="tx1"/>
                          </a:solidFill>
                          <a:latin typeface="Century Gothic" panose="020B0502020202020204" pitchFamily="34" charset="0"/>
                        </a:rPr>
                        <a:t> database</a:t>
                      </a:r>
                    </a:p>
                    <a:p>
                      <a:pPr algn="ctr"/>
                      <a:r>
                        <a:rPr lang="en-US" sz="900" b="0" dirty="0">
                          <a:solidFill>
                            <a:schemeClr val="tx1"/>
                          </a:solidFill>
                          <a:latin typeface="Century Gothic" panose="020B0502020202020204" pitchFamily="34" charset="0"/>
                        </a:rPr>
                        <a:t>Legal requirement, i.e. Microchip Regulations 2016 </a:t>
                      </a:r>
                    </a:p>
                    <a:p>
                      <a:pPr algn="ctr"/>
                      <a:r>
                        <a:rPr lang="en-US" sz="900" b="0" dirty="0">
                          <a:solidFill>
                            <a:schemeClr val="tx1"/>
                          </a:solidFill>
                          <a:latin typeface="Century Gothic" panose="020B0502020202020204" pitchFamily="34" charset="0"/>
                        </a:rPr>
                        <a:t>Fines of £500 </a:t>
                      </a:r>
                    </a:p>
                    <a:p>
                      <a:pPr algn="ctr"/>
                      <a:r>
                        <a:rPr lang="en-US" sz="900" b="0" dirty="0">
                          <a:solidFill>
                            <a:schemeClr val="tx1"/>
                          </a:solidFill>
                          <a:latin typeface="Century Gothic" panose="020B0502020202020204" pitchFamily="34" charset="0"/>
                        </a:rPr>
                        <a:t>Can be inserted by vets, nurses or other qualified individuals </a:t>
                      </a:r>
                      <a:endParaRPr lang="en-GB" sz="9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3288508112"/>
                  </a:ext>
                </a:extLst>
              </a:tr>
            </a:tbl>
          </a:graphicData>
        </a:graphic>
      </p:graphicFrame>
      <p:graphicFrame>
        <p:nvGraphicFramePr>
          <p:cNvPr id="46" name="Table 45">
            <a:extLst>
              <a:ext uri="{FF2B5EF4-FFF2-40B4-BE49-F238E27FC236}">
                <a16:creationId xmlns:a16="http://schemas.microsoft.com/office/drawing/2014/main" id="{BAE0B882-91D1-4695-A779-73589C587511}"/>
              </a:ext>
            </a:extLst>
          </p:cNvPr>
          <p:cNvGraphicFramePr>
            <a:graphicFrameLocks noGrp="1"/>
          </p:cNvGraphicFramePr>
          <p:nvPr>
            <p:extLst>
              <p:ext uri="{D42A27DB-BD31-4B8C-83A1-F6EECF244321}">
                <p14:modId xmlns:p14="http://schemas.microsoft.com/office/powerpoint/2010/main" val="3731949955"/>
              </p:ext>
            </p:extLst>
          </p:nvPr>
        </p:nvGraphicFramePr>
        <p:xfrm>
          <a:off x="8702729" y="440384"/>
          <a:ext cx="3393836" cy="2575560"/>
        </p:xfrm>
        <a:graphic>
          <a:graphicData uri="http://schemas.openxmlformats.org/drawingml/2006/table">
            <a:tbl>
              <a:tblPr firstRow="1" bandRow="1">
                <a:tableStyleId>{21E4AEA4-8DFA-4A89-87EB-49C32662AFE0}</a:tableStyleId>
              </a:tblPr>
              <a:tblGrid>
                <a:gridCol w="3393836">
                  <a:extLst>
                    <a:ext uri="{9D8B030D-6E8A-4147-A177-3AD203B41FA5}">
                      <a16:colId xmlns:a16="http://schemas.microsoft.com/office/drawing/2014/main" val="204375177"/>
                    </a:ext>
                  </a:extLst>
                </a:gridCol>
              </a:tblGrid>
              <a:tr h="154439">
                <a:tc>
                  <a:txBody>
                    <a:bodyPr/>
                    <a:lstStyle/>
                    <a:p>
                      <a:pPr algn="ctr"/>
                      <a:r>
                        <a:rPr lang="en-GB" sz="1000" dirty="0">
                          <a:solidFill>
                            <a:schemeClr val="tx1"/>
                          </a:solidFill>
                          <a:latin typeface="Century Gothic" panose="020B0502020202020204" pitchFamily="34" charset="0"/>
                        </a:rPr>
                        <a:t>What are the positives of microchipping? </a:t>
                      </a:r>
                    </a:p>
                  </a:txBody>
                  <a:tcPr>
                    <a:solidFill>
                      <a:schemeClr val="accent6">
                        <a:lumMod val="40000"/>
                        <a:lumOff val="60000"/>
                      </a:schemeClr>
                    </a:solidFill>
                  </a:tcPr>
                </a:tc>
                <a:extLst>
                  <a:ext uri="{0D108BD9-81ED-4DB2-BD59-A6C34878D82A}">
                    <a16:rowId xmlns:a16="http://schemas.microsoft.com/office/drawing/2014/main" val="2493414973"/>
                  </a:ext>
                </a:extLst>
              </a:tr>
              <a:tr h="154439">
                <a:tc>
                  <a:txBody>
                    <a:bodyPr/>
                    <a:lstStyle/>
                    <a:p>
                      <a:pPr algn="l"/>
                      <a:r>
                        <a:rPr lang="en-US" sz="900" b="0" dirty="0">
                          <a:solidFill>
                            <a:schemeClr val="tx1"/>
                          </a:solidFill>
                          <a:latin typeface="Century Gothic" panose="020B0502020202020204" pitchFamily="34" charset="0"/>
                        </a:rPr>
                        <a:t>Permanent, easily scanned, most reliable methods of identifying an animal, cheap, accessible for a wide of animals, quick to implant. No known side effects once inserted.</a:t>
                      </a:r>
                    </a:p>
                    <a:p>
                      <a:pPr algn="l"/>
                      <a:r>
                        <a:rPr lang="en-US" sz="900" b="0" dirty="0">
                          <a:solidFill>
                            <a:schemeClr val="tx1"/>
                          </a:solidFill>
                          <a:latin typeface="Century Gothic" panose="020B0502020202020204" pitchFamily="34" charset="0"/>
                        </a:rPr>
                        <a:t>Law in the UK, which means most animals are re-joining with their owners if lost.</a:t>
                      </a:r>
                    </a:p>
                    <a:p>
                      <a:pPr algn="l"/>
                      <a:r>
                        <a:rPr lang="en-US" sz="900" b="0" dirty="0">
                          <a:solidFill>
                            <a:schemeClr val="tx1"/>
                          </a:solidFill>
                          <a:latin typeface="Century Gothic" panose="020B0502020202020204" pitchFamily="34" charset="0"/>
                        </a:rPr>
                        <a:t>Holds animals’ details and owners’ details. Quick to inject.</a:t>
                      </a:r>
                    </a:p>
                    <a:p>
                      <a:pPr algn="l"/>
                      <a:endParaRPr lang="en-GB" sz="900" b="0" dirty="0">
                        <a:solidFill>
                          <a:schemeClr val="tx1"/>
                        </a:solidFill>
                        <a:latin typeface="Century Gothic" panose="020B0502020202020204" pitchFamily="34" charset="0"/>
                      </a:endParaRPr>
                    </a:p>
                  </a:txBody>
                  <a:tcPr>
                    <a:solidFill>
                      <a:schemeClr val="accent6">
                        <a:lumMod val="40000"/>
                        <a:lumOff val="60000"/>
                      </a:schemeClr>
                    </a:solidFill>
                  </a:tcPr>
                </a:tc>
                <a:extLst>
                  <a:ext uri="{0D108BD9-81ED-4DB2-BD59-A6C34878D82A}">
                    <a16:rowId xmlns:a16="http://schemas.microsoft.com/office/drawing/2014/main" val="3892464324"/>
                  </a:ext>
                </a:extLst>
              </a:tr>
              <a:tr h="144786">
                <a:tc>
                  <a:txBody>
                    <a:bodyPr/>
                    <a:lstStyle/>
                    <a:p>
                      <a:pPr algn="ctr"/>
                      <a:r>
                        <a:rPr lang="en-GB" sz="900" b="1" dirty="0">
                          <a:solidFill>
                            <a:schemeClr val="tx1"/>
                          </a:solidFill>
                          <a:latin typeface="Century Gothic" panose="020B0502020202020204" pitchFamily="34" charset="0"/>
                        </a:rPr>
                        <a:t>What are the negatives of microchipping?</a:t>
                      </a:r>
                    </a:p>
                  </a:txBody>
                  <a:tcPr>
                    <a:solidFill>
                      <a:schemeClr val="accent6">
                        <a:lumMod val="40000"/>
                        <a:lumOff val="60000"/>
                      </a:schemeClr>
                    </a:solidFill>
                  </a:tcPr>
                </a:tc>
                <a:extLst>
                  <a:ext uri="{0D108BD9-81ED-4DB2-BD59-A6C34878D82A}">
                    <a16:rowId xmlns:a16="http://schemas.microsoft.com/office/drawing/2014/main" val="535031036"/>
                  </a:ext>
                </a:extLst>
              </a:tr>
              <a:tr h="4946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rgbClr val="000000"/>
                          </a:solidFill>
                          <a:effectLst/>
                          <a:latin typeface="Century Gothic" panose="020B0502020202020204" pitchFamily="34" charset="0"/>
                          <a:ea typeface="Times New Roman" panose="02020603050405020304" pitchFamily="18" charset="0"/>
                          <a:cs typeface="Arial" panose="020B0604020202020204" pitchFamily="34" charset="0"/>
                        </a:rPr>
                        <a:t>Only reliable if owners’ details are kept up to date, microchip can migrate across the body. Lack of visible deterrent to potential thieves. Abscess formation/bruising after implanting. Minor pain at the time of injection however quickly it is done. </a:t>
                      </a:r>
                      <a:endParaRPr lang="en-GB" sz="900" dirty="0">
                        <a:latin typeface="Century Gothic" panose="020B0502020202020204" pitchFamily="34" charset="0"/>
                        <a:cs typeface="Arial" panose="020B0604020202020204" pitchFamily="34" charset="0"/>
                      </a:endParaRPr>
                    </a:p>
                    <a:p>
                      <a:pPr algn="l"/>
                      <a:endParaRPr lang="en-GB" sz="900" b="0" dirty="0">
                        <a:solidFill>
                          <a:schemeClr val="tx1"/>
                        </a:solidFill>
                        <a:latin typeface="Century Gothic" panose="020B0502020202020204" pitchFamily="34" charset="0"/>
                      </a:endParaRPr>
                    </a:p>
                  </a:txBody>
                  <a:tcPr>
                    <a:solidFill>
                      <a:schemeClr val="accent6">
                        <a:lumMod val="40000"/>
                        <a:lumOff val="60000"/>
                      </a:schemeClr>
                    </a:solidFill>
                  </a:tcPr>
                </a:tc>
                <a:extLst>
                  <a:ext uri="{0D108BD9-81ED-4DB2-BD59-A6C34878D82A}">
                    <a16:rowId xmlns:a16="http://schemas.microsoft.com/office/drawing/2014/main" val="677010289"/>
                  </a:ext>
                </a:extLst>
              </a:tr>
            </a:tbl>
          </a:graphicData>
        </a:graphic>
      </p:graphicFrame>
      <p:sp>
        <p:nvSpPr>
          <p:cNvPr id="3" name="TextBox 2">
            <a:extLst>
              <a:ext uri="{FF2B5EF4-FFF2-40B4-BE49-F238E27FC236}">
                <a16:creationId xmlns:a16="http://schemas.microsoft.com/office/drawing/2014/main" id="{B9CAB3A1-9493-AD4E-F3B8-064BFA698995}"/>
              </a:ext>
            </a:extLst>
          </p:cNvPr>
          <p:cNvSpPr txBox="1"/>
          <p:nvPr/>
        </p:nvSpPr>
        <p:spPr>
          <a:xfrm>
            <a:off x="1805" y="271358"/>
            <a:ext cx="2283464" cy="461665"/>
          </a:xfrm>
          <a:prstGeom prst="rect">
            <a:avLst/>
          </a:prstGeom>
          <a:noFill/>
        </p:spPr>
        <p:txBody>
          <a:bodyPr wrap="square" rtlCol="0">
            <a:spAutoFit/>
          </a:bodyPr>
          <a:lstStyle/>
          <a:p>
            <a:pPr algn="ctr"/>
            <a:r>
              <a:rPr lang="en-GB" sz="2400" b="1" dirty="0">
                <a:latin typeface="Century Gothic" panose="020B0502020202020204" pitchFamily="34" charset="0"/>
              </a:rPr>
              <a:t>Animal Care </a:t>
            </a:r>
          </a:p>
        </p:txBody>
      </p:sp>
      <p:pic>
        <p:nvPicPr>
          <p:cNvPr id="4" name="Graphic 7" descr="Map with pin with solid fill">
            <a:extLst>
              <a:ext uri="{FF2B5EF4-FFF2-40B4-BE49-F238E27FC236}">
                <a16:creationId xmlns:a16="http://schemas.microsoft.com/office/drawing/2014/main" id="{9E1D27E6-BA3A-8622-414F-36101620662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22423" y="-36682"/>
            <a:ext cx="576345" cy="576345"/>
          </a:xfrm>
          <a:prstGeom prst="rect">
            <a:avLst/>
          </a:prstGeom>
        </p:spPr>
      </p:pic>
      <p:sp>
        <p:nvSpPr>
          <p:cNvPr id="7" name="TextBox 6">
            <a:extLst>
              <a:ext uri="{FF2B5EF4-FFF2-40B4-BE49-F238E27FC236}">
                <a16:creationId xmlns:a16="http://schemas.microsoft.com/office/drawing/2014/main" id="{F4862271-F4D0-4626-88D5-1797BF0087A3}"/>
              </a:ext>
            </a:extLst>
          </p:cNvPr>
          <p:cNvSpPr txBox="1"/>
          <p:nvPr/>
        </p:nvSpPr>
        <p:spPr>
          <a:xfrm>
            <a:off x="193232" y="733023"/>
            <a:ext cx="1778009" cy="5632311"/>
          </a:xfrm>
          <a:prstGeom prst="rect">
            <a:avLst/>
          </a:prstGeom>
          <a:noFill/>
        </p:spPr>
        <p:txBody>
          <a:bodyPr wrap="square" rtlCol="0">
            <a:spAutoFit/>
          </a:bodyPr>
          <a:lstStyle/>
          <a:p>
            <a:r>
              <a:rPr lang="en-GB" b="1" dirty="0"/>
              <a:t>Animal Health and Welfare</a:t>
            </a:r>
          </a:p>
          <a:p>
            <a:r>
              <a:rPr lang="en-US" dirty="0"/>
              <a:t>Students must demonstrate knowledge of different animals’ needs, purposes and protection in</a:t>
            </a:r>
          </a:p>
          <a:p>
            <a:r>
              <a:rPr lang="en-US" dirty="0"/>
              <a:t>society in order to support their health and welfare. They need to Know about common diseases, their</a:t>
            </a:r>
          </a:p>
          <a:p>
            <a:r>
              <a:rPr lang="en-US" dirty="0"/>
              <a:t>symptoms and treatments and good animal care routines.</a:t>
            </a:r>
          </a:p>
        </p:txBody>
      </p:sp>
      <p:graphicFrame>
        <p:nvGraphicFramePr>
          <p:cNvPr id="11" name="Table 10">
            <a:extLst>
              <a:ext uri="{FF2B5EF4-FFF2-40B4-BE49-F238E27FC236}">
                <a16:creationId xmlns:a16="http://schemas.microsoft.com/office/drawing/2014/main" id="{081C92F0-18F9-4FFB-93A4-52BA19F95085}"/>
              </a:ext>
            </a:extLst>
          </p:cNvPr>
          <p:cNvGraphicFramePr>
            <a:graphicFrameLocks noGrp="1"/>
          </p:cNvGraphicFramePr>
          <p:nvPr>
            <p:extLst>
              <p:ext uri="{D42A27DB-BD31-4B8C-83A1-F6EECF244321}">
                <p14:modId xmlns:p14="http://schemas.microsoft.com/office/powerpoint/2010/main" val="414581694"/>
              </p:ext>
            </p:extLst>
          </p:nvPr>
        </p:nvGraphicFramePr>
        <p:xfrm>
          <a:off x="8752039" y="3035110"/>
          <a:ext cx="3322399" cy="1973243"/>
        </p:xfrm>
        <a:graphic>
          <a:graphicData uri="http://schemas.openxmlformats.org/drawingml/2006/table">
            <a:tbl>
              <a:tblPr firstRow="1" bandRow="1">
                <a:tableStyleId>{21E4AEA4-8DFA-4A89-87EB-49C32662AFE0}</a:tableStyleId>
              </a:tblPr>
              <a:tblGrid>
                <a:gridCol w="3322399">
                  <a:extLst>
                    <a:ext uri="{9D8B030D-6E8A-4147-A177-3AD203B41FA5}">
                      <a16:colId xmlns:a16="http://schemas.microsoft.com/office/drawing/2014/main" val="204375177"/>
                    </a:ext>
                  </a:extLst>
                </a:gridCol>
              </a:tblGrid>
              <a:tr h="210232">
                <a:tc>
                  <a:txBody>
                    <a:bodyPr/>
                    <a:lstStyle/>
                    <a:p>
                      <a:pPr algn="ctr"/>
                      <a:r>
                        <a:rPr lang="en-GB" sz="900" dirty="0">
                          <a:solidFill>
                            <a:schemeClr val="tx1"/>
                          </a:solidFill>
                          <a:latin typeface="Century Gothic" panose="020B0502020202020204" pitchFamily="34" charset="0"/>
                        </a:rPr>
                        <a:t>Tattooing</a:t>
                      </a:r>
                    </a:p>
                  </a:txBody>
                  <a:tcPr>
                    <a:solidFill>
                      <a:schemeClr val="accent1">
                        <a:lumMod val="20000"/>
                        <a:lumOff val="80000"/>
                      </a:schemeClr>
                    </a:solidFill>
                  </a:tcPr>
                </a:tc>
                <a:extLst>
                  <a:ext uri="{0D108BD9-81ED-4DB2-BD59-A6C34878D82A}">
                    <a16:rowId xmlns:a16="http://schemas.microsoft.com/office/drawing/2014/main" val="2493414973"/>
                  </a:ext>
                </a:extLst>
              </a:tr>
              <a:tr h="1744643">
                <a:tc>
                  <a:txBody>
                    <a:bodyPr/>
                    <a:lstStyle/>
                    <a:p>
                      <a:pPr algn="ctr"/>
                      <a:r>
                        <a:rPr lang="en-US" sz="900" b="0" dirty="0">
                          <a:solidFill>
                            <a:schemeClr val="tx1"/>
                          </a:solidFill>
                          <a:latin typeface="Century Gothic" panose="020B0502020202020204" pitchFamily="34" charset="0"/>
                        </a:rPr>
                        <a:t>A permanent method to identify animals </a:t>
                      </a:r>
                    </a:p>
                    <a:p>
                      <a:pPr algn="ctr"/>
                      <a:r>
                        <a:rPr lang="en-US" sz="900" b="0" dirty="0">
                          <a:solidFill>
                            <a:schemeClr val="tx1"/>
                          </a:solidFill>
                          <a:latin typeface="Century Gothic" panose="020B0502020202020204" pitchFamily="34" charset="0"/>
                        </a:rPr>
                        <a:t>Not often used in the UK </a:t>
                      </a:r>
                    </a:p>
                    <a:p>
                      <a:pPr algn="ctr"/>
                      <a:r>
                        <a:rPr lang="en-US" sz="900" b="0" dirty="0">
                          <a:solidFill>
                            <a:schemeClr val="tx1"/>
                          </a:solidFill>
                          <a:latin typeface="Century Gothic" panose="020B0502020202020204" pitchFamily="34" charset="0"/>
                        </a:rPr>
                        <a:t>Series of letters and numbers </a:t>
                      </a:r>
                    </a:p>
                    <a:p>
                      <a:pPr algn="ctr"/>
                      <a:r>
                        <a:rPr lang="en-US" sz="900" b="0" dirty="0">
                          <a:solidFill>
                            <a:schemeClr val="tx1"/>
                          </a:solidFill>
                          <a:latin typeface="Century Gothic" panose="020B0502020202020204" pitchFamily="34" charset="0"/>
                        </a:rPr>
                        <a:t>Before microchipping, tattooing was more common </a:t>
                      </a:r>
                    </a:p>
                    <a:p>
                      <a:pPr algn="ctr"/>
                      <a:r>
                        <a:rPr lang="en-US" sz="900" b="0" dirty="0">
                          <a:solidFill>
                            <a:schemeClr val="tx1"/>
                          </a:solidFill>
                          <a:latin typeface="Century Gothic" panose="020B0502020202020204" pitchFamily="34" charset="0"/>
                        </a:rPr>
                        <a:t>Completed at birth or at a very young age </a:t>
                      </a:r>
                    </a:p>
                    <a:p>
                      <a:pPr algn="ctr"/>
                      <a:r>
                        <a:rPr lang="en-US" sz="900" b="0" dirty="0">
                          <a:solidFill>
                            <a:schemeClr val="tx1"/>
                          </a:solidFill>
                          <a:latin typeface="Century Gothic" panose="020B0502020202020204" pitchFamily="34" charset="0"/>
                        </a:rPr>
                        <a:t>Used for a range of animals from alligators to mice </a:t>
                      </a:r>
                    </a:p>
                    <a:p>
                      <a:pPr algn="ctr"/>
                      <a:r>
                        <a:rPr lang="en-US" sz="900" b="0" dirty="0">
                          <a:solidFill>
                            <a:schemeClr val="tx1"/>
                          </a:solidFill>
                          <a:latin typeface="Century Gothic" panose="020B0502020202020204" pitchFamily="34" charset="0"/>
                        </a:rPr>
                        <a:t>Compulsory for excepted section 1 dogs in the UK </a:t>
                      </a:r>
                    </a:p>
                    <a:p>
                      <a:pPr algn="ctr"/>
                      <a:r>
                        <a:rPr lang="en-US" sz="900" b="0" dirty="0">
                          <a:solidFill>
                            <a:schemeClr val="tx1"/>
                          </a:solidFill>
                          <a:latin typeface="Century Gothic" panose="020B0502020202020204" pitchFamily="34" charset="0"/>
                        </a:rPr>
                        <a:t>Normally on the ear or inner thigh </a:t>
                      </a:r>
                    </a:p>
                    <a:p>
                      <a:pPr algn="ctr"/>
                      <a:r>
                        <a:rPr lang="en-US" sz="900" b="0" dirty="0">
                          <a:solidFill>
                            <a:schemeClr val="tx1"/>
                          </a:solidFill>
                          <a:latin typeface="Century Gothic" panose="020B0502020202020204" pitchFamily="34" charset="0"/>
                        </a:rPr>
                        <a:t>National register for the UK</a:t>
                      </a:r>
                    </a:p>
                    <a:p>
                      <a:pPr algn="ctr"/>
                      <a:endParaRPr lang="en-GB" sz="9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3288508112"/>
                  </a:ext>
                </a:extLst>
              </a:tr>
            </a:tbl>
          </a:graphicData>
        </a:graphic>
      </p:graphicFrame>
      <p:graphicFrame>
        <p:nvGraphicFramePr>
          <p:cNvPr id="13" name="Table 12">
            <a:extLst>
              <a:ext uri="{FF2B5EF4-FFF2-40B4-BE49-F238E27FC236}">
                <a16:creationId xmlns:a16="http://schemas.microsoft.com/office/drawing/2014/main" id="{3836D1CC-3CC9-42D5-AF45-156017E2E1B2}"/>
              </a:ext>
            </a:extLst>
          </p:cNvPr>
          <p:cNvGraphicFramePr>
            <a:graphicFrameLocks noGrp="1"/>
          </p:cNvGraphicFramePr>
          <p:nvPr>
            <p:extLst>
              <p:ext uri="{D42A27DB-BD31-4B8C-83A1-F6EECF244321}">
                <p14:modId xmlns:p14="http://schemas.microsoft.com/office/powerpoint/2010/main" val="4201016201"/>
              </p:ext>
            </p:extLst>
          </p:nvPr>
        </p:nvGraphicFramePr>
        <p:xfrm>
          <a:off x="8752039" y="4933955"/>
          <a:ext cx="3393836" cy="1874520"/>
        </p:xfrm>
        <a:graphic>
          <a:graphicData uri="http://schemas.openxmlformats.org/drawingml/2006/table">
            <a:tbl>
              <a:tblPr firstRow="1" bandRow="1">
                <a:tableStyleId>{21E4AEA4-8DFA-4A89-87EB-49C32662AFE0}</a:tableStyleId>
              </a:tblPr>
              <a:tblGrid>
                <a:gridCol w="3393836">
                  <a:extLst>
                    <a:ext uri="{9D8B030D-6E8A-4147-A177-3AD203B41FA5}">
                      <a16:colId xmlns:a16="http://schemas.microsoft.com/office/drawing/2014/main" val="204375177"/>
                    </a:ext>
                  </a:extLst>
                </a:gridCol>
              </a:tblGrid>
              <a:tr h="154439">
                <a:tc>
                  <a:txBody>
                    <a:bodyPr/>
                    <a:lstStyle/>
                    <a:p>
                      <a:pPr algn="ctr"/>
                      <a:r>
                        <a:rPr lang="en-GB" sz="900" dirty="0">
                          <a:solidFill>
                            <a:schemeClr val="tx1"/>
                          </a:solidFill>
                          <a:latin typeface="Century Gothic" panose="020B0502020202020204" pitchFamily="34" charset="0"/>
                        </a:rPr>
                        <a:t>What are the positives of a tattoo? </a:t>
                      </a:r>
                    </a:p>
                  </a:txBody>
                  <a:tcPr>
                    <a:solidFill>
                      <a:schemeClr val="accent6">
                        <a:lumMod val="40000"/>
                        <a:lumOff val="60000"/>
                      </a:schemeClr>
                    </a:solidFill>
                  </a:tcPr>
                </a:tc>
                <a:extLst>
                  <a:ext uri="{0D108BD9-81ED-4DB2-BD59-A6C34878D82A}">
                    <a16:rowId xmlns:a16="http://schemas.microsoft.com/office/drawing/2014/main" val="2493414973"/>
                  </a:ext>
                </a:extLst>
              </a:tr>
              <a:tr h="154439">
                <a:tc>
                  <a:txBody>
                    <a:bodyPr/>
                    <a:lstStyle/>
                    <a:p>
                      <a:pPr algn="l"/>
                      <a:r>
                        <a:rPr lang="en-US" sz="900" b="0" dirty="0">
                          <a:solidFill>
                            <a:schemeClr val="tx1"/>
                          </a:solidFill>
                          <a:latin typeface="Century Gothic" panose="020B0502020202020204" pitchFamily="34" charset="0"/>
                        </a:rPr>
                        <a:t>Permanent, deterrent to thieves, quicker and simpler compared to branding, can be used on a variety of animals.</a:t>
                      </a:r>
                    </a:p>
                    <a:p>
                      <a:pPr algn="l"/>
                      <a:endParaRPr lang="en-GB" sz="900" b="0" dirty="0">
                        <a:solidFill>
                          <a:schemeClr val="tx1"/>
                        </a:solidFill>
                        <a:latin typeface="Century Gothic" panose="020B0502020202020204" pitchFamily="34" charset="0"/>
                      </a:endParaRPr>
                    </a:p>
                  </a:txBody>
                  <a:tcPr>
                    <a:solidFill>
                      <a:schemeClr val="accent6">
                        <a:lumMod val="40000"/>
                        <a:lumOff val="60000"/>
                      </a:schemeClr>
                    </a:solidFill>
                  </a:tcPr>
                </a:tc>
                <a:extLst>
                  <a:ext uri="{0D108BD9-81ED-4DB2-BD59-A6C34878D82A}">
                    <a16:rowId xmlns:a16="http://schemas.microsoft.com/office/drawing/2014/main" val="3892464324"/>
                  </a:ext>
                </a:extLst>
              </a:tr>
              <a:tr h="144786">
                <a:tc>
                  <a:txBody>
                    <a:bodyPr/>
                    <a:lstStyle/>
                    <a:p>
                      <a:pPr algn="ctr"/>
                      <a:r>
                        <a:rPr lang="en-GB" sz="900" b="1" dirty="0">
                          <a:solidFill>
                            <a:schemeClr val="tx1"/>
                          </a:solidFill>
                          <a:latin typeface="Century Gothic" panose="020B0502020202020204" pitchFamily="34" charset="0"/>
                        </a:rPr>
                        <a:t>What are the negatives of a tattoo?</a:t>
                      </a:r>
                    </a:p>
                  </a:txBody>
                  <a:tcPr>
                    <a:solidFill>
                      <a:schemeClr val="accent6">
                        <a:lumMod val="40000"/>
                        <a:lumOff val="60000"/>
                      </a:schemeClr>
                    </a:solidFill>
                  </a:tcPr>
                </a:tc>
                <a:extLst>
                  <a:ext uri="{0D108BD9-81ED-4DB2-BD59-A6C34878D82A}">
                    <a16:rowId xmlns:a16="http://schemas.microsoft.com/office/drawing/2014/main" val="535031036"/>
                  </a:ext>
                </a:extLst>
              </a:tr>
              <a:tr h="494660">
                <a:tc>
                  <a:txBody>
                    <a:bodyPr/>
                    <a:lstStyle/>
                    <a:p>
                      <a:pPr algn="l"/>
                      <a:r>
                        <a:rPr lang="en-US" sz="900" b="0" dirty="0">
                          <a:solidFill>
                            <a:schemeClr val="tx1"/>
                          </a:solidFill>
                          <a:latin typeface="Century Gothic" panose="020B0502020202020204" pitchFamily="34" charset="0"/>
                        </a:rPr>
                        <a:t>Painful, can blur over time, animal has to be restrained, which means the animal will become stressed, difficult to see on dark pigmented animal skin, animal has to be restrained when reading the identification number.</a:t>
                      </a:r>
                    </a:p>
                    <a:p>
                      <a:pPr algn="l"/>
                      <a:endParaRPr lang="en-GB" sz="900" b="0" dirty="0">
                        <a:solidFill>
                          <a:schemeClr val="tx1"/>
                        </a:solidFill>
                        <a:latin typeface="Century Gothic" panose="020B0502020202020204" pitchFamily="34" charset="0"/>
                      </a:endParaRPr>
                    </a:p>
                  </a:txBody>
                  <a:tcPr>
                    <a:solidFill>
                      <a:schemeClr val="accent6">
                        <a:lumMod val="40000"/>
                        <a:lumOff val="60000"/>
                      </a:schemeClr>
                    </a:solidFill>
                  </a:tcPr>
                </a:tc>
                <a:extLst>
                  <a:ext uri="{0D108BD9-81ED-4DB2-BD59-A6C34878D82A}">
                    <a16:rowId xmlns:a16="http://schemas.microsoft.com/office/drawing/2014/main" val="677010289"/>
                  </a:ext>
                </a:extLst>
              </a:tr>
            </a:tbl>
          </a:graphicData>
        </a:graphic>
      </p:graphicFrame>
      <p:pic>
        <p:nvPicPr>
          <p:cNvPr id="5" name="Picture 4">
            <a:extLst>
              <a:ext uri="{FF2B5EF4-FFF2-40B4-BE49-F238E27FC236}">
                <a16:creationId xmlns:a16="http://schemas.microsoft.com/office/drawing/2014/main" id="{29A7F1B3-730C-42E1-82B9-DE994B13B736}"/>
              </a:ext>
            </a:extLst>
          </p:cNvPr>
          <p:cNvPicPr>
            <a:picLocks noChangeAspect="1"/>
          </p:cNvPicPr>
          <p:nvPr/>
        </p:nvPicPr>
        <p:blipFill>
          <a:blip r:embed="rId5"/>
          <a:stretch>
            <a:fillRect/>
          </a:stretch>
        </p:blipFill>
        <p:spPr>
          <a:xfrm>
            <a:off x="5416155" y="5101271"/>
            <a:ext cx="3262433" cy="1539888"/>
          </a:xfrm>
          <a:prstGeom prst="rect">
            <a:avLst/>
          </a:prstGeom>
        </p:spPr>
      </p:pic>
      <p:pic>
        <p:nvPicPr>
          <p:cNvPr id="8" name="Picture 7">
            <a:extLst>
              <a:ext uri="{FF2B5EF4-FFF2-40B4-BE49-F238E27FC236}">
                <a16:creationId xmlns:a16="http://schemas.microsoft.com/office/drawing/2014/main" id="{7275F5D9-937A-4738-8140-7883B4BA6C5C}"/>
              </a:ext>
            </a:extLst>
          </p:cNvPr>
          <p:cNvPicPr>
            <a:picLocks noChangeAspect="1"/>
          </p:cNvPicPr>
          <p:nvPr/>
        </p:nvPicPr>
        <p:blipFill>
          <a:blip r:embed="rId6"/>
          <a:stretch>
            <a:fillRect/>
          </a:stretch>
        </p:blipFill>
        <p:spPr>
          <a:xfrm>
            <a:off x="2240787" y="5146158"/>
            <a:ext cx="1795533" cy="1440484"/>
          </a:xfrm>
          <a:prstGeom prst="rect">
            <a:avLst/>
          </a:prstGeom>
        </p:spPr>
      </p:pic>
      <p:pic>
        <p:nvPicPr>
          <p:cNvPr id="9" name="Picture 8">
            <a:extLst>
              <a:ext uri="{FF2B5EF4-FFF2-40B4-BE49-F238E27FC236}">
                <a16:creationId xmlns:a16="http://schemas.microsoft.com/office/drawing/2014/main" id="{C8B0B0A6-2841-4F0E-B78C-E9196FE9FBDC}"/>
              </a:ext>
            </a:extLst>
          </p:cNvPr>
          <p:cNvPicPr>
            <a:picLocks noChangeAspect="1"/>
          </p:cNvPicPr>
          <p:nvPr/>
        </p:nvPicPr>
        <p:blipFill>
          <a:blip r:embed="rId7"/>
          <a:stretch>
            <a:fillRect/>
          </a:stretch>
        </p:blipFill>
        <p:spPr>
          <a:xfrm>
            <a:off x="3932696" y="5146158"/>
            <a:ext cx="1238054" cy="1637308"/>
          </a:xfrm>
          <a:prstGeom prst="rect">
            <a:avLst/>
          </a:prstGeom>
        </p:spPr>
      </p:pic>
    </p:spTree>
    <p:extLst>
      <p:ext uri="{BB962C8B-B14F-4D97-AF65-F5344CB8AC3E}">
        <p14:creationId xmlns:p14="http://schemas.microsoft.com/office/powerpoint/2010/main" val="237134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 name="Table 45">
            <a:extLst>
              <a:ext uri="{FF2B5EF4-FFF2-40B4-BE49-F238E27FC236}">
                <a16:creationId xmlns:a16="http://schemas.microsoft.com/office/drawing/2014/main" id="{BAE0B882-91D1-4695-A779-73589C587511}"/>
              </a:ext>
            </a:extLst>
          </p:cNvPr>
          <p:cNvGraphicFramePr>
            <a:graphicFrameLocks noGrp="1"/>
          </p:cNvGraphicFramePr>
          <p:nvPr>
            <p:extLst>
              <p:ext uri="{D42A27DB-BD31-4B8C-83A1-F6EECF244321}">
                <p14:modId xmlns:p14="http://schemas.microsoft.com/office/powerpoint/2010/main" val="3377830936"/>
              </p:ext>
            </p:extLst>
          </p:nvPr>
        </p:nvGraphicFramePr>
        <p:xfrm>
          <a:off x="7318418" y="81753"/>
          <a:ext cx="4537612" cy="1087033"/>
        </p:xfrm>
        <a:graphic>
          <a:graphicData uri="http://schemas.openxmlformats.org/drawingml/2006/table">
            <a:tbl>
              <a:tblPr firstRow="1" bandRow="1">
                <a:tableStyleId>{21E4AEA4-8DFA-4A89-87EB-49C32662AFE0}</a:tableStyleId>
              </a:tblPr>
              <a:tblGrid>
                <a:gridCol w="4537612">
                  <a:extLst>
                    <a:ext uri="{9D8B030D-6E8A-4147-A177-3AD203B41FA5}">
                      <a16:colId xmlns:a16="http://schemas.microsoft.com/office/drawing/2014/main" val="204375177"/>
                    </a:ext>
                  </a:extLst>
                </a:gridCol>
              </a:tblGrid>
              <a:tr h="264073">
                <a:tc>
                  <a:txBody>
                    <a:bodyPr/>
                    <a:lstStyle/>
                    <a:p>
                      <a:pPr algn="ctr"/>
                      <a:r>
                        <a:rPr lang="en-GB" sz="1000" dirty="0">
                          <a:latin typeface="Century Gothic" panose="020B0502020202020204" pitchFamily="34" charset="0"/>
                        </a:rPr>
                        <a:t>Feeding animals Questions</a:t>
                      </a:r>
                    </a:p>
                  </a:txBody>
                  <a:tcPr/>
                </a:tc>
                <a:extLst>
                  <a:ext uri="{0D108BD9-81ED-4DB2-BD59-A6C34878D82A}">
                    <a16:rowId xmlns:a16="http://schemas.microsoft.com/office/drawing/2014/main" val="2493414973"/>
                  </a:ext>
                </a:extLst>
              </a:tr>
              <a:tr h="759960">
                <a:tc>
                  <a:txBody>
                    <a:bodyPr/>
                    <a:lstStyle/>
                    <a:p>
                      <a:pPr algn="l"/>
                      <a:r>
                        <a:rPr lang="en-US" sz="800" b="0" dirty="0">
                          <a:latin typeface="Century Gothic" panose="020B0502020202020204" pitchFamily="34" charset="0"/>
                        </a:rPr>
                        <a:t>Why do we need to feed animals correctly? </a:t>
                      </a:r>
                    </a:p>
                    <a:p>
                      <a:pPr algn="l"/>
                      <a:r>
                        <a:rPr lang="en-US" sz="800" b="0" dirty="0">
                          <a:latin typeface="Century Gothic" panose="020B0502020202020204" pitchFamily="34" charset="0"/>
                        </a:rPr>
                        <a:t>What are the six nutrients that animals need?  </a:t>
                      </a:r>
                    </a:p>
                    <a:p>
                      <a:pPr algn="l"/>
                      <a:r>
                        <a:rPr lang="en-US" sz="800" b="0" dirty="0">
                          <a:latin typeface="Century Gothic" panose="020B0502020202020204" pitchFamily="34" charset="0"/>
                        </a:rPr>
                        <a:t>How do you think this differs between life stages? </a:t>
                      </a:r>
                    </a:p>
                    <a:p>
                      <a:pPr algn="l"/>
                      <a:r>
                        <a:rPr lang="en-US" sz="800" b="0" dirty="0">
                          <a:latin typeface="Century Gothic" panose="020B0502020202020204" pitchFamily="34" charset="0"/>
                        </a:rPr>
                        <a:t>How do the feeding habits of cats, guinea pigs and pigs differ?</a:t>
                      </a:r>
                    </a:p>
                    <a:p>
                      <a:pPr algn="l"/>
                      <a:r>
                        <a:rPr lang="en-US" sz="800" b="0" dirty="0">
                          <a:latin typeface="Century Gothic" panose="020B0502020202020204" pitchFamily="34" charset="0"/>
                        </a:rPr>
                        <a:t>How much water should an animal have access to?</a:t>
                      </a:r>
                    </a:p>
                    <a:p>
                      <a:pPr algn="l"/>
                      <a:endParaRPr lang="en-GB" sz="800" b="0" dirty="0">
                        <a:latin typeface="Century Gothic" panose="020B0502020202020204" pitchFamily="34" charset="0"/>
                      </a:endParaRPr>
                    </a:p>
                  </a:txBody>
                  <a:tcPr/>
                </a:tc>
                <a:extLst>
                  <a:ext uri="{0D108BD9-81ED-4DB2-BD59-A6C34878D82A}">
                    <a16:rowId xmlns:a16="http://schemas.microsoft.com/office/drawing/2014/main" val="3892464324"/>
                  </a:ext>
                </a:extLst>
              </a:tr>
            </a:tbl>
          </a:graphicData>
        </a:graphic>
      </p:graphicFrame>
      <p:graphicFrame>
        <p:nvGraphicFramePr>
          <p:cNvPr id="36" name="Table 35">
            <a:extLst>
              <a:ext uri="{FF2B5EF4-FFF2-40B4-BE49-F238E27FC236}">
                <a16:creationId xmlns:a16="http://schemas.microsoft.com/office/drawing/2014/main" id="{0B0D044B-2762-400C-B719-2410869E9BD8}"/>
              </a:ext>
            </a:extLst>
          </p:cNvPr>
          <p:cNvGraphicFramePr>
            <a:graphicFrameLocks noGrp="1"/>
          </p:cNvGraphicFramePr>
          <p:nvPr>
            <p:extLst>
              <p:ext uri="{D42A27DB-BD31-4B8C-83A1-F6EECF244321}">
                <p14:modId xmlns:p14="http://schemas.microsoft.com/office/powerpoint/2010/main" val="2884235488"/>
              </p:ext>
            </p:extLst>
          </p:nvPr>
        </p:nvGraphicFramePr>
        <p:xfrm>
          <a:off x="7228589" y="3919104"/>
          <a:ext cx="4636584" cy="2646566"/>
        </p:xfrm>
        <a:graphic>
          <a:graphicData uri="http://schemas.openxmlformats.org/drawingml/2006/table">
            <a:tbl>
              <a:tblPr firstRow="1" bandRow="1">
                <a:tableStyleId>{21E4AEA4-8DFA-4A89-87EB-49C32662AFE0}</a:tableStyleId>
              </a:tblPr>
              <a:tblGrid>
                <a:gridCol w="4636584">
                  <a:extLst>
                    <a:ext uri="{9D8B030D-6E8A-4147-A177-3AD203B41FA5}">
                      <a16:colId xmlns:a16="http://schemas.microsoft.com/office/drawing/2014/main" val="1146839133"/>
                    </a:ext>
                  </a:extLst>
                </a:gridCol>
              </a:tblGrid>
              <a:tr h="270124">
                <a:tc>
                  <a:txBody>
                    <a:bodyPr/>
                    <a:lstStyle/>
                    <a:p>
                      <a:pPr algn="ctr"/>
                      <a:r>
                        <a:rPr lang="en-GB" sz="900" dirty="0">
                          <a:latin typeface="Century Gothic" panose="020B0502020202020204" pitchFamily="34" charset="0"/>
                        </a:rPr>
                        <a:t>Cat diet and water</a:t>
                      </a:r>
                    </a:p>
                  </a:txBody>
                  <a:tcPr/>
                </a:tc>
                <a:extLst>
                  <a:ext uri="{0D108BD9-81ED-4DB2-BD59-A6C34878D82A}">
                    <a16:rowId xmlns:a16="http://schemas.microsoft.com/office/drawing/2014/main" val="123979717"/>
                  </a:ext>
                </a:extLst>
              </a:tr>
              <a:tr h="2376442">
                <a:tc>
                  <a:txBody>
                    <a:bodyPr/>
                    <a:lstStyle/>
                    <a:p>
                      <a:pPr algn="l"/>
                      <a:r>
                        <a:rPr lang="en-US" sz="800" b="0" dirty="0">
                          <a:latin typeface="Century Gothic" panose="020B0502020202020204" pitchFamily="34" charset="0"/>
                        </a:rPr>
                        <a:t>Protein: 30–50 per cent</a:t>
                      </a:r>
                    </a:p>
                    <a:p>
                      <a:pPr algn="l"/>
                      <a:r>
                        <a:rPr lang="en-US" sz="800" b="0" dirty="0">
                          <a:latin typeface="Century Gothic" panose="020B0502020202020204" pitchFamily="34" charset="0"/>
                        </a:rPr>
                        <a:t>Carbohydrates: less than 10 per cent</a:t>
                      </a:r>
                    </a:p>
                    <a:p>
                      <a:pPr algn="l"/>
                      <a:r>
                        <a:rPr lang="en-US" sz="800" b="0" dirty="0">
                          <a:latin typeface="Century Gothic" panose="020B0502020202020204" pitchFamily="34" charset="0"/>
                        </a:rPr>
                        <a:t>Fats: 25–30 per cent</a:t>
                      </a:r>
                    </a:p>
                    <a:p>
                      <a:pPr algn="l"/>
                      <a:r>
                        <a:rPr lang="en-US" sz="800" b="0" dirty="0">
                          <a:latin typeface="Century Gothic" panose="020B0502020202020204" pitchFamily="34" charset="0"/>
                        </a:rPr>
                        <a:t>Vitamins and minerals: less than 10 per cent </a:t>
                      </a:r>
                    </a:p>
                    <a:p>
                      <a:pPr algn="l"/>
                      <a:endParaRPr lang="en-US" sz="800" b="0" dirty="0">
                        <a:latin typeface="Century Gothic" panose="020B0502020202020204" pitchFamily="34" charset="0"/>
                      </a:endParaRPr>
                    </a:p>
                    <a:p>
                      <a:pPr algn="l"/>
                      <a:r>
                        <a:rPr lang="en-US" sz="800" b="0" dirty="0">
                          <a:latin typeface="Century Gothic" panose="020B0502020202020204" pitchFamily="34" charset="0"/>
                        </a:rPr>
                        <a:t>Make the following points:</a:t>
                      </a:r>
                    </a:p>
                    <a:p>
                      <a:pPr algn="l"/>
                      <a:r>
                        <a:rPr lang="en-US" sz="800" b="0" dirty="0">
                          <a:latin typeface="Century Gothic" panose="020B0502020202020204" pitchFamily="34" charset="0"/>
                        </a:rPr>
                        <a:t>Cats get most of the water they need from their food</a:t>
                      </a:r>
                    </a:p>
                    <a:p>
                      <a:pPr algn="l"/>
                      <a:r>
                        <a:rPr lang="en-US" sz="800" b="0" dirty="0">
                          <a:latin typeface="Century Gothic" panose="020B0502020202020204" pitchFamily="34" charset="0"/>
                        </a:rPr>
                        <a:t>Taurine (amino acid) is particularly important in feline diets as they cannot naturally produce it; a taurine deficiency causes severe heart problems. Meat and fish are good sources of taurine.</a:t>
                      </a:r>
                    </a:p>
                    <a:p>
                      <a:pPr algn="l"/>
                      <a:r>
                        <a:rPr lang="en-US" sz="800" b="0" dirty="0">
                          <a:latin typeface="Century Gothic" panose="020B0502020202020204" pitchFamily="34" charset="0"/>
                        </a:rPr>
                        <a:t>Kittens require more protein than adult cats</a:t>
                      </a:r>
                    </a:p>
                    <a:p>
                      <a:pPr algn="l"/>
                      <a:r>
                        <a:rPr lang="en-US" sz="800" b="0" dirty="0">
                          <a:latin typeface="Century Gothic" panose="020B0502020202020204" pitchFamily="34" charset="0"/>
                        </a:rPr>
                        <a:t>Cats often graze their food (access to food, usually dry food, all day)</a:t>
                      </a:r>
                    </a:p>
                    <a:p>
                      <a:pPr algn="l"/>
                      <a:r>
                        <a:rPr lang="en-US" sz="800" b="0" dirty="0">
                          <a:latin typeface="Century Gothic" panose="020B0502020202020204" pitchFamily="34" charset="0"/>
                        </a:rPr>
                        <a:t>Cats are carnivores (ask for other examples of carnivorous animals)</a:t>
                      </a:r>
                    </a:p>
                    <a:p>
                      <a:pPr algn="l"/>
                      <a:r>
                        <a:rPr lang="en-US" sz="800" b="0" dirty="0">
                          <a:latin typeface="Century Gothic" panose="020B0502020202020204" pitchFamily="34" charset="0"/>
                        </a:rPr>
                        <a:t>As carnivores, cats do not need </a:t>
                      </a:r>
                      <a:r>
                        <a:rPr lang="en-US" sz="800" b="0" dirty="0" err="1">
                          <a:latin typeface="Century Gothic" panose="020B0502020202020204" pitchFamily="34" charset="0"/>
                        </a:rPr>
                        <a:t>fibre</a:t>
                      </a:r>
                      <a:r>
                        <a:rPr lang="en-US" sz="800" b="0" dirty="0">
                          <a:latin typeface="Century Gothic" panose="020B0502020202020204" pitchFamily="34" charset="0"/>
                        </a:rPr>
                        <a:t> in their diet.</a:t>
                      </a:r>
                    </a:p>
                    <a:p>
                      <a:pPr algn="l"/>
                      <a:endParaRPr lang="en-US" sz="800" b="0" dirty="0">
                        <a:latin typeface="Century Gothic" panose="020B0502020202020204" pitchFamily="34" charset="0"/>
                      </a:endParaRPr>
                    </a:p>
                    <a:p>
                      <a:pPr algn="l"/>
                      <a:r>
                        <a:rPr lang="en-US" sz="800" b="0" dirty="0">
                          <a:latin typeface="Century Gothic" panose="020B0502020202020204" pitchFamily="34" charset="0"/>
                        </a:rPr>
                        <a:t>Explain, or have learners research, foods that are dangerous/poisonous for cats, e.g. onion family, table scraps, dairy products, raw eggs.</a:t>
                      </a:r>
                    </a:p>
                    <a:p>
                      <a:pPr algn="ctr"/>
                      <a:endParaRPr lang="en-GB" sz="800" b="1" dirty="0">
                        <a:latin typeface="Century Gothic" panose="020B0502020202020204" pitchFamily="34" charset="0"/>
                      </a:endParaRPr>
                    </a:p>
                  </a:txBody>
                  <a:tcPr anchor="ctr">
                    <a:solidFill>
                      <a:schemeClr val="accent2">
                        <a:lumMod val="40000"/>
                        <a:lumOff val="60000"/>
                      </a:schemeClr>
                    </a:solidFill>
                  </a:tcPr>
                </a:tc>
                <a:extLst>
                  <a:ext uri="{0D108BD9-81ED-4DB2-BD59-A6C34878D82A}">
                    <a16:rowId xmlns:a16="http://schemas.microsoft.com/office/drawing/2014/main" val="1012953198"/>
                  </a:ext>
                </a:extLst>
              </a:tr>
            </a:tbl>
          </a:graphicData>
        </a:graphic>
      </p:graphicFrame>
      <p:graphicFrame>
        <p:nvGraphicFramePr>
          <p:cNvPr id="37" name="Table 36">
            <a:extLst>
              <a:ext uri="{FF2B5EF4-FFF2-40B4-BE49-F238E27FC236}">
                <a16:creationId xmlns:a16="http://schemas.microsoft.com/office/drawing/2014/main" id="{34C2548B-935D-4335-A3B0-8E3748B35AD4}"/>
              </a:ext>
            </a:extLst>
          </p:cNvPr>
          <p:cNvGraphicFramePr>
            <a:graphicFrameLocks noGrp="1"/>
          </p:cNvGraphicFramePr>
          <p:nvPr>
            <p:extLst>
              <p:ext uri="{D42A27DB-BD31-4B8C-83A1-F6EECF244321}">
                <p14:modId xmlns:p14="http://schemas.microsoft.com/office/powerpoint/2010/main" val="757443539"/>
              </p:ext>
            </p:extLst>
          </p:nvPr>
        </p:nvGraphicFramePr>
        <p:xfrm>
          <a:off x="7268931" y="1253914"/>
          <a:ext cx="4636585" cy="2598677"/>
        </p:xfrm>
        <a:graphic>
          <a:graphicData uri="http://schemas.openxmlformats.org/drawingml/2006/table">
            <a:tbl>
              <a:tblPr firstRow="1" bandRow="1">
                <a:tableStyleId>{21E4AEA4-8DFA-4A89-87EB-49C32662AFE0}</a:tableStyleId>
              </a:tblPr>
              <a:tblGrid>
                <a:gridCol w="4636585">
                  <a:extLst>
                    <a:ext uri="{9D8B030D-6E8A-4147-A177-3AD203B41FA5}">
                      <a16:colId xmlns:a16="http://schemas.microsoft.com/office/drawing/2014/main" val="204375177"/>
                    </a:ext>
                  </a:extLst>
                </a:gridCol>
              </a:tblGrid>
              <a:tr h="0">
                <a:tc>
                  <a:txBody>
                    <a:bodyPr/>
                    <a:lstStyle/>
                    <a:p>
                      <a:pPr algn="ctr"/>
                      <a:r>
                        <a:rPr lang="en-GB" sz="900" dirty="0">
                          <a:latin typeface="Century Gothic" panose="020B0502020202020204" pitchFamily="34" charset="0"/>
                        </a:rPr>
                        <a:t>Dog diet and water</a:t>
                      </a:r>
                    </a:p>
                    <a:p>
                      <a:pPr algn="ctr"/>
                      <a:endParaRPr lang="en-GB" sz="900" dirty="0">
                        <a:latin typeface="Century Gothic" panose="020B0502020202020204" pitchFamily="34" charset="0"/>
                      </a:endParaRPr>
                    </a:p>
                  </a:txBody>
                  <a:tcPr/>
                </a:tc>
                <a:extLst>
                  <a:ext uri="{0D108BD9-81ED-4DB2-BD59-A6C34878D82A}">
                    <a16:rowId xmlns:a16="http://schemas.microsoft.com/office/drawing/2014/main" val="2493414973"/>
                  </a:ext>
                </a:extLst>
              </a:tr>
              <a:tr h="2232917">
                <a:tc>
                  <a:txBody>
                    <a:bodyPr/>
                    <a:lstStyle/>
                    <a:p>
                      <a:pPr algn="l"/>
                      <a:r>
                        <a:rPr lang="en-US" sz="800" b="0" dirty="0">
                          <a:latin typeface="Century Gothic" panose="020B0502020202020204" pitchFamily="34" charset="0"/>
                        </a:rPr>
                        <a:t>What percentage of a dog’s daily nutritional needs do each of the following comprise? </a:t>
                      </a:r>
                    </a:p>
                    <a:p>
                      <a:pPr algn="l"/>
                      <a:r>
                        <a:rPr lang="en-US" sz="800" b="0" dirty="0">
                          <a:latin typeface="Century Gothic" panose="020B0502020202020204" pitchFamily="34" charset="0"/>
                        </a:rPr>
                        <a:t>Protein: 18–30 per cent</a:t>
                      </a:r>
                    </a:p>
                    <a:p>
                      <a:pPr algn="l"/>
                      <a:r>
                        <a:rPr lang="en-US" sz="800" b="0" dirty="0">
                          <a:latin typeface="Century Gothic" panose="020B0502020202020204" pitchFamily="34" charset="0"/>
                        </a:rPr>
                        <a:t>Carbohydrates: 25–50 per cent</a:t>
                      </a:r>
                    </a:p>
                    <a:p>
                      <a:pPr algn="l"/>
                      <a:r>
                        <a:rPr lang="en-US" sz="800" b="0" dirty="0">
                          <a:latin typeface="Century Gothic" panose="020B0502020202020204" pitchFamily="34" charset="0"/>
                        </a:rPr>
                        <a:t>Fats: 5.5–25 per cent</a:t>
                      </a:r>
                    </a:p>
                    <a:p>
                      <a:pPr algn="l"/>
                      <a:r>
                        <a:rPr lang="en-US" sz="800" b="0" dirty="0">
                          <a:latin typeface="Century Gothic" panose="020B0502020202020204" pitchFamily="34" charset="0"/>
                        </a:rPr>
                        <a:t>Vitamins and minerals: less than 10 per cent</a:t>
                      </a:r>
                    </a:p>
                    <a:p>
                      <a:pPr algn="l"/>
                      <a:endParaRPr lang="en-US" sz="800" b="0" dirty="0">
                        <a:latin typeface="Century Gothic" panose="020B0502020202020204" pitchFamily="34" charset="0"/>
                      </a:endParaRPr>
                    </a:p>
                    <a:p>
                      <a:pPr algn="l"/>
                      <a:r>
                        <a:rPr lang="en-US" sz="800" b="0" dirty="0">
                          <a:latin typeface="Century Gothic" panose="020B0502020202020204" pitchFamily="34" charset="0"/>
                        </a:rPr>
                        <a:t>Water should always be available</a:t>
                      </a:r>
                    </a:p>
                    <a:p>
                      <a:pPr algn="l"/>
                      <a:r>
                        <a:rPr lang="en-US" sz="800" b="0" dirty="0">
                          <a:latin typeface="Century Gothic" panose="020B0502020202020204" pitchFamily="34" charset="0"/>
                        </a:rPr>
                        <a:t>Growing puppies need 18 per cent more protein for developing muscles </a:t>
                      </a:r>
                    </a:p>
                    <a:p>
                      <a:pPr algn="l"/>
                      <a:r>
                        <a:rPr lang="en-US" sz="800" b="0" dirty="0">
                          <a:latin typeface="Century Gothic" panose="020B0502020202020204" pitchFamily="34" charset="0"/>
                        </a:rPr>
                        <a:t>Obese dogs require less fat and protein</a:t>
                      </a:r>
                    </a:p>
                    <a:p>
                      <a:pPr algn="l"/>
                      <a:r>
                        <a:rPr lang="en-US" sz="800" b="0" dirty="0">
                          <a:latin typeface="Century Gothic" panose="020B0502020202020204" pitchFamily="34" charset="0"/>
                        </a:rPr>
                        <a:t>It is recommended that dogs be fed twice a day</a:t>
                      </a:r>
                    </a:p>
                    <a:p>
                      <a:pPr algn="l"/>
                      <a:r>
                        <a:rPr lang="en-US" sz="800" b="0" dirty="0">
                          <a:latin typeface="Century Gothic" panose="020B0502020202020204" pitchFamily="34" charset="0"/>
                        </a:rPr>
                        <a:t>Dogs are omnivorous (check that learners know the meaning. Ask for other examples of omnivorous animals)</a:t>
                      </a:r>
                    </a:p>
                    <a:p>
                      <a:pPr algn="l"/>
                      <a:r>
                        <a:rPr lang="en-US" sz="800" b="0" dirty="0">
                          <a:latin typeface="Century Gothic" panose="020B0502020202020204" pitchFamily="34" charset="0"/>
                        </a:rPr>
                        <a:t>Dogs need </a:t>
                      </a:r>
                      <a:r>
                        <a:rPr lang="en-US" sz="800" b="0" dirty="0" err="1">
                          <a:latin typeface="Century Gothic" panose="020B0502020202020204" pitchFamily="34" charset="0"/>
                        </a:rPr>
                        <a:t>fibre</a:t>
                      </a:r>
                      <a:r>
                        <a:rPr lang="en-US" sz="800" b="0" dirty="0">
                          <a:latin typeface="Century Gothic" panose="020B0502020202020204" pitchFamily="34" charset="0"/>
                        </a:rPr>
                        <a:t>. They get this from the omnivorous diet they follow.</a:t>
                      </a:r>
                    </a:p>
                    <a:p>
                      <a:pPr algn="l"/>
                      <a:endParaRPr lang="en-US" sz="800" b="0" dirty="0">
                        <a:latin typeface="Century Gothic" panose="020B0502020202020204" pitchFamily="34" charset="0"/>
                      </a:endParaRPr>
                    </a:p>
                    <a:p>
                      <a:pPr algn="l"/>
                      <a:r>
                        <a:rPr lang="en-US" sz="800" b="0" dirty="0">
                          <a:latin typeface="Century Gothic" panose="020B0502020202020204" pitchFamily="34" charset="0"/>
                        </a:rPr>
                        <a:t>Explain, or have learners research, foods that are dangerous/poisonous for dogs, e.g. onion family, chocolate, corn on the cob, cooked bones.</a:t>
                      </a:r>
                    </a:p>
                  </a:txBody>
                  <a:tcPr>
                    <a:solidFill>
                      <a:schemeClr val="accent1">
                        <a:lumMod val="20000"/>
                        <a:lumOff val="80000"/>
                      </a:schemeClr>
                    </a:solidFill>
                  </a:tcPr>
                </a:tc>
                <a:extLst>
                  <a:ext uri="{0D108BD9-81ED-4DB2-BD59-A6C34878D82A}">
                    <a16:rowId xmlns:a16="http://schemas.microsoft.com/office/drawing/2014/main" val="677010289"/>
                  </a:ext>
                </a:extLst>
              </a:tr>
            </a:tbl>
          </a:graphicData>
        </a:graphic>
      </p:graphicFrame>
      <p:graphicFrame>
        <p:nvGraphicFramePr>
          <p:cNvPr id="9" name="Table 8">
            <a:extLst>
              <a:ext uri="{FF2B5EF4-FFF2-40B4-BE49-F238E27FC236}">
                <a16:creationId xmlns:a16="http://schemas.microsoft.com/office/drawing/2014/main" id="{74D1365D-9C5F-49F5-AB15-5D671AD5C5A6}"/>
              </a:ext>
            </a:extLst>
          </p:cNvPr>
          <p:cNvGraphicFramePr>
            <a:graphicFrameLocks noGrp="1"/>
          </p:cNvGraphicFramePr>
          <p:nvPr>
            <p:extLst>
              <p:ext uri="{D42A27DB-BD31-4B8C-83A1-F6EECF244321}">
                <p14:modId xmlns:p14="http://schemas.microsoft.com/office/powerpoint/2010/main" val="3629871537"/>
              </p:ext>
            </p:extLst>
          </p:nvPr>
        </p:nvGraphicFramePr>
        <p:xfrm>
          <a:off x="127032" y="81753"/>
          <a:ext cx="3413609" cy="2267388"/>
        </p:xfrm>
        <a:graphic>
          <a:graphicData uri="http://schemas.openxmlformats.org/drawingml/2006/table">
            <a:tbl>
              <a:tblPr firstRow="1" bandRow="1">
                <a:tableStyleId>{21E4AEA4-8DFA-4A89-87EB-49C32662AFE0}</a:tableStyleId>
              </a:tblPr>
              <a:tblGrid>
                <a:gridCol w="3413609">
                  <a:extLst>
                    <a:ext uri="{9D8B030D-6E8A-4147-A177-3AD203B41FA5}">
                      <a16:colId xmlns:a16="http://schemas.microsoft.com/office/drawing/2014/main" val="204375177"/>
                    </a:ext>
                  </a:extLst>
                </a:gridCol>
              </a:tblGrid>
              <a:tr h="216981">
                <a:tc>
                  <a:txBody>
                    <a:bodyPr/>
                    <a:lstStyle/>
                    <a:p>
                      <a:pPr algn="ctr"/>
                      <a:r>
                        <a:rPr lang="en-GB" sz="1000" dirty="0">
                          <a:solidFill>
                            <a:schemeClr val="tx1"/>
                          </a:solidFill>
                          <a:latin typeface="Century Gothic" panose="020B0502020202020204" pitchFamily="34" charset="0"/>
                        </a:rPr>
                        <a:t>Branding </a:t>
                      </a:r>
                    </a:p>
                  </a:txBody>
                  <a:tcPr>
                    <a:solidFill>
                      <a:schemeClr val="accent1">
                        <a:lumMod val="20000"/>
                        <a:lumOff val="80000"/>
                      </a:schemeClr>
                    </a:solidFill>
                  </a:tcPr>
                </a:tc>
                <a:extLst>
                  <a:ext uri="{0D108BD9-81ED-4DB2-BD59-A6C34878D82A}">
                    <a16:rowId xmlns:a16="http://schemas.microsoft.com/office/drawing/2014/main" val="2493414973"/>
                  </a:ext>
                </a:extLst>
              </a:tr>
              <a:tr h="2023548">
                <a:tc>
                  <a:txBody>
                    <a:bodyPr/>
                    <a:lstStyle/>
                    <a:p>
                      <a:pPr algn="ctr"/>
                      <a:r>
                        <a:rPr lang="en-US" sz="1000" b="0" dirty="0">
                          <a:solidFill>
                            <a:schemeClr val="tx1"/>
                          </a:solidFill>
                          <a:latin typeface="Century Gothic" panose="020B0502020202020204" pitchFamily="34" charset="0"/>
                        </a:rPr>
                        <a:t>Hot branding: Application of a symbol or equivalent with an extremely hot iron that is held to the skin for several seconds until the skin turns to a brown/tan </a:t>
                      </a:r>
                      <a:r>
                        <a:rPr lang="en-US" sz="1000" b="0" dirty="0" err="1">
                          <a:solidFill>
                            <a:schemeClr val="tx1"/>
                          </a:solidFill>
                          <a:latin typeface="Century Gothic" panose="020B0502020202020204" pitchFamily="34" charset="0"/>
                        </a:rPr>
                        <a:t>colour</a:t>
                      </a:r>
                      <a:r>
                        <a:rPr lang="en-US" sz="1000" b="0" dirty="0">
                          <a:solidFill>
                            <a:schemeClr val="tx1"/>
                          </a:solidFill>
                          <a:latin typeface="Century Gothic" panose="020B0502020202020204" pitchFamily="34" charset="0"/>
                        </a:rPr>
                        <a:t>. </a:t>
                      </a:r>
                    </a:p>
                    <a:p>
                      <a:pPr algn="ctr"/>
                      <a:r>
                        <a:rPr lang="en-US" sz="1000" b="0" dirty="0">
                          <a:solidFill>
                            <a:schemeClr val="tx1"/>
                          </a:solidFill>
                          <a:latin typeface="Century Gothic" panose="020B0502020202020204" pitchFamily="34" charset="0"/>
                        </a:rPr>
                        <a:t>Freeze branding: Application of a symbol or equivalent with a cold branding iron that is held to the skin for up to 10 seconds until there is a white or bald mark. </a:t>
                      </a:r>
                    </a:p>
                    <a:p>
                      <a:pPr algn="ctr"/>
                      <a:endParaRPr lang="en-GB" sz="10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3288508112"/>
                  </a:ext>
                </a:extLst>
              </a:tr>
            </a:tbl>
          </a:graphicData>
        </a:graphic>
      </p:graphicFrame>
      <p:pic>
        <p:nvPicPr>
          <p:cNvPr id="2" name="Picture 1">
            <a:extLst>
              <a:ext uri="{FF2B5EF4-FFF2-40B4-BE49-F238E27FC236}">
                <a16:creationId xmlns:a16="http://schemas.microsoft.com/office/drawing/2014/main" id="{15ADBF16-1911-4E90-A18A-BE81EBD95F44}"/>
              </a:ext>
            </a:extLst>
          </p:cNvPr>
          <p:cNvPicPr>
            <a:picLocks noChangeAspect="1"/>
          </p:cNvPicPr>
          <p:nvPr/>
        </p:nvPicPr>
        <p:blipFill>
          <a:blip r:embed="rId3"/>
          <a:stretch>
            <a:fillRect/>
          </a:stretch>
        </p:blipFill>
        <p:spPr>
          <a:xfrm>
            <a:off x="127031" y="2349141"/>
            <a:ext cx="3303783" cy="1079859"/>
          </a:xfrm>
          <a:prstGeom prst="rect">
            <a:avLst/>
          </a:prstGeom>
        </p:spPr>
      </p:pic>
      <p:graphicFrame>
        <p:nvGraphicFramePr>
          <p:cNvPr id="11" name="Table 10">
            <a:extLst>
              <a:ext uri="{FF2B5EF4-FFF2-40B4-BE49-F238E27FC236}">
                <a16:creationId xmlns:a16="http://schemas.microsoft.com/office/drawing/2014/main" id="{4B4F6D97-072C-4F5F-B195-312BA4A0A44C}"/>
              </a:ext>
            </a:extLst>
          </p:cNvPr>
          <p:cNvGraphicFramePr>
            <a:graphicFrameLocks noGrp="1"/>
          </p:cNvGraphicFramePr>
          <p:nvPr>
            <p:extLst>
              <p:ext uri="{D42A27DB-BD31-4B8C-83A1-F6EECF244321}">
                <p14:modId xmlns:p14="http://schemas.microsoft.com/office/powerpoint/2010/main" val="5589911"/>
              </p:ext>
            </p:extLst>
          </p:nvPr>
        </p:nvGraphicFramePr>
        <p:xfrm>
          <a:off x="55594" y="3684707"/>
          <a:ext cx="3584697" cy="2768560"/>
        </p:xfrm>
        <a:graphic>
          <a:graphicData uri="http://schemas.openxmlformats.org/drawingml/2006/table">
            <a:tbl>
              <a:tblPr firstRow="1" bandRow="1">
                <a:tableStyleId>{21E4AEA4-8DFA-4A89-87EB-49C32662AFE0}</a:tableStyleId>
              </a:tblPr>
              <a:tblGrid>
                <a:gridCol w="3584697">
                  <a:extLst>
                    <a:ext uri="{9D8B030D-6E8A-4147-A177-3AD203B41FA5}">
                      <a16:colId xmlns:a16="http://schemas.microsoft.com/office/drawing/2014/main" val="204375177"/>
                    </a:ext>
                  </a:extLst>
                </a:gridCol>
              </a:tblGrid>
              <a:tr h="248180">
                <a:tc>
                  <a:txBody>
                    <a:bodyPr/>
                    <a:lstStyle/>
                    <a:p>
                      <a:pPr algn="ctr"/>
                      <a:r>
                        <a:rPr lang="en-GB" sz="900" dirty="0">
                          <a:solidFill>
                            <a:schemeClr val="tx1"/>
                          </a:solidFill>
                          <a:latin typeface="Century Gothic" panose="020B0502020202020204" pitchFamily="34" charset="0"/>
                        </a:rPr>
                        <a:t>What are the positives of branding? </a:t>
                      </a:r>
                    </a:p>
                  </a:txBody>
                  <a:tcPr>
                    <a:solidFill>
                      <a:schemeClr val="accent6">
                        <a:lumMod val="40000"/>
                        <a:lumOff val="60000"/>
                      </a:schemeClr>
                    </a:solidFill>
                  </a:tcPr>
                </a:tc>
                <a:extLst>
                  <a:ext uri="{0D108BD9-81ED-4DB2-BD59-A6C34878D82A}">
                    <a16:rowId xmlns:a16="http://schemas.microsoft.com/office/drawing/2014/main" val="2493414973"/>
                  </a:ext>
                </a:extLst>
              </a:tr>
              <a:tr h="1136100">
                <a:tc>
                  <a:txBody>
                    <a:bodyPr/>
                    <a:lstStyle/>
                    <a:p>
                      <a:pPr algn="l"/>
                      <a:r>
                        <a:rPr lang="en-US" sz="900" b="0" dirty="0">
                          <a:solidFill>
                            <a:schemeClr val="tx1"/>
                          </a:solidFill>
                          <a:latin typeface="Century Gothic" panose="020B0502020202020204" pitchFamily="34" charset="0"/>
                        </a:rPr>
                        <a:t>Simple to apply, visible deterrent to thieves, unable to be sold on if stolen, helpful for free-roaming cattle. Some experts argue this process is relatively painless, no blotching in freeze branding. Freeze branding is less painful compared to hot branding</a:t>
                      </a:r>
                    </a:p>
                    <a:p>
                      <a:pPr algn="l"/>
                      <a:endParaRPr lang="en-GB" sz="900" b="0" dirty="0">
                        <a:solidFill>
                          <a:schemeClr val="tx1"/>
                        </a:solidFill>
                        <a:latin typeface="Century Gothic" panose="020B0502020202020204" pitchFamily="34" charset="0"/>
                      </a:endParaRPr>
                    </a:p>
                    <a:p>
                      <a:pPr algn="l"/>
                      <a:endParaRPr lang="en-GB" sz="900" b="0" dirty="0">
                        <a:solidFill>
                          <a:schemeClr val="tx1"/>
                        </a:solidFill>
                        <a:latin typeface="Century Gothic" panose="020B0502020202020204" pitchFamily="34" charset="0"/>
                      </a:endParaRPr>
                    </a:p>
                  </a:txBody>
                  <a:tcPr>
                    <a:solidFill>
                      <a:schemeClr val="accent6">
                        <a:lumMod val="40000"/>
                        <a:lumOff val="60000"/>
                      </a:schemeClr>
                    </a:solidFill>
                  </a:tcPr>
                </a:tc>
                <a:extLst>
                  <a:ext uri="{0D108BD9-81ED-4DB2-BD59-A6C34878D82A}">
                    <a16:rowId xmlns:a16="http://schemas.microsoft.com/office/drawing/2014/main" val="3892464324"/>
                  </a:ext>
                </a:extLst>
              </a:tr>
              <a:tr h="248180">
                <a:tc>
                  <a:txBody>
                    <a:bodyPr/>
                    <a:lstStyle/>
                    <a:p>
                      <a:pPr algn="ctr"/>
                      <a:r>
                        <a:rPr lang="en-GB" sz="900" b="1" dirty="0">
                          <a:solidFill>
                            <a:schemeClr val="tx1"/>
                          </a:solidFill>
                          <a:latin typeface="Century Gothic" panose="020B0502020202020204" pitchFamily="34" charset="0"/>
                        </a:rPr>
                        <a:t>What are the negatives of branding?</a:t>
                      </a:r>
                    </a:p>
                  </a:txBody>
                  <a:tcPr>
                    <a:solidFill>
                      <a:schemeClr val="accent6">
                        <a:lumMod val="40000"/>
                        <a:lumOff val="60000"/>
                      </a:schemeClr>
                    </a:solidFill>
                  </a:tcPr>
                </a:tc>
                <a:extLst>
                  <a:ext uri="{0D108BD9-81ED-4DB2-BD59-A6C34878D82A}">
                    <a16:rowId xmlns:a16="http://schemas.microsoft.com/office/drawing/2014/main" val="535031036"/>
                  </a:ext>
                </a:extLst>
              </a:tr>
              <a:tr h="1136100">
                <a:tc>
                  <a:txBody>
                    <a:bodyPr/>
                    <a:lstStyle/>
                    <a:p>
                      <a:pPr algn="l"/>
                      <a:r>
                        <a:rPr lang="en-US" sz="900" b="0" dirty="0">
                          <a:solidFill>
                            <a:schemeClr val="tx1"/>
                          </a:solidFill>
                          <a:latin typeface="Century Gothic" panose="020B0502020202020204" pitchFamily="34" charset="0"/>
                        </a:rPr>
                        <a:t>Takes a relatively long time to brand, freeze branding is expensive and has mixed results depending on coat </a:t>
                      </a:r>
                      <a:r>
                        <a:rPr lang="en-US" sz="900" b="0" dirty="0" err="1">
                          <a:solidFill>
                            <a:schemeClr val="tx1"/>
                          </a:solidFill>
                          <a:latin typeface="Century Gothic" panose="020B0502020202020204" pitchFamily="34" charset="0"/>
                        </a:rPr>
                        <a:t>colour</a:t>
                      </a:r>
                      <a:r>
                        <a:rPr lang="en-US" sz="900" b="0" dirty="0">
                          <a:solidFill>
                            <a:schemeClr val="tx1"/>
                          </a:solidFill>
                          <a:latin typeface="Century Gothic" panose="020B0502020202020204" pitchFamily="34" charset="0"/>
                        </a:rPr>
                        <a:t>, hot branding is argued to be more painful than freeze branding.</a:t>
                      </a:r>
                    </a:p>
                    <a:p>
                      <a:pPr algn="l"/>
                      <a:endParaRPr lang="en-GB" sz="900" b="0" dirty="0">
                        <a:solidFill>
                          <a:schemeClr val="tx1"/>
                        </a:solidFill>
                        <a:latin typeface="Century Gothic" panose="020B0502020202020204" pitchFamily="34" charset="0"/>
                      </a:endParaRPr>
                    </a:p>
                    <a:p>
                      <a:pPr algn="l"/>
                      <a:endParaRPr lang="en-GB" sz="900" b="0" dirty="0">
                        <a:solidFill>
                          <a:schemeClr val="tx1"/>
                        </a:solidFill>
                        <a:latin typeface="Century Gothic" panose="020B0502020202020204" pitchFamily="34" charset="0"/>
                      </a:endParaRPr>
                    </a:p>
                    <a:p>
                      <a:pPr algn="l"/>
                      <a:endParaRPr lang="en-US" sz="900" b="0" dirty="0">
                        <a:solidFill>
                          <a:schemeClr val="tx1"/>
                        </a:solidFill>
                        <a:latin typeface="Century Gothic" panose="020B0502020202020204" pitchFamily="34" charset="0"/>
                      </a:endParaRPr>
                    </a:p>
                  </a:txBody>
                  <a:tcPr>
                    <a:solidFill>
                      <a:schemeClr val="accent6">
                        <a:lumMod val="40000"/>
                        <a:lumOff val="60000"/>
                      </a:schemeClr>
                    </a:solidFill>
                  </a:tcPr>
                </a:tc>
                <a:extLst>
                  <a:ext uri="{0D108BD9-81ED-4DB2-BD59-A6C34878D82A}">
                    <a16:rowId xmlns:a16="http://schemas.microsoft.com/office/drawing/2014/main" val="677010289"/>
                  </a:ext>
                </a:extLst>
              </a:tr>
            </a:tbl>
          </a:graphicData>
        </a:graphic>
      </p:graphicFrame>
      <p:graphicFrame>
        <p:nvGraphicFramePr>
          <p:cNvPr id="12" name="Table 11">
            <a:extLst>
              <a:ext uri="{FF2B5EF4-FFF2-40B4-BE49-F238E27FC236}">
                <a16:creationId xmlns:a16="http://schemas.microsoft.com/office/drawing/2014/main" id="{FA5DFD43-2D87-4DF1-A045-BE8B9E38D2B6}"/>
              </a:ext>
            </a:extLst>
          </p:cNvPr>
          <p:cNvGraphicFramePr>
            <a:graphicFrameLocks noGrp="1"/>
          </p:cNvGraphicFramePr>
          <p:nvPr>
            <p:extLst>
              <p:ext uri="{D42A27DB-BD31-4B8C-83A1-F6EECF244321}">
                <p14:modId xmlns:p14="http://schemas.microsoft.com/office/powerpoint/2010/main" val="1817711167"/>
              </p:ext>
            </p:extLst>
          </p:nvPr>
        </p:nvGraphicFramePr>
        <p:xfrm>
          <a:off x="3687006" y="68320"/>
          <a:ext cx="3485047" cy="3466362"/>
        </p:xfrm>
        <a:graphic>
          <a:graphicData uri="http://schemas.openxmlformats.org/drawingml/2006/table">
            <a:tbl>
              <a:tblPr firstRow="1" bandRow="1">
                <a:tableStyleId>{21E4AEA4-8DFA-4A89-87EB-49C32662AFE0}</a:tableStyleId>
              </a:tblPr>
              <a:tblGrid>
                <a:gridCol w="3485047">
                  <a:extLst>
                    <a:ext uri="{9D8B030D-6E8A-4147-A177-3AD203B41FA5}">
                      <a16:colId xmlns:a16="http://schemas.microsoft.com/office/drawing/2014/main" val="204375177"/>
                    </a:ext>
                  </a:extLst>
                </a:gridCol>
              </a:tblGrid>
              <a:tr h="250722">
                <a:tc>
                  <a:txBody>
                    <a:bodyPr/>
                    <a:lstStyle/>
                    <a:p>
                      <a:pPr algn="ctr"/>
                      <a:r>
                        <a:rPr lang="en-GB" sz="1000" dirty="0">
                          <a:solidFill>
                            <a:schemeClr val="tx1"/>
                          </a:solidFill>
                          <a:latin typeface="Century Gothic" panose="020B0502020202020204" pitchFamily="34" charset="0"/>
                        </a:rPr>
                        <a:t>Ear tags</a:t>
                      </a:r>
                    </a:p>
                  </a:txBody>
                  <a:tcPr>
                    <a:solidFill>
                      <a:schemeClr val="accent1">
                        <a:lumMod val="20000"/>
                        <a:lumOff val="80000"/>
                      </a:schemeClr>
                    </a:solidFill>
                  </a:tcPr>
                </a:tc>
                <a:extLst>
                  <a:ext uri="{0D108BD9-81ED-4DB2-BD59-A6C34878D82A}">
                    <a16:rowId xmlns:a16="http://schemas.microsoft.com/office/drawing/2014/main" val="2493414973"/>
                  </a:ext>
                </a:extLst>
              </a:tr>
              <a:tr h="2601240">
                <a:tc>
                  <a:txBody>
                    <a:bodyPr/>
                    <a:lstStyle/>
                    <a:p>
                      <a:pPr marL="342900" indent="-342900">
                        <a:spcBef>
                          <a:spcPts val="600"/>
                        </a:spcBef>
                        <a:buFont typeface="Wingdings" panose="05000000000000000000" pitchFamily="2" charset="2"/>
                        <a:buChar char="§"/>
                      </a:pPr>
                      <a:r>
                        <a:rPr lang="en-US" sz="1000" dirty="0"/>
                        <a:t>Ear tagging is a legal requirement for all cattle, sheep, goats and pigs in the UK</a:t>
                      </a:r>
                    </a:p>
                    <a:p>
                      <a:pPr marL="342900" indent="-342900">
                        <a:spcBef>
                          <a:spcPts val="600"/>
                        </a:spcBef>
                        <a:buFont typeface="Wingdings" panose="05000000000000000000" pitchFamily="2" charset="2"/>
                        <a:buChar char="§"/>
                      </a:pPr>
                      <a:r>
                        <a:rPr lang="en-US" sz="1000" dirty="0"/>
                        <a:t>DEFRA </a:t>
                      </a:r>
                    </a:p>
                    <a:p>
                      <a:pPr marL="342900" indent="-342900">
                        <a:spcBef>
                          <a:spcPts val="600"/>
                        </a:spcBef>
                        <a:buFont typeface="Wingdings" panose="05000000000000000000" pitchFamily="2" charset="2"/>
                        <a:buChar char="§"/>
                      </a:pPr>
                      <a:r>
                        <a:rPr lang="en-US" sz="1000" dirty="0"/>
                        <a:t>Livestock animals must be tagged for the purpose of traceability, to track disease and maintain quality of meat </a:t>
                      </a:r>
                    </a:p>
                    <a:p>
                      <a:pPr marL="342900" indent="-342900">
                        <a:spcBef>
                          <a:spcPts val="600"/>
                        </a:spcBef>
                        <a:buFont typeface="Wingdings" panose="05000000000000000000" pitchFamily="2" charset="2"/>
                        <a:buChar char="§"/>
                      </a:pPr>
                      <a:r>
                        <a:rPr lang="en-US" sz="1000" dirty="0"/>
                        <a:t>Cattle Identification Regulations 2007 </a:t>
                      </a:r>
                    </a:p>
                    <a:p>
                      <a:pPr marL="342900" indent="-342900">
                        <a:spcBef>
                          <a:spcPts val="600"/>
                        </a:spcBef>
                        <a:buFont typeface="Wingdings" panose="05000000000000000000" pitchFamily="2" charset="2"/>
                        <a:buChar char="§"/>
                      </a:pPr>
                      <a:r>
                        <a:rPr lang="en-US" sz="1000" dirty="0"/>
                        <a:t>Livestock animals must have two tags </a:t>
                      </a:r>
                    </a:p>
                    <a:p>
                      <a:pPr marL="342900" indent="-342900">
                        <a:spcBef>
                          <a:spcPts val="600"/>
                        </a:spcBef>
                        <a:buFont typeface="Wingdings" panose="05000000000000000000" pitchFamily="2" charset="2"/>
                        <a:buChar char="§"/>
                      </a:pPr>
                      <a:r>
                        <a:rPr lang="en-US" sz="1000" dirty="0"/>
                        <a:t>They are placed in the ear by a clamp within 20 days of birth </a:t>
                      </a:r>
                    </a:p>
                    <a:p>
                      <a:pPr marL="342900" indent="-342900">
                        <a:spcBef>
                          <a:spcPts val="600"/>
                        </a:spcBef>
                        <a:buFont typeface="Wingdings" panose="05000000000000000000" pitchFamily="2" charset="2"/>
                        <a:buChar char="§"/>
                      </a:pPr>
                      <a:r>
                        <a:rPr lang="en-US" sz="1000" dirty="0"/>
                        <a:t>The tag contains; the crown logo, country code, herd mark, individual animal number </a:t>
                      </a:r>
                    </a:p>
                    <a:p>
                      <a:pPr marL="342900" indent="-342900">
                        <a:spcBef>
                          <a:spcPts val="600"/>
                        </a:spcBef>
                        <a:buFont typeface="Wingdings" panose="05000000000000000000" pitchFamily="2" charset="2"/>
                        <a:buChar char="§"/>
                      </a:pPr>
                      <a:endParaRPr lang="en-GB" sz="1000" dirty="0"/>
                    </a:p>
                    <a:p>
                      <a:pPr marL="342900" indent="-342900">
                        <a:spcBef>
                          <a:spcPts val="600"/>
                        </a:spcBef>
                        <a:buFont typeface="Wingdings" panose="05000000000000000000" pitchFamily="2" charset="2"/>
                        <a:buChar char="§"/>
                      </a:pPr>
                      <a:endParaRPr lang="en-GB" sz="1000" dirty="0"/>
                    </a:p>
                    <a:p>
                      <a:pPr marL="342900" indent="-342900">
                        <a:spcBef>
                          <a:spcPts val="600"/>
                        </a:spcBef>
                        <a:buFont typeface="Wingdings" panose="05000000000000000000" pitchFamily="2" charset="2"/>
                        <a:buChar char="§"/>
                      </a:pPr>
                      <a:endParaRPr lang="en-US" sz="1000" dirty="0"/>
                    </a:p>
                    <a:p>
                      <a:pPr algn="ctr"/>
                      <a:endParaRPr lang="en-GB" sz="10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3288508112"/>
                  </a:ext>
                </a:extLst>
              </a:tr>
            </a:tbl>
          </a:graphicData>
        </a:graphic>
      </p:graphicFrame>
      <p:pic>
        <p:nvPicPr>
          <p:cNvPr id="13" name="Picture 12">
            <a:extLst>
              <a:ext uri="{FF2B5EF4-FFF2-40B4-BE49-F238E27FC236}">
                <a16:creationId xmlns:a16="http://schemas.microsoft.com/office/drawing/2014/main" id="{C09BCDC0-EFDC-4E5E-A93C-C2FC4840F8C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710702" y="2889070"/>
            <a:ext cx="1660061" cy="1240869"/>
          </a:xfrm>
          <a:prstGeom prst="rect">
            <a:avLst/>
          </a:prstGeom>
        </p:spPr>
      </p:pic>
      <p:pic>
        <p:nvPicPr>
          <p:cNvPr id="3" name="Picture 2">
            <a:extLst>
              <a:ext uri="{FF2B5EF4-FFF2-40B4-BE49-F238E27FC236}">
                <a16:creationId xmlns:a16="http://schemas.microsoft.com/office/drawing/2014/main" id="{6F202FC3-00F7-46E1-B5C1-4220464DF76D}"/>
              </a:ext>
            </a:extLst>
          </p:cNvPr>
          <p:cNvPicPr>
            <a:picLocks noChangeAspect="1"/>
          </p:cNvPicPr>
          <p:nvPr/>
        </p:nvPicPr>
        <p:blipFill>
          <a:blip r:embed="rId5"/>
          <a:stretch>
            <a:fillRect/>
          </a:stretch>
        </p:blipFill>
        <p:spPr>
          <a:xfrm>
            <a:off x="5427298" y="2920282"/>
            <a:ext cx="1730879" cy="1233500"/>
          </a:xfrm>
          <a:prstGeom prst="rect">
            <a:avLst/>
          </a:prstGeom>
        </p:spPr>
      </p:pic>
      <p:graphicFrame>
        <p:nvGraphicFramePr>
          <p:cNvPr id="15" name="Table 14">
            <a:extLst>
              <a:ext uri="{FF2B5EF4-FFF2-40B4-BE49-F238E27FC236}">
                <a16:creationId xmlns:a16="http://schemas.microsoft.com/office/drawing/2014/main" id="{65480FFB-862D-4246-9F5F-2A4E3B1BD976}"/>
              </a:ext>
            </a:extLst>
          </p:cNvPr>
          <p:cNvGraphicFramePr>
            <a:graphicFrameLocks noGrp="1"/>
          </p:cNvGraphicFramePr>
          <p:nvPr>
            <p:extLst>
              <p:ext uri="{D42A27DB-BD31-4B8C-83A1-F6EECF244321}">
                <p14:modId xmlns:p14="http://schemas.microsoft.com/office/powerpoint/2010/main" val="732994267"/>
              </p:ext>
            </p:extLst>
          </p:nvPr>
        </p:nvGraphicFramePr>
        <p:xfrm>
          <a:off x="3666180" y="4298422"/>
          <a:ext cx="3485047" cy="2154845"/>
        </p:xfrm>
        <a:graphic>
          <a:graphicData uri="http://schemas.openxmlformats.org/drawingml/2006/table">
            <a:tbl>
              <a:tblPr firstRow="1" bandRow="1">
                <a:tableStyleId>{21E4AEA4-8DFA-4A89-87EB-49C32662AFE0}</a:tableStyleId>
              </a:tblPr>
              <a:tblGrid>
                <a:gridCol w="3485047">
                  <a:extLst>
                    <a:ext uri="{9D8B030D-6E8A-4147-A177-3AD203B41FA5}">
                      <a16:colId xmlns:a16="http://schemas.microsoft.com/office/drawing/2014/main" val="204375177"/>
                    </a:ext>
                  </a:extLst>
                </a:gridCol>
              </a:tblGrid>
              <a:tr h="229712">
                <a:tc>
                  <a:txBody>
                    <a:bodyPr/>
                    <a:lstStyle/>
                    <a:p>
                      <a:pPr algn="ctr"/>
                      <a:r>
                        <a:rPr lang="en-GB" sz="900" dirty="0">
                          <a:solidFill>
                            <a:schemeClr val="tx1"/>
                          </a:solidFill>
                          <a:latin typeface="Century Gothic" panose="020B0502020202020204" pitchFamily="34" charset="0"/>
                        </a:rPr>
                        <a:t>What are the positives of ear tagging? </a:t>
                      </a:r>
                    </a:p>
                  </a:txBody>
                  <a:tcPr>
                    <a:solidFill>
                      <a:schemeClr val="accent6">
                        <a:lumMod val="40000"/>
                        <a:lumOff val="60000"/>
                      </a:schemeClr>
                    </a:solidFill>
                  </a:tcPr>
                </a:tc>
                <a:extLst>
                  <a:ext uri="{0D108BD9-81ED-4DB2-BD59-A6C34878D82A}">
                    <a16:rowId xmlns:a16="http://schemas.microsoft.com/office/drawing/2014/main" val="2493414973"/>
                  </a:ext>
                </a:extLst>
              </a:tr>
              <a:tr h="781021">
                <a:tc>
                  <a:txBody>
                    <a:bodyPr/>
                    <a:lstStyle/>
                    <a:p>
                      <a:pPr algn="l"/>
                      <a:r>
                        <a:rPr lang="en-US" sz="900" b="0" dirty="0">
                          <a:solidFill>
                            <a:schemeClr val="tx1"/>
                          </a:solidFill>
                          <a:latin typeface="Century Gothic" panose="020B0502020202020204" pitchFamily="34" charset="0"/>
                        </a:rPr>
                        <a:t>Quick, easy, cheap to apply. Tracks health, herd and disease of the individual. Has two tags to prevent becoming unidentifiable. </a:t>
                      </a:r>
                    </a:p>
                    <a:p>
                      <a:pPr algn="l"/>
                      <a:endParaRPr lang="en-GB" sz="900" b="0" dirty="0">
                        <a:solidFill>
                          <a:schemeClr val="tx1"/>
                        </a:solidFill>
                        <a:latin typeface="Century Gothic" panose="020B0502020202020204" pitchFamily="34" charset="0"/>
                      </a:endParaRPr>
                    </a:p>
                  </a:txBody>
                  <a:tcPr>
                    <a:solidFill>
                      <a:schemeClr val="accent6">
                        <a:lumMod val="40000"/>
                        <a:lumOff val="60000"/>
                      </a:schemeClr>
                    </a:solidFill>
                  </a:tcPr>
                </a:tc>
                <a:extLst>
                  <a:ext uri="{0D108BD9-81ED-4DB2-BD59-A6C34878D82A}">
                    <a16:rowId xmlns:a16="http://schemas.microsoft.com/office/drawing/2014/main" val="3892464324"/>
                  </a:ext>
                </a:extLst>
              </a:tr>
              <a:tr h="229712">
                <a:tc>
                  <a:txBody>
                    <a:bodyPr/>
                    <a:lstStyle/>
                    <a:p>
                      <a:pPr algn="ctr"/>
                      <a:r>
                        <a:rPr lang="en-GB" sz="900" b="1" dirty="0">
                          <a:solidFill>
                            <a:schemeClr val="tx1"/>
                          </a:solidFill>
                          <a:latin typeface="Century Gothic" panose="020B0502020202020204" pitchFamily="34" charset="0"/>
                        </a:rPr>
                        <a:t>What are the negatives of ear tagging?</a:t>
                      </a:r>
                    </a:p>
                  </a:txBody>
                  <a:tcPr>
                    <a:solidFill>
                      <a:schemeClr val="accent6">
                        <a:lumMod val="40000"/>
                        <a:lumOff val="60000"/>
                      </a:schemeClr>
                    </a:solidFill>
                  </a:tcPr>
                </a:tc>
                <a:extLst>
                  <a:ext uri="{0D108BD9-81ED-4DB2-BD59-A6C34878D82A}">
                    <a16:rowId xmlns:a16="http://schemas.microsoft.com/office/drawing/2014/main" val="535031036"/>
                  </a:ext>
                </a:extLst>
              </a:tr>
              <a:tr h="781021">
                <a:tc>
                  <a:txBody>
                    <a:bodyPr/>
                    <a:lstStyle/>
                    <a:p>
                      <a:pPr algn="l"/>
                      <a:r>
                        <a:rPr lang="en-US" sz="900" b="0" dirty="0">
                          <a:solidFill>
                            <a:schemeClr val="tx1"/>
                          </a:solidFill>
                          <a:latin typeface="Century Gothic" panose="020B0502020202020204" pitchFamily="34" charset="0"/>
                        </a:rPr>
                        <a:t>Not permanent, can be removed or cut off, tags need to be replaced or changed annually, which increases cost, can cause damage to the ear if not applied correctly.</a:t>
                      </a:r>
                    </a:p>
                    <a:p>
                      <a:pPr algn="l"/>
                      <a:endParaRPr lang="en-US" sz="900" b="0" dirty="0">
                        <a:solidFill>
                          <a:schemeClr val="tx1"/>
                        </a:solidFill>
                        <a:latin typeface="Century Gothic" panose="020B0502020202020204" pitchFamily="34" charset="0"/>
                      </a:endParaRPr>
                    </a:p>
                    <a:p>
                      <a:pPr algn="l"/>
                      <a:r>
                        <a:rPr lang="en-US" sz="900" b="0" dirty="0">
                          <a:solidFill>
                            <a:schemeClr val="tx1"/>
                          </a:solidFill>
                          <a:latin typeface="Century Gothic" panose="020B0502020202020204" pitchFamily="34" charset="0"/>
                        </a:rPr>
                        <a:t> </a:t>
                      </a:r>
                    </a:p>
                    <a:p>
                      <a:pPr algn="l"/>
                      <a:endParaRPr lang="en-US" sz="900" b="0" dirty="0">
                        <a:solidFill>
                          <a:schemeClr val="tx1"/>
                        </a:solidFill>
                        <a:latin typeface="Century Gothic" panose="020B0502020202020204" pitchFamily="34" charset="0"/>
                      </a:endParaRPr>
                    </a:p>
                  </a:txBody>
                  <a:tcPr>
                    <a:solidFill>
                      <a:schemeClr val="accent6">
                        <a:lumMod val="40000"/>
                        <a:lumOff val="60000"/>
                      </a:schemeClr>
                    </a:solidFill>
                  </a:tcPr>
                </a:tc>
                <a:extLst>
                  <a:ext uri="{0D108BD9-81ED-4DB2-BD59-A6C34878D82A}">
                    <a16:rowId xmlns:a16="http://schemas.microsoft.com/office/drawing/2014/main" val="677010289"/>
                  </a:ext>
                </a:extLst>
              </a:tr>
            </a:tbl>
          </a:graphicData>
        </a:graphic>
      </p:graphicFrame>
    </p:spTree>
    <p:extLst>
      <p:ext uri="{BB962C8B-B14F-4D97-AF65-F5344CB8AC3E}">
        <p14:creationId xmlns:p14="http://schemas.microsoft.com/office/powerpoint/2010/main" val="8194327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65C84D2BBC9C4418D100289C50B411E" ma:contentTypeVersion="15" ma:contentTypeDescription="Create a new document." ma:contentTypeScope="" ma:versionID="29e6604ea140a9aaea01c2e53f7695c8">
  <xsd:schema xmlns:xsd="http://www.w3.org/2001/XMLSchema" xmlns:xs="http://www.w3.org/2001/XMLSchema" xmlns:p="http://schemas.microsoft.com/office/2006/metadata/properties" xmlns:ns2="a5cbdb78-7aa1-49d8-b2cc-d3ec8fed5a60" xmlns:ns3="a127fefa-4192-41dd-b15f-4b07839450f2" targetNamespace="http://schemas.microsoft.com/office/2006/metadata/properties" ma:root="true" ma:fieldsID="63d553d3f8dd32c9a31a8887c35ee449" ns2:_="" ns3:_="">
    <xsd:import namespace="a5cbdb78-7aa1-49d8-b2cc-d3ec8fed5a60"/>
    <xsd:import namespace="a127fefa-4192-41dd-b15f-4b07839450f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cbdb78-7aa1-49d8-b2cc-d3ec8fed5a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3bb2d876-8ee0-4d09-bc65-142f9a6c1853"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27fefa-4192-41dd-b15f-4b07839450f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42cb1d8e-2764-4bd3-9d8c-9e5139a74793}" ma:internalName="TaxCatchAll" ma:showField="CatchAllData" ma:web="a127fefa-4192-41dd-b15f-4b07839450f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a127fefa-4192-41dd-b15f-4b07839450f2" xsi:nil="true"/>
    <lcf76f155ced4ddcb4097134ff3c332f xmlns="a5cbdb78-7aa1-49d8-b2cc-d3ec8fed5a6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BA8C7A2-FF21-454E-96E2-C362800A96B8}">
  <ds:schemaRefs>
    <ds:schemaRef ds:uri="http://schemas.microsoft.com/sharepoint/v3/contenttype/forms"/>
  </ds:schemaRefs>
</ds:datastoreItem>
</file>

<file path=customXml/itemProps2.xml><?xml version="1.0" encoding="utf-8"?>
<ds:datastoreItem xmlns:ds="http://schemas.openxmlformats.org/officeDocument/2006/customXml" ds:itemID="{9A24EDA6-22D1-4EC5-AFE1-C1BCBCFF1D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cbdb78-7aa1-49d8-b2cc-d3ec8fed5a60"/>
    <ds:schemaRef ds:uri="a127fefa-4192-41dd-b15f-4b07839450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DF88E79-1C55-46B3-A0EF-BE9E2577D207}">
  <ds:schemaRefs>
    <ds:schemaRef ds:uri="http://www.w3.org/XML/1998/namespace"/>
    <ds:schemaRef ds:uri="http://purl.org/dc/dcmitype/"/>
    <ds:schemaRef ds:uri="http://schemas.microsoft.com/office/2006/documentManagement/types"/>
    <ds:schemaRef ds:uri="http://purl.org/dc/elements/1.1/"/>
    <ds:schemaRef ds:uri="http://purl.org/dc/terms/"/>
    <ds:schemaRef ds:uri="a5cbdb78-7aa1-49d8-b2cc-d3ec8fed5a60"/>
    <ds:schemaRef ds:uri="http://schemas.microsoft.com/office/infopath/2007/PartnerControls"/>
    <ds:schemaRef ds:uri="http://schemas.openxmlformats.org/package/2006/metadata/core-properties"/>
    <ds:schemaRef ds:uri="a127fefa-4192-41dd-b15f-4b07839450f2"/>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101</TotalTime>
  <Words>1242</Words>
  <Application>Microsoft Office PowerPoint</Application>
  <PresentationFormat>Widescreen</PresentationFormat>
  <Paragraphs>128</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Century Gothic</vt:lpstr>
      <vt:lpstr>Times New Roman</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 Leggett</dc:creator>
  <cp:lastModifiedBy>Kirsty Harvey</cp:lastModifiedBy>
  <cp:revision>23</cp:revision>
  <dcterms:created xsi:type="dcterms:W3CDTF">2017-09-02T18:18:42Z</dcterms:created>
  <dcterms:modified xsi:type="dcterms:W3CDTF">2024-11-15T13:17:12Z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0x010100765C84D2BBC9C4418D100289C50B411E</vt:lpwstr>
  </property>
  <property fmtid="{D5CDD505-2E9C-101B-9397-08002B2CF9AE}" pid="3" name="MediaServiceImageTags">
    <vt:lpwstr/>
  </property>
</Properties>
</file>