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5" d="100"/>
          <a:sy n="75" d="100"/>
        </p:scale>
        <p:origin x="1440"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DCCDE6A-90B3-4602-8858-4FE719DB391B}" type="datetimeFigureOut">
              <a:rPr lang="en-GB" smtClean="0"/>
              <a:t>03/09/2024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2918015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DCCDE6A-90B3-4602-8858-4FE719DB391B}" type="datetimeFigureOut">
              <a:rPr lang="en-GB" smtClean="0"/>
              <a:t>03/09/2024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063136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DCCDE6A-90B3-4602-8858-4FE719DB391B}" type="datetimeFigureOut">
              <a:rPr lang="en-GB" smtClean="0"/>
              <a:t>03/09/2024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975747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DCCDE6A-90B3-4602-8858-4FE719DB391B}" type="datetimeFigureOut">
              <a:rPr lang="en-GB" smtClean="0"/>
              <a:t>03/09/2024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41237716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DCCDE6A-90B3-4602-8858-4FE719DB391B}" type="datetimeFigureOut">
              <a:rPr lang="en-GB" smtClean="0"/>
              <a:t>03/09/2024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68818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DCCDE6A-90B3-4602-8858-4FE719DB391B}" type="datetimeFigureOut">
              <a:rPr lang="en-GB" smtClean="0"/>
              <a:t>03/09/2024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3911721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CCDE6A-90B3-4602-8858-4FE719DB391B}" type="datetimeFigureOut">
              <a:rPr lang="en-GB" smtClean="0"/>
              <a:t>03/09/2024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749760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DCCDE6A-90B3-4602-8858-4FE719DB391B}" type="datetimeFigureOut">
              <a:rPr lang="en-GB" smtClean="0"/>
              <a:t>03/09/2024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461202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DCCDE6A-90B3-4602-8858-4FE719DB391B}" type="datetimeFigureOut">
              <a:rPr lang="en-GB" smtClean="0"/>
              <a:t>03/09/2024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1869619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DCCDE6A-90B3-4602-8858-4FE719DB391B}" type="datetimeFigureOut">
              <a:rPr lang="en-GB" smtClean="0"/>
              <a:t>03/09/2024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411116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DCCDE6A-90B3-4602-8858-4FE719DB391B}" type="datetimeFigureOut">
              <a:rPr lang="en-GB" smtClean="0"/>
              <a:t>03/09/2024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154761-E6A6-4BC7-A4B3-BB6FF2ED79F8}" type="slidenum">
              <a:rPr lang="en-GB" smtClean="0"/>
              <a:t>‹#›</a:t>
            </a:fld>
            <a:endParaRPr lang="en-GB"/>
          </a:p>
        </p:txBody>
      </p:sp>
    </p:spTree>
    <p:extLst>
      <p:ext uri="{BB962C8B-B14F-4D97-AF65-F5344CB8AC3E}">
        <p14:creationId xmlns:p14="http://schemas.microsoft.com/office/powerpoint/2010/main" val="2603693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DCCDE6A-90B3-4602-8858-4FE719DB391B}" type="datetimeFigureOut">
              <a:rPr lang="en-GB" smtClean="0"/>
              <a:t>03/09/2024</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2154761-E6A6-4BC7-A4B3-BB6FF2ED79F8}" type="slidenum">
              <a:rPr lang="en-GB" smtClean="0"/>
              <a:t>‹#›</a:t>
            </a:fld>
            <a:endParaRPr lang="en-GB"/>
          </a:p>
        </p:txBody>
      </p:sp>
    </p:spTree>
    <p:extLst>
      <p:ext uri="{BB962C8B-B14F-4D97-AF65-F5344CB8AC3E}">
        <p14:creationId xmlns:p14="http://schemas.microsoft.com/office/powerpoint/2010/main" val="22240085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739B8-3C4B-33EE-47C0-D2843E1EAA76}"/>
              </a:ext>
            </a:extLst>
          </p:cNvPr>
          <p:cNvSpPr>
            <a:spLocks noGrp="1"/>
          </p:cNvSpPr>
          <p:nvPr>
            <p:ph type="ctrTitle"/>
          </p:nvPr>
        </p:nvSpPr>
        <p:spPr>
          <a:xfrm>
            <a:off x="1159510" y="197803"/>
            <a:ext cx="8420100" cy="310197"/>
          </a:xfrm>
        </p:spPr>
        <p:txBody>
          <a:bodyPr>
            <a:normAutofit/>
          </a:bodyPr>
          <a:lstStyle/>
          <a:p>
            <a:pPr algn="r"/>
            <a:r>
              <a:rPr lang="en-GB" sz="1200" b="1" dirty="0">
                <a:latin typeface="Tahoma" panose="020B0604030504040204" pitchFamily="34" charset="0"/>
                <a:ea typeface="Tahoma" panose="020B0604030504040204" pitchFamily="34" charset="0"/>
                <a:cs typeface="Tahoma" panose="020B0604030504040204" pitchFamily="34" charset="0"/>
              </a:rPr>
              <a:t>Science (Physics) – Year 9 – Autumn 1</a:t>
            </a:r>
          </a:p>
        </p:txBody>
      </p:sp>
      <p:pic>
        <p:nvPicPr>
          <p:cNvPr id="4" name="Picture 3">
            <a:extLst>
              <a:ext uri="{FF2B5EF4-FFF2-40B4-BE49-F238E27FC236}">
                <a16:creationId xmlns:a16="http://schemas.microsoft.com/office/drawing/2014/main" id="{C412211F-A501-2D21-1291-5278200AC5A4}"/>
              </a:ext>
            </a:extLst>
          </p:cNvPr>
          <p:cNvPicPr>
            <a:picLocks noChangeAspect="1"/>
          </p:cNvPicPr>
          <p:nvPr/>
        </p:nvPicPr>
        <p:blipFill>
          <a:blip r:embed="rId2"/>
          <a:stretch>
            <a:fillRect/>
          </a:stretch>
        </p:blipFill>
        <p:spPr>
          <a:xfrm>
            <a:off x="215583" y="197803"/>
            <a:ext cx="719137" cy="719137"/>
          </a:xfrm>
          <a:prstGeom prst="rect">
            <a:avLst/>
          </a:prstGeom>
        </p:spPr>
      </p:pic>
      <p:sp>
        <p:nvSpPr>
          <p:cNvPr id="10" name="Subtitle 2">
            <a:extLst>
              <a:ext uri="{FF2B5EF4-FFF2-40B4-BE49-F238E27FC236}">
                <a16:creationId xmlns:a16="http://schemas.microsoft.com/office/drawing/2014/main" id="{314E841B-3A7F-FEC2-2847-1DEEE2C795AD}"/>
              </a:ext>
            </a:extLst>
          </p:cNvPr>
          <p:cNvSpPr txBox="1">
            <a:spLocks/>
          </p:cNvSpPr>
          <p:nvPr/>
        </p:nvSpPr>
        <p:spPr>
          <a:xfrm>
            <a:off x="259079" y="1123938"/>
            <a:ext cx="9387841" cy="3031502"/>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Magnets</a:t>
            </a:r>
          </a:p>
          <a:p>
            <a:pPr algn="l"/>
            <a:r>
              <a:rPr lang="en-GB" sz="1200" dirty="0">
                <a:latin typeface="Tahoma" panose="020B0604030504040204" pitchFamily="34" charset="0"/>
                <a:ea typeface="Tahoma" panose="020B0604030504040204" pitchFamily="34" charset="0"/>
                <a:cs typeface="Tahoma" panose="020B0604030504040204" pitchFamily="34" charset="0"/>
              </a:rPr>
              <a:t>Magnets have a north (N) and a south (S) pole. </a:t>
            </a:r>
          </a:p>
          <a:p>
            <a:pPr algn="l"/>
            <a:r>
              <a:rPr lang="en-GB" sz="1200" dirty="0">
                <a:latin typeface="Tahoma" panose="020B0604030504040204" pitchFamily="34" charset="0"/>
                <a:ea typeface="Tahoma" panose="020B0604030504040204" pitchFamily="34" charset="0"/>
                <a:cs typeface="Tahoma" panose="020B0604030504040204" pitchFamily="34" charset="0"/>
              </a:rPr>
              <a:t>When two magnets are brought close together, they exert a non-contact force on each other. </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Repulsion – If the poles are the same (N and N or S and S), they will repel each other. </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Attraction – If the poles are different (N and S or S and N), they will attract each other. </a:t>
            </a:r>
          </a:p>
          <a:p>
            <a:pPr algn="l"/>
            <a:r>
              <a:rPr lang="en-GB" sz="1200" dirty="0">
                <a:latin typeface="Tahoma" panose="020B0604030504040204" pitchFamily="34" charset="0"/>
                <a:ea typeface="Tahoma" panose="020B0604030504040204" pitchFamily="34" charset="0"/>
                <a:cs typeface="Tahoma" panose="020B0604030504040204" pitchFamily="34" charset="0"/>
              </a:rPr>
              <a:t>The force between a magnet and a magnetic material (iron, steel, cobalt, or nickel) is always attractive.</a:t>
            </a:r>
          </a:p>
          <a:p>
            <a:pPr algn="l"/>
            <a:r>
              <a:rPr lang="en-GB" sz="1200" dirty="0">
                <a:latin typeface="Tahoma" panose="020B0604030504040204" pitchFamily="34" charset="0"/>
                <a:ea typeface="Tahoma" panose="020B0604030504040204" pitchFamily="34" charset="0"/>
                <a:cs typeface="Tahoma" panose="020B0604030504040204" pitchFamily="34" charset="0"/>
              </a:rPr>
              <a:t>A permanent magnet produces its own magnetic field which is always there. </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An induced magnet is an object that becomes magnetic when it is placed in a magnetic field. </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The force between an induced magnet and a permanent magnet is always attractive</a:t>
            </a:r>
          </a:p>
          <a:p>
            <a:pPr algn="l"/>
            <a:r>
              <a:rPr lang="en-GB" sz="1200" dirty="0">
                <a:latin typeface="Tahoma" panose="020B0604030504040204" pitchFamily="34" charset="0"/>
                <a:ea typeface="Tahoma" panose="020B0604030504040204" pitchFamily="34" charset="0"/>
                <a:cs typeface="Tahoma" panose="020B0604030504040204" pitchFamily="34" charset="0"/>
              </a:rPr>
              <a:t>A magnetic field is the region around a magnet where another magnet or magnetic material will experience a force due to the magnet.</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A magnetic field can be represented by magnetic field lines.</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Field lines show the direction of the force that would act on a north pole at that point. </a:t>
            </a:r>
          </a:p>
          <a:p>
            <a:pPr algn="l">
              <a:spcBef>
                <a:spcPts val="0"/>
              </a:spcBef>
            </a:pPr>
            <a:r>
              <a:rPr lang="en-GB" sz="1200" dirty="0">
                <a:latin typeface="Tahoma" panose="020B0604030504040204" pitchFamily="34" charset="0"/>
                <a:ea typeface="Tahoma" panose="020B0604030504040204" pitchFamily="34" charset="0"/>
                <a:cs typeface="Tahoma" panose="020B0604030504040204" pitchFamily="34" charset="0"/>
              </a:rPr>
              <a:t>Field lines always point from the north pole of a magnet to its south pole.</a:t>
            </a:r>
          </a:p>
        </p:txBody>
      </p:sp>
      <p:sp>
        <p:nvSpPr>
          <p:cNvPr id="11" name="Subtitle 2">
            <a:extLst>
              <a:ext uri="{FF2B5EF4-FFF2-40B4-BE49-F238E27FC236}">
                <a16:creationId xmlns:a16="http://schemas.microsoft.com/office/drawing/2014/main" id="{265F0F3D-0386-B3F9-B333-5329C376F177}"/>
              </a:ext>
            </a:extLst>
          </p:cNvPr>
          <p:cNvSpPr txBox="1">
            <a:spLocks/>
          </p:cNvSpPr>
          <p:nvPr/>
        </p:nvSpPr>
        <p:spPr>
          <a:xfrm>
            <a:off x="259079" y="4241800"/>
            <a:ext cx="3550921" cy="1224280"/>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r>
              <a:rPr lang="en-GB" sz="1200" b="1" dirty="0">
                <a:latin typeface="Tahoma" panose="020B0604030504040204" pitchFamily="34" charset="0"/>
                <a:ea typeface="Tahoma" panose="020B0604030504040204" pitchFamily="34" charset="0"/>
                <a:cs typeface="Tahoma" panose="020B0604030504040204" pitchFamily="34" charset="0"/>
              </a:rPr>
              <a:t>Density</a:t>
            </a:r>
          </a:p>
          <a:p>
            <a:pPr algn="l"/>
            <a:r>
              <a:rPr lang="en-GB" sz="1200" dirty="0">
                <a:latin typeface="Tahoma" panose="020B0604030504040204" pitchFamily="34" charset="0"/>
                <a:ea typeface="Tahoma" panose="020B0604030504040204" pitchFamily="34" charset="0"/>
                <a:cs typeface="Tahoma" panose="020B0604030504040204" pitchFamily="34" charset="0"/>
              </a:rPr>
              <a:t>density (kg/m</a:t>
            </a:r>
            <a:r>
              <a:rPr lang="en-GB" sz="1200" baseline="30000" dirty="0">
                <a:latin typeface="Tahoma" panose="020B0604030504040204" pitchFamily="34" charset="0"/>
                <a:ea typeface="Tahoma" panose="020B0604030504040204" pitchFamily="34" charset="0"/>
                <a:cs typeface="Tahoma" panose="020B0604030504040204" pitchFamily="34" charset="0"/>
              </a:rPr>
              <a:t>3</a:t>
            </a:r>
            <a:r>
              <a:rPr lang="en-GB" sz="1200" dirty="0">
                <a:latin typeface="Tahoma" panose="020B0604030504040204" pitchFamily="34" charset="0"/>
                <a:ea typeface="Tahoma" panose="020B0604030504040204" pitchFamily="34" charset="0"/>
                <a:cs typeface="Tahoma" panose="020B0604030504040204" pitchFamily="34" charset="0"/>
              </a:rPr>
              <a:t>) = mass (kg) ÷ volume (m</a:t>
            </a:r>
            <a:r>
              <a:rPr lang="en-GB" sz="1200" baseline="30000" dirty="0">
                <a:latin typeface="Tahoma" panose="020B0604030504040204" pitchFamily="34" charset="0"/>
                <a:ea typeface="Tahoma" panose="020B0604030504040204" pitchFamily="34" charset="0"/>
                <a:cs typeface="Tahoma" panose="020B0604030504040204" pitchFamily="34" charset="0"/>
              </a:rPr>
              <a:t>3</a:t>
            </a:r>
            <a:r>
              <a:rPr lang="en-GB" sz="1200" dirty="0">
                <a:latin typeface="Tahoma" panose="020B0604030504040204" pitchFamily="34" charset="0"/>
                <a:ea typeface="Tahoma" panose="020B0604030504040204" pitchFamily="34" charset="0"/>
                <a:cs typeface="Tahoma" panose="020B0604030504040204" pitchFamily="34" charset="0"/>
              </a:rPr>
              <a:t>) </a:t>
            </a:r>
          </a:p>
          <a:p>
            <a:pPr algn="l"/>
            <a:r>
              <a:rPr lang="en-GB" sz="1200" dirty="0">
                <a:latin typeface="Tahoma" panose="020B0604030504040204" pitchFamily="34" charset="0"/>
                <a:ea typeface="Tahoma" panose="020B0604030504040204" pitchFamily="34" charset="0"/>
                <a:cs typeface="Tahoma" panose="020B0604030504040204" pitchFamily="34" charset="0"/>
              </a:rPr>
              <a:t>mass (kg) = density (kg/m</a:t>
            </a:r>
            <a:r>
              <a:rPr lang="en-GB" sz="1200" baseline="30000" dirty="0">
                <a:latin typeface="Tahoma" panose="020B0604030504040204" pitchFamily="34" charset="0"/>
                <a:ea typeface="Tahoma" panose="020B0604030504040204" pitchFamily="34" charset="0"/>
                <a:cs typeface="Tahoma" panose="020B0604030504040204" pitchFamily="34" charset="0"/>
              </a:rPr>
              <a:t>3</a:t>
            </a:r>
            <a:r>
              <a:rPr lang="en-GB" sz="1200" dirty="0">
                <a:latin typeface="Tahoma" panose="020B0604030504040204" pitchFamily="34" charset="0"/>
                <a:ea typeface="Tahoma" panose="020B0604030504040204" pitchFamily="34" charset="0"/>
                <a:cs typeface="Tahoma" panose="020B0604030504040204" pitchFamily="34" charset="0"/>
              </a:rPr>
              <a:t>) x volume (m</a:t>
            </a:r>
            <a:r>
              <a:rPr lang="en-GB" sz="1200" baseline="30000" dirty="0">
                <a:latin typeface="Tahoma" panose="020B0604030504040204" pitchFamily="34" charset="0"/>
                <a:ea typeface="Tahoma" panose="020B0604030504040204" pitchFamily="34" charset="0"/>
                <a:cs typeface="Tahoma" panose="020B0604030504040204" pitchFamily="34" charset="0"/>
              </a:rPr>
              <a:t>3</a:t>
            </a:r>
            <a:r>
              <a:rPr lang="en-GB" sz="1200" dirty="0">
                <a:latin typeface="Tahoma" panose="020B0604030504040204" pitchFamily="34" charset="0"/>
                <a:ea typeface="Tahoma" panose="020B0604030504040204" pitchFamily="34" charset="0"/>
                <a:cs typeface="Tahoma" panose="020B0604030504040204" pitchFamily="34" charset="0"/>
              </a:rPr>
              <a:t>)</a:t>
            </a:r>
          </a:p>
          <a:p>
            <a:pPr algn="l"/>
            <a:r>
              <a:rPr lang="en-GB" sz="1200" dirty="0">
                <a:latin typeface="Tahoma" panose="020B0604030504040204" pitchFamily="34" charset="0"/>
                <a:ea typeface="Tahoma" panose="020B0604030504040204" pitchFamily="34" charset="0"/>
                <a:cs typeface="Tahoma" panose="020B0604030504040204" pitchFamily="34" charset="0"/>
              </a:rPr>
              <a:t>Density may also be measured in g/cm</a:t>
            </a:r>
            <a:r>
              <a:rPr lang="en-GB" sz="1200" baseline="30000" dirty="0">
                <a:latin typeface="Tahoma" panose="020B0604030504040204" pitchFamily="34" charset="0"/>
                <a:ea typeface="Tahoma" panose="020B0604030504040204" pitchFamily="34" charset="0"/>
                <a:cs typeface="Tahoma" panose="020B0604030504040204" pitchFamily="34" charset="0"/>
              </a:rPr>
              <a:t>3</a:t>
            </a:r>
            <a:r>
              <a:rPr lang="en-GB" sz="1200" dirty="0">
                <a:latin typeface="Tahoma" panose="020B0604030504040204" pitchFamily="34" charset="0"/>
                <a:ea typeface="Tahoma" panose="020B0604030504040204" pitchFamily="34" charset="0"/>
                <a:cs typeface="Tahoma" panose="020B0604030504040204" pitchFamily="34" charset="0"/>
              </a:rPr>
              <a:t>.</a:t>
            </a:r>
          </a:p>
        </p:txBody>
      </p:sp>
      <p:pic>
        <p:nvPicPr>
          <p:cNvPr id="5" name="Picture 4">
            <a:extLst>
              <a:ext uri="{FF2B5EF4-FFF2-40B4-BE49-F238E27FC236}">
                <a16:creationId xmlns:a16="http://schemas.microsoft.com/office/drawing/2014/main" id="{A8D3BE1A-B0E6-A16D-A969-F631A4058D52}"/>
              </a:ext>
            </a:extLst>
          </p:cNvPr>
          <p:cNvPicPr>
            <a:picLocks noChangeAspect="1"/>
          </p:cNvPicPr>
          <p:nvPr/>
        </p:nvPicPr>
        <p:blipFill>
          <a:blip r:embed="rId3"/>
          <a:stretch>
            <a:fillRect/>
          </a:stretch>
        </p:blipFill>
        <p:spPr>
          <a:xfrm>
            <a:off x="7427088" y="1196975"/>
            <a:ext cx="2152521" cy="1424305"/>
          </a:xfrm>
          <a:prstGeom prst="rect">
            <a:avLst/>
          </a:prstGeom>
        </p:spPr>
      </p:pic>
      <p:sp>
        <p:nvSpPr>
          <p:cNvPr id="6" name="Subtitle 2">
            <a:extLst>
              <a:ext uri="{FF2B5EF4-FFF2-40B4-BE49-F238E27FC236}">
                <a16:creationId xmlns:a16="http://schemas.microsoft.com/office/drawing/2014/main" id="{2883A877-54F9-675A-5B2F-26C17E46BD7A}"/>
              </a:ext>
            </a:extLst>
          </p:cNvPr>
          <p:cNvSpPr txBox="1">
            <a:spLocks/>
          </p:cNvSpPr>
          <p:nvPr/>
        </p:nvSpPr>
        <p:spPr>
          <a:xfrm>
            <a:off x="259079" y="5552440"/>
            <a:ext cx="4693921" cy="1107757"/>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dk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pPr algn="l">
              <a:lnSpc>
                <a:spcPct val="120000"/>
              </a:lnSpc>
            </a:pPr>
            <a:r>
              <a:rPr lang="en-GB" sz="1200" dirty="0">
                <a:latin typeface="Tahoma" panose="020B0604030504040204" pitchFamily="34" charset="0"/>
                <a:ea typeface="Tahoma" panose="020B0604030504040204" pitchFamily="34" charset="0"/>
                <a:cs typeface="Tahoma" panose="020B0604030504040204" pitchFamily="34" charset="0"/>
              </a:rPr>
              <a:t>Heating a substance increases its </a:t>
            </a:r>
            <a:r>
              <a:rPr lang="en-GB" sz="1200" b="1" dirty="0">
                <a:latin typeface="Tahoma" panose="020B0604030504040204" pitchFamily="34" charset="0"/>
                <a:ea typeface="Tahoma" panose="020B0604030504040204" pitchFamily="34" charset="0"/>
                <a:cs typeface="Tahoma" panose="020B0604030504040204" pitchFamily="34" charset="0"/>
              </a:rPr>
              <a:t>internal energy</a:t>
            </a:r>
            <a:r>
              <a:rPr lang="en-GB" sz="1200" dirty="0">
                <a:latin typeface="Tahoma" panose="020B0604030504040204" pitchFamily="34" charset="0"/>
                <a:ea typeface="Tahoma" panose="020B0604030504040204" pitchFamily="34" charset="0"/>
                <a:cs typeface="Tahoma" panose="020B0604030504040204" pitchFamily="34" charset="0"/>
              </a:rPr>
              <a:t>. Internal energy is the sum of the total kinetic energy the particles have due to their motion and the total potential energy the particles have due to their positions relative to each other.</a:t>
            </a:r>
          </a:p>
        </p:txBody>
      </p:sp>
      <p:pic>
        <p:nvPicPr>
          <p:cNvPr id="8" name="Picture 7">
            <a:extLst>
              <a:ext uri="{FF2B5EF4-FFF2-40B4-BE49-F238E27FC236}">
                <a16:creationId xmlns:a16="http://schemas.microsoft.com/office/drawing/2014/main" id="{44616E21-05A2-3B05-FBC1-F1009D933F15}"/>
              </a:ext>
            </a:extLst>
          </p:cNvPr>
          <p:cNvPicPr>
            <a:picLocks noChangeAspect="1"/>
          </p:cNvPicPr>
          <p:nvPr/>
        </p:nvPicPr>
        <p:blipFill>
          <a:blip r:embed="rId4"/>
          <a:stretch>
            <a:fillRect/>
          </a:stretch>
        </p:blipFill>
        <p:spPr>
          <a:xfrm>
            <a:off x="5274945" y="4241800"/>
            <a:ext cx="4371975" cy="2505075"/>
          </a:xfrm>
          <a:prstGeom prst="rect">
            <a:avLst/>
          </a:prstGeom>
        </p:spPr>
      </p:pic>
    </p:spTree>
    <p:extLst>
      <p:ext uri="{BB962C8B-B14F-4D97-AF65-F5344CB8AC3E}">
        <p14:creationId xmlns:p14="http://schemas.microsoft.com/office/powerpoint/2010/main" val="184250817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75</TotalTime>
  <Words>310</Words>
  <Application>Microsoft Office PowerPoint</Application>
  <PresentationFormat>A4 Paper (210x297 mm)</PresentationFormat>
  <Paragraphs>19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Tahoma</vt:lpstr>
      <vt:lpstr>Office Theme</vt:lpstr>
      <vt:lpstr>Science (Physics) – Year 9 – Autumn 1</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Martin Hampshire</dc:creator>
  <cp:lastModifiedBy>Martin Hampshire</cp:lastModifiedBy>
  <cp:revision>5</cp:revision>
  <dcterms:created xsi:type="dcterms:W3CDTF">2024-09-02T18:04:31Z</dcterms:created>
  <dcterms:modified xsi:type="dcterms:W3CDTF">2024-09-03T00:45:16Z</dcterms:modified>
</cp:coreProperties>
</file>