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5" d="100"/>
          <a:sy n="75" d="100"/>
        </p:scale>
        <p:origin x="144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291801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06313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975747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DCCDE6A-90B3-4602-8858-4FE719DB391B}" type="datetimeFigureOut">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4123771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DCCDE6A-90B3-4602-8858-4FE719DB391B}" type="datetimeFigureOut">
              <a:rPr lang="en-GB" smtClean="0"/>
              <a:t>03/11/2024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68818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DCCDE6A-90B3-4602-8858-4FE719DB391B}" type="datetimeFigureOut">
              <a:rPr lang="en-GB" smtClean="0"/>
              <a:t>03/11/2024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3911721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CCDE6A-90B3-4602-8858-4FE719DB391B}" type="datetimeFigureOut">
              <a:rPr lang="en-GB" smtClean="0"/>
              <a:t>03/11/2024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749760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DCCDE6A-90B3-4602-8858-4FE719DB391B}" type="datetimeFigureOut">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461202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DCCDE6A-90B3-4602-8858-4FE719DB391B}" type="datetimeFigureOut">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1869619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411116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603693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CCDE6A-90B3-4602-8858-4FE719DB391B}" type="datetimeFigureOut">
              <a:rPr lang="en-GB" smtClean="0"/>
              <a:t>03/11/2024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2154761-E6A6-4BC7-A4B3-BB6FF2ED79F8}" type="slidenum">
              <a:rPr lang="en-GB" smtClean="0"/>
              <a:t>‹#›</a:t>
            </a:fld>
            <a:endParaRPr lang="en-GB"/>
          </a:p>
        </p:txBody>
      </p:sp>
    </p:spTree>
    <p:extLst>
      <p:ext uri="{BB962C8B-B14F-4D97-AF65-F5344CB8AC3E}">
        <p14:creationId xmlns:p14="http://schemas.microsoft.com/office/powerpoint/2010/main" val="22240085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739B8-3C4B-33EE-47C0-D2843E1EAA76}"/>
              </a:ext>
            </a:extLst>
          </p:cNvPr>
          <p:cNvSpPr>
            <a:spLocks noGrp="1"/>
          </p:cNvSpPr>
          <p:nvPr>
            <p:ph type="ctrTitle"/>
          </p:nvPr>
        </p:nvSpPr>
        <p:spPr>
          <a:xfrm>
            <a:off x="1159510" y="197803"/>
            <a:ext cx="8420100" cy="310197"/>
          </a:xfrm>
        </p:spPr>
        <p:txBody>
          <a:bodyPr>
            <a:normAutofit/>
          </a:bodyPr>
          <a:lstStyle/>
          <a:p>
            <a:pPr algn="r"/>
            <a:r>
              <a:rPr lang="en-GB" sz="1200" b="1" dirty="0">
                <a:latin typeface="Tahoma" panose="020B0604030504040204" pitchFamily="34" charset="0"/>
                <a:ea typeface="Tahoma" panose="020B0604030504040204" pitchFamily="34" charset="0"/>
                <a:cs typeface="Tahoma" panose="020B0604030504040204" pitchFamily="34" charset="0"/>
              </a:rPr>
              <a:t>Science (Biology) – Year 10 – Autumn 2</a:t>
            </a:r>
          </a:p>
        </p:txBody>
      </p:sp>
      <p:pic>
        <p:nvPicPr>
          <p:cNvPr id="4" name="Picture 3">
            <a:extLst>
              <a:ext uri="{FF2B5EF4-FFF2-40B4-BE49-F238E27FC236}">
                <a16:creationId xmlns:a16="http://schemas.microsoft.com/office/drawing/2014/main" id="{C412211F-A501-2D21-1291-5278200AC5A4}"/>
              </a:ext>
            </a:extLst>
          </p:cNvPr>
          <p:cNvPicPr>
            <a:picLocks noChangeAspect="1"/>
          </p:cNvPicPr>
          <p:nvPr/>
        </p:nvPicPr>
        <p:blipFill>
          <a:blip r:embed="rId2"/>
          <a:stretch>
            <a:fillRect/>
          </a:stretch>
        </p:blipFill>
        <p:spPr>
          <a:xfrm>
            <a:off x="215583" y="197803"/>
            <a:ext cx="719137" cy="719137"/>
          </a:xfrm>
          <a:prstGeom prst="rect">
            <a:avLst/>
          </a:prstGeom>
        </p:spPr>
      </p:pic>
      <p:sp>
        <p:nvSpPr>
          <p:cNvPr id="6" name="Subtitle 2">
            <a:extLst>
              <a:ext uri="{FF2B5EF4-FFF2-40B4-BE49-F238E27FC236}">
                <a16:creationId xmlns:a16="http://schemas.microsoft.com/office/drawing/2014/main" id="{D196BE20-9376-9406-0CAB-44CFCA559024}"/>
              </a:ext>
            </a:extLst>
          </p:cNvPr>
          <p:cNvSpPr txBox="1">
            <a:spLocks/>
          </p:cNvSpPr>
          <p:nvPr/>
        </p:nvSpPr>
        <p:spPr>
          <a:xfrm>
            <a:off x="1475740" y="599440"/>
            <a:ext cx="8103869" cy="90424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Biodiversity </a:t>
            </a:r>
            <a:r>
              <a:rPr lang="en-GB" sz="1200" dirty="0">
                <a:latin typeface="Tahoma" panose="020B0604030504040204" pitchFamily="34" charset="0"/>
                <a:ea typeface="Tahoma" panose="020B0604030504040204" pitchFamily="34" charset="0"/>
                <a:cs typeface="Tahoma" panose="020B0604030504040204" pitchFamily="34" charset="0"/>
              </a:rPr>
              <a:t>is the variety of all the different species of organisms (plant, animal, and  microorganism) on Earth, or within a specific  ecosystem. </a:t>
            </a:r>
          </a:p>
          <a:p>
            <a:pPr algn="l"/>
            <a:r>
              <a:rPr lang="en-GB" sz="1200" b="1" dirty="0">
                <a:latin typeface="Tahoma" panose="020B0604030504040204" pitchFamily="34" charset="0"/>
                <a:ea typeface="Tahoma" panose="020B0604030504040204" pitchFamily="34" charset="0"/>
                <a:cs typeface="Tahoma" panose="020B0604030504040204" pitchFamily="34" charset="0"/>
              </a:rPr>
              <a:t>High biodiversity </a:t>
            </a:r>
            <a:r>
              <a:rPr lang="en-GB" sz="1200" dirty="0">
                <a:latin typeface="Tahoma" panose="020B0604030504040204" pitchFamily="34" charset="0"/>
                <a:ea typeface="Tahoma" panose="020B0604030504040204" pitchFamily="34" charset="0"/>
                <a:cs typeface="Tahoma" panose="020B0604030504040204" pitchFamily="34" charset="0"/>
              </a:rPr>
              <a:t>ensures the </a:t>
            </a:r>
            <a:r>
              <a:rPr lang="en-GB" sz="1200" b="1" dirty="0">
                <a:latin typeface="Tahoma" panose="020B0604030504040204" pitchFamily="34" charset="0"/>
                <a:ea typeface="Tahoma" panose="020B0604030504040204" pitchFamily="34" charset="0"/>
                <a:cs typeface="Tahoma" panose="020B0604030504040204" pitchFamily="34" charset="0"/>
              </a:rPr>
              <a:t>stability</a:t>
            </a:r>
            <a:r>
              <a:rPr lang="en-GB" sz="1200" dirty="0">
                <a:latin typeface="Tahoma" panose="020B0604030504040204" pitchFamily="34" charset="0"/>
                <a:ea typeface="Tahoma" panose="020B0604030504040204" pitchFamily="34" charset="0"/>
                <a:cs typeface="Tahoma" panose="020B0604030504040204" pitchFamily="34" charset="0"/>
              </a:rPr>
              <a:t>  of an ecosystem, because it </a:t>
            </a:r>
            <a:r>
              <a:rPr lang="en-GB" sz="1200" b="1" dirty="0">
                <a:latin typeface="Tahoma" panose="020B0604030504040204" pitchFamily="34" charset="0"/>
                <a:ea typeface="Tahoma" panose="020B0604030504040204" pitchFamily="34" charset="0"/>
                <a:cs typeface="Tahoma" panose="020B0604030504040204" pitchFamily="34" charset="0"/>
              </a:rPr>
              <a:t>reduces</a:t>
            </a:r>
            <a:r>
              <a:rPr lang="en-GB" sz="1200" dirty="0">
                <a:latin typeface="Tahoma" panose="020B0604030504040204" pitchFamily="34" charset="0"/>
                <a:ea typeface="Tahoma" panose="020B0604030504040204" pitchFamily="34" charset="0"/>
                <a:cs typeface="Tahoma" panose="020B0604030504040204" pitchFamily="34" charset="0"/>
              </a:rPr>
              <a:t> the  </a:t>
            </a:r>
            <a:r>
              <a:rPr lang="en-GB" sz="1200" b="1" dirty="0">
                <a:latin typeface="Tahoma" panose="020B0604030504040204" pitchFamily="34" charset="0"/>
                <a:ea typeface="Tahoma" panose="020B0604030504040204" pitchFamily="34" charset="0"/>
                <a:cs typeface="Tahoma" panose="020B0604030504040204" pitchFamily="34" charset="0"/>
              </a:rPr>
              <a:t>dependence</a:t>
            </a:r>
            <a:r>
              <a:rPr lang="en-GB" sz="1200" dirty="0">
                <a:latin typeface="Tahoma" panose="020B0604030504040204" pitchFamily="34" charset="0"/>
                <a:ea typeface="Tahoma" panose="020B0604030504040204" pitchFamily="34" charset="0"/>
                <a:cs typeface="Tahoma" panose="020B0604030504040204" pitchFamily="34" charset="0"/>
              </a:rPr>
              <a:t> of one species on another in the  ecosystem for food or habitat maintenance.  </a:t>
            </a:r>
          </a:p>
        </p:txBody>
      </p:sp>
      <p:sp>
        <p:nvSpPr>
          <p:cNvPr id="3" name="Subtitle 2">
            <a:extLst>
              <a:ext uri="{FF2B5EF4-FFF2-40B4-BE49-F238E27FC236}">
                <a16:creationId xmlns:a16="http://schemas.microsoft.com/office/drawing/2014/main" id="{EDA3C37C-04E4-5A20-4D56-334AECD57DDD}"/>
              </a:ext>
            </a:extLst>
          </p:cNvPr>
          <p:cNvSpPr txBox="1">
            <a:spLocks/>
          </p:cNvSpPr>
          <p:nvPr/>
        </p:nvSpPr>
        <p:spPr>
          <a:xfrm>
            <a:off x="337819" y="1666240"/>
            <a:ext cx="3441701" cy="202184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dirty="0">
                <a:latin typeface="Tahoma" panose="020B0604030504040204" pitchFamily="34" charset="0"/>
                <a:ea typeface="Tahoma" panose="020B0604030504040204" pitchFamily="34" charset="0"/>
                <a:cs typeface="Tahoma" panose="020B0604030504040204" pitchFamily="34" charset="0"/>
              </a:rPr>
              <a:t>Ways to </a:t>
            </a:r>
            <a:r>
              <a:rPr lang="en-GB" sz="1200" b="1" dirty="0">
                <a:latin typeface="Tahoma" panose="020B0604030504040204" pitchFamily="34" charset="0"/>
                <a:ea typeface="Tahoma" panose="020B0604030504040204" pitchFamily="34" charset="0"/>
                <a:cs typeface="Tahoma" panose="020B0604030504040204" pitchFamily="34" charset="0"/>
              </a:rPr>
              <a:t>maintain biodiversity </a:t>
            </a:r>
            <a:r>
              <a:rPr lang="en-GB" sz="1200" dirty="0">
                <a:latin typeface="Tahoma" panose="020B0604030504040204" pitchFamily="34" charset="0"/>
                <a:ea typeface="Tahoma" panose="020B0604030504040204" pitchFamily="34" charset="0"/>
                <a:cs typeface="Tahoma" panose="020B0604030504040204" pitchFamily="34" charset="0"/>
              </a:rPr>
              <a:t>include:</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breeding programmes in zoos for endangered species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protection and regeneration of rare habitats (e.g., national parks)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reintroduction of hedgerows in agricultural areas where single crop species are grown, as hedges provide habitat for many organisms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reduce deforestation and carbon dioxide emissions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recycling resources</a:t>
            </a:r>
          </a:p>
        </p:txBody>
      </p:sp>
      <p:sp>
        <p:nvSpPr>
          <p:cNvPr id="9" name="Subtitle 2">
            <a:extLst>
              <a:ext uri="{FF2B5EF4-FFF2-40B4-BE49-F238E27FC236}">
                <a16:creationId xmlns:a16="http://schemas.microsoft.com/office/drawing/2014/main" id="{A2BDD2EB-7D33-2327-D24B-A68B6A9BFBC0}"/>
              </a:ext>
            </a:extLst>
          </p:cNvPr>
          <p:cNvSpPr txBox="1">
            <a:spLocks/>
          </p:cNvSpPr>
          <p:nvPr/>
        </p:nvSpPr>
        <p:spPr>
          <a:xfrm>
            <a:off x="3985259" y="1666240"/>
            <a:ext cx="5582922" cy="202184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dirty="0">
                <a:latin typeface="Tahoma" panose="020B0604030504040204" pitchFamily="34" charset="0"/>
                <a:ea typeface="Tahoma" panose="020B0604030504040204" pitchFamily="34" charset="0"/>
                <a:cs typeface="Tahoma" panose="020B0604030504040204" pitchFamily="34" charset="0"/>
              </a:rPr>
              <a:t>Levels of </a:t>
            </a:r>
            <a:r>
              <a:rPr lang="en-GB" sz="1200" b="1" dirty="0">
                <a:latin typeface="Tahoma" panose="020B0604030504040204" pitchFamily="34" charset="0"/>
                <a:ea typeface="Tahoma" panose="020B0604030504040204" pitchFamily="34" charset="0"/>
                <a:cs typeface="Tahoma" panose="020B0604030504040204" pitchFamily="34" charset="0"/>
              </a:rPr>
              <a:t>carbon dioxide </a:t>
            </a:r>
            <a:r>
              <a:rPr lang="en-GB" sz="1200" dirty="0">
                <a:latin typeface="Tahoma" panose="020B0604030504040204" pitchFamily="34" charset="0"/>
                <a:ea typeface="Tahoma" panose="020B0604030504040204" pitchFamily="34" charset="0"/>
                <a:cs typeface="Tahoma" panose="020B0604030504040204" pitchFamily="34" charset="0"/>
              </a:rPr>
              <a:t>and </a:t>
            </a:r>
            <a:r>
              <a:rPr lang="en-GB" sz="1200" b="1" dirty="0">
                <a:latin typeface="Tahoma" panose="020B0604030504040204" pitchFamily="34" charset="0"/>
                <a:ea typeface="Tahoma" panose="020B0604030504040204" pitchFamily="34" charset="0"/>
                <a:cs typeface="Tahoma" panose="020B0604030504040204" pitchFamily="34" charset="0"/>
              </a:rPr>
              <a:t>methane</a:t>
            </a:r>
            <a:r>
              <a:rPr lang="en-GB" sz="1200" dirty="0">
                <a:latin typeface="Tahoma" panose="020B0604030504040204" pitchFamily="34" charset="0"/>
                <a:ea typeface="Tahoma" panose="020B0604030504040204" pitchFamily="34" charset="0"/>
                <a:cs typeface="Tahoma" panose="020B0604030504040204" pitchFamily="34" charset="0"/>
              </a:rPr>
              <a:t> in the atmosphere are increasing.</a:t>
            </a:r>
          </a:p>
          <a:p>
            <a:pPr algn="l"/>
            <a:r>
              <a:rPr lang="en-GB" sz="1200" b="1" dirty="0">
                <a:latin typeface="Tahoma" panose="020B0604030504040204" pitchFamily="34" charset="0"/>
                <a:ea typeface="Tahoma" panose="020B0604030504040204" pitchFamily="34" charset="0"/>
                <a:cs typeface="Tahoma" panose="020B0604030504040204" pitchFamily="34" charset="0"/>
              </a:rPr>
              <a:t>Global warming</a:t>
            </a:r>
            <a:r>
              <a:rPr lang="en-GB" sz="1200" dirty="0">
                <a:latin typeface="Tahoma" panose="020B0604030504040204" pitchFamily="34" charset="0"/>
                <a:ea typeface="Tahoma" panose="020B0604030504040204" pitchFamily="34" charset="0"/>
                <a:cs typeface="Tahoma" panose="020B0604030504040204" pitchFamily="34" charset="0"/>
              </a:rPr>
              <a:t> is the gradual increase in the average temperature of the Earth.</a:t>
            </a:r>
          </a:p>
          <a:p>
            <a:pPr algn="l"/>
            <a:r>
              <a:rPr lang="en-GB" sz="1200" dirty="0">
                <a:latin typeface="Tahoma" panose="020B0604030504040204" pitchFamily="34" charset="0"/>
                <a:ea typeface="Tahoma" panose="020B0604030504040204" pitchFamily="34" charset="0"/>
                <a:cs typeface="Tahoma" panose="020B0604030504040204" pitchFamily="34" charset="0"/>
              </a:rPr>
              <a:t>Scientific consensus based on systematic reviews of thousands of</a:t>
            </a:r>
            <a:r>
              <a:rPr lang="en-GB" sz="1200" b="1" dirty="0">
                <a:latin typeface="Tahoma" panose="020B0604030504040204" pitchFamily="34" charset="0"/>
                <a:ea typeface="Tahoma" panose="020B0604030504040204" pitchFamily="34" charset="0"/>
                <a:cs typeface="Tahoma" panose="020B0604030504040204" pitchFamily="34" charset="0"/>
              </a:rPr>
              <a:t> peer-reviewed </a:t>
            </a:r>
            <a:r>
              <a:rPr lang="en-GB" sz="1200" dirty="0">
                <a:latin typeface="Tahoma" panose="020B0604030504040204" pitchFamily="34" charset="0"/>
                <a:ea typeface="Tahoma" panose="020B0604030504040204" pitchFamily="34" charset="0"/>
                <a:cs typeface="Tahoma" panose="020B0604030504040204" pitchFamily="34" charset="0"/>
              </a:rPr>
              <a:t>publications is that this is causing </a:t>
            </a:r>
            <a:r>
              <a:rPr lang="en-GB" sz="1200" b="1" dirty="0">
                <a:latin typeface="Tahoma" panose="020B0604030504040204" pitchFamily="34" charset="0"/>
                <a:ea typeface="Tahoma" panose="020B0604030504040204" pitchFamily="34" charset="0"/>
                <a:cs typeface="Tahoma" panose="020B0604030504040204" pitchFamily="34" charset="0"/>
              </a:rPr>
              <a:t>climate change</a:t>
            </a:r>
            <a:r>
              <a:rPr lang="en-GB" sz="1200" dirty="0">
                <a:latin typeface="Tahoma" panose="020B0604030504040204" pitchFamily="34" charset="0"/>
                <a:ea typeface="Tahoma" panose="020B0604030504040204" pitchFamily="34" charset="0"/>
                <a:cs typeface="Tahoma" panose="020B0604030504040204" pitchFamily="34" charset="0"/>
              </a:rPr>
              <a:t>.</a:t>
            </a:r>
          </a:p>
          <a:p>
            <a:pPr algn="l"/>
            <a:r>
              <a:rPr lang="en-GB" sz="1200" dirty="0">
                <a:latin typeface="Tahoma" panose="020B0604030504040204" pitchFamily="34" charset="0"/>
                <a:ea typeface="Tahoma" panose="020B0604030504040204" pitchFamily="34" charset="0"/>
                <a:cs typeface="Tahoma" panose="020B0604030504040204" pitchFamily="34" charset="0"/>
              </a:rPr>
              <a:t>This is causing</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  large-scale habitat change and reduction, causing decreases in biodiversity</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  extreme weather and sea level changes</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  migration of species to different parts of the world, affecting ecosystems</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  threats to the security and availability of food.</a:t>
            </a:r>
          </a:p>
        </p:txBody>
      </p:sp>
      <p:sp>
        <p:nvSpPr>
          <p:cNvPr id="14" name="Subtitle 2">
            <a:extLst>
              <a:ext uri="{FF2B5EF4-FFF2-40B4-BE49-F238E27FC236}">
                <a16:creationId xmlns:a16="http://schemas.microsoft.com/office/drawing/2014/main" id="{67D43303-C511-2985-227C-49040B3B22E1}"/>
              </a:ext>
            </a:extLst>
          </p:cNvPr>
          <p:cNvSpPr txBox="1">
            <a:spLocks/>
          </p:cNvSpPr>
          <p:nvPr/>
        </p:nvSpPr>
        <p:spPr>
          <a:xfrm>
            <a:off x="337819" y="3870960"/>
            <a:ext cx="3055621" cy="269240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Deforestation</a:t>
            </a:r>
            <a:r>
              <a:rPr lang="en-GB" sz="1200" dirty="0">
                <a:latin typeface="Tahoma" panose="020B0604030504040204" pitchFamily="34" charset="0"/>
                <a:ea typeface="Tahoma" panose="020B0604030504040204" pitchFamily="34" charset="0"/>
                <a:cs typeface="Tahoma" panose="020B0604030504040204" pitchFamily="34" charset="0"/>
              </a:rPr>
              <a:t> in tropical areas has been carried out to provide land for cattle and food crops, and to grow crops for biofuels.</a:t>
            </a:r>
          </a:p>
          <a:p>
            <a:pPr algn="l"/>
            <a:r>
              <a:rPr lang="en-GB" sz="1200" dirty="0">
                <a:latin typeface="Tahoma" panose="020B0604030504040204" pitchFamily="34" charset="0"/>
                <a:ea typeface="Tahoma" panose="020B0604030504040204" pitchFamily="34" charset="0"/>
                <a:cs typeface="Tahoma" panose="020B0604030504040204" pitchFamily="34" charset="0"/>
              </a:rPr>
              <a:t>This has resulted in</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  large amounts of carbon dioxide being released into the atmosphere due to burning of trees</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  extinctions and reductions in biodiversity as habitats are destroyed</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  climate changes, as trees absorb carbon dioxide and release water vapour.</a:t>
            </a:r>
          </a:p>
          <a:p>
            <a:pPr algn="l">
              <a:spcBef>
                <a:spcPts val="0"/>
              </a:spcBef>
            </a:pPr>
            <a:endParaRPr lang="en-GB" sz="1200" dirty="0">
              <a:latin typeface="Tahoma" panose="020B0604030504040204" pitchFamily="34" charset="0"/>
              <a:ea typeface="Tahoma" panose="020B0604030504040204" pitchFamily="34" charset="0"/>
              <a:cs typeface="Tahoma" panose="020B0604030504040204" pitchFamily="34" charset="0"/>
            </a:endParaRP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Similar </a:t>
            </a:r>
            <a:r>
              <a:rPr lang="en-GB" sz="1200" b="1" dirty="0">
                <a:latin typeface="Tahoma" panose="020B0604030504040204" pitchFamily="34" charset="0"/>
                <a:ea typeface="Tahoma" panose="020B0604030504040204" pitchFamily="34" charset="0"/>
                <a:cs typeface="Tahoma" panose="020B0604030504040204" pitchFamily="34" charset="0"/>
              </a:rPr>
              <a:t>deforestation </a:t>
            </a:r>
            <a:r>
              <a:rPr lang="en-GB" sz="1200" dirty="0">
                <a:latin typeface="Tahoma" panose="020B0604030504040204" pitchFamily="34" charset="0"/>
                <a:ea typeface="Tahoma" panose="020B0604030504040204" pitchFamily="34" charset="0"/>
                <a:cs typeface="Tahoma" panose="020B0604030504040204" pitchFamily="34" charset="0"/>
              </a:rPr>
              <a:t>happened in the UK in the past.</a:t>
            </a:r>
          </a:p>
        </p:txBody>
      </p:sp>
      <p:sp>
        <p:nvSpPr>
          <p:cNvPr id="15" name="Subtitle 2">
            <a:extLst>
              <a:ext uri="{FF2B5EF4-FFF2-40B4-BE49-F238E27FC236}">
                <a16:creationId xmlns:a16="http://schemas.microsoft.com/office/drawing/2014/main" id="{C4485220-DAFF-AE41-4685-2FB3B95A40E5}"/>
              </a:ext>
            </a:extLst>
          </p:cNvPr>
          <p:cNvSpPr txBox="1">
            <a:spLocks/>
          </p:cNvSpPr>
          <p:nvPr/>
        </p:nvSpPr>
        <p:spPr>
          <a:xfrm>
            <a:off x="3589019" y="3870960"/>
            <a:ext cx="5979162" cy="162560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Rapid population growth</a:t>
            </a:r>
            <a:r>
              <a:rPr lang="en-GB" sz="1200" dirty="0">
                <a:latin typeface="Tahoma" panose="020B0604030504040204" pitchFamily="34" charset="0"/>
                <a:ea typeface="Tahoma" panose="020B0604030504040204" pitchFamily="34" charset="0"/>
                <a:cs typeface="Tahoma" panose="020B0604030504040204" pitchFamily="34" charset="0"/>
              </a:rPr>
              <a:t> and </a:t>
            </a:r>
            <a:r>
              <a:rPr lang="en-GB" sz="1200" b="1" dirty="0">
                <a:latin typeface="Tahoma" panose="020B0604030504040204" pitchFamily="34" charset="0"/>
                <a:ea typeface="Tahoma" panose="020B0604030504040204" pitchFamily="34" charset="0"/>
                <a:cs typeface="Tahoma" panose="020B0604030504040204" pitchFamily="34" charset="0"/>
              </a:rPr>
              <a:t>increases</a:t>
            </a:r>
            <a:r>
              <a:rPr lang="en-GB" sz="1200" dirty="0">
                <a:latin typeface="Tahoma" panose="020B0604030504040204" pitchFamily="34" charset="0"/>
                <a:ea typeface="Tahoma" panose="020B0604030504040204" pitchFamily="34" charset="0"/>
                <a:cs typeface="Tahoma" panose="020B0604030504040204" pitchFamily="34" charset="0"/>
              </a:rPr>
              <a:t> in the </a:t>
            </a:r>
            <a:r>
              <a:rPr lang="en-GB" sz="1200" b="1" dirty="0">
                <a:latin typeface="Tahoma" panose="020B0604030504040204" pitchFamily="34" charset="0"/>
                <a:ea typeface="Tahoma" panose="020B0604030504040204" pitchFamily="34" charset="0"/>
                <a:cs typeface="Tahoma" panose="020B0604030504040204" pitchFamily="34" charset="0"/>
              </a:rPr>
              <a:t>standard of living</a:t>
            </a:r>
            <a:r>
              <a:rPr lang="en-GB" sz="1200" dirty="0">
                <a:latin typeface="Tahoma" panose="020B0604030504040204" pitchFamily="34" charset="0"/>
                <a:ea typeface="Tahoma" panose="020B0604030504040204" pitchFamily="34" charset="0"/>
                <a:cs typeface="Tahoma" panose="020B0604030504040204" pitchFamily="34" charset="0"/>
              </a:rPr>
              <a:t> mean humans are using much more land for building, quarrying, farming, and dumping waste. </a:t>
            </a:r>
          </a:p>
          <a:p>
            <a:pPr algn="l"/>
            <a:r>
              <a:rPr lang="en-GB" sz="1200" dirty="0">
                <a:latin typeface="Tahoma" panose="020B0604030504040204" pitchFamily="34" charset="0"/>
                <a:ea typeface="Tahoma" panose="020B0604030504040204" pitchFamily="34" charset="0"/>
                <a:cs typeface="Tahoma" panose="020B0604030504040204" pitchFamily="34" charset="0"/>
              </a:rPr>
              <a:t>This reduces the area in which animals can live and can further destroy habitats through pollution. </a:t>
            </a:r>
            <a:r>
              <a:rPr lang="en-GB" sz="1200" b="1" dirty="0">
                <a:latin typeface="Tahoma" panose="020B0604030504040204" pitchFamily="34" charset="0"/>
                <a:ea typeface="Tahoma" panose="020B0604030504040204" pitchFamily="34" charset="0"/>
                <a:cs typeface="Tahoma" panose="020B0604030504040204" pitchFamily="34" charset="0"/>
              </a:rPr>
              <a:t>Pollution</a:t>
            </a:r>
            <a:r>
              <a:rPr lang="en-GB" sz="1200" dirty="0">
                <a:latin typeface="Tahoma" panose="020B0604030504040204" pitchFamily="34" charset="0"/>
                <a:ea typeface="Tahoma" panose="020B0604030504040204" pitchFamily="34" charset="0"/>
                <a:cs typeface="Tahoma" panose="020B0604030504040204" pitchFamily="34" charset="0"/>
              </a:rPr>
              <a:t> kills plants and animals, and can accumulate in food chains, reducing biodiversity. Pollution can occur</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  in water, from sewage, fertiliser run-off, or toxic chemicals (e.g., from factories)</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 in air, from smoke and acidic gases</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 • on land, from landfill and toxic chemicals.</a:t>
            </a:r>
          </a:p>
        </p:txBody>
      </p:sp>
      <p:sp>
        <p:nvSpPr>
          <p:cNvPr id="16" name="Subtitle 2">
            <a:extLst>
              <a:ext uri="{FF2B5EF4-FFF2-40B4-BE49-F238E27FC236}">
                <a16:creationId xmlns:a16="http://schemas.microsoft.com/office/drawing/2014/main" id="{C6AA41DA-1AAB-26F5-C39D-2BC2442E0260}"/>
              </a:ext>
            </a:extLst>
          </p:cNvPr>
          <p:cNvSpPr txBox="1">
            <a:spLocks/>
          </p:cNvSpPr>
          <p:nvPr/>
        </p:nvSpPr>
        <p:spPr>
          <a:xfrm>
            <a:off x="3600447" y="5621020"/>
            <a:ext cx="5979162" cy="94234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dirty="0">
                <a:latin typeface="Tahoma" panose="020B0604030504040204" pitchFamily="34" charset="0"/>
                <a:ea typeface="Tahoma" panose="020B0604030504040204" pitchFamily="34" charset="0"/>
                <a:cs typeface="Tahoma" panose="020B0604030504040204" pitchFamily="34" charset="0"/>
              </a:rPr>
              <a:t>The destruction of </a:t>
            </a:r>
            <a:r>
              <a:rPr lang="en-GB" sz="1200" b="1" dirty="0">
                <a:latin typeface="Tahoma" panose="020B0604030504040204" pitchFamily="34" charset="0"/>
                <a:ea typeface="Tahoma" panose="020B0604030504040204" pitchFamily="34" charset="0"/>
                <a:cs typeface="Tahoma" panose="020B0604030504040204" pitchFamily="34" charset="0"/>
              </a:rPr>
              <a:t>peat bogs</a:t>
            </a:r>
            <a:r>
              <a:rPr lang="en-GB" sz="1200" dirty="0">
                <a:latin typeface="Tahoma" panose="020B0604030504040204" pitchFamily="34" charset="0"/>
                <a:ea typeface="Tahoma" panose="020B0604030504040204" pitchFamily="34" charset="0"/>
                <a:cs typeface="Tahoma" panose="020B0604030504040204" pitchFamily="34" charset="0"/>
              </a:rPr>
              <a:t> (areas of partially decayed vegetation) to produce garden compost has decreased the amount of this important habitat, and the biodiversity it supports. The decay or burning of peat for energy also releases carbon dioxide.</a:t>
            </a:r>
          </a:p>
        </p:txBody>
      </p:sp>
    </p:spTree>
    <p:extLst>
      <p:ext uri="{BB962C8B-B14F-4D97-AF65-F5344CB8AC3E}">
        <p14:creationId xmlns:p14="http://schemas.microsoft.com/office/powerpoint/2010/main" val="18425081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166</TotalTime>
  <Words>451</Words>
  <Application>Microsoft Office PowerPoint</Application>
  <PresentationFormat>A4 Paper (210x297 mm)</PresentationFormat>
  <Paragraphs>30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Tahoma</vt:lpstr>
      <vt:lpstr>Office Theme</vt:lpstr>
      <vt:lpstr>Science (Biology) – Year 10 – Autumn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Martin Hampshire</dc:creator>
  <cp:lastModifiedBy>Martin Hampshire</cp:lastModifiedBy>
  <cp:revision>8</cp:revision>
  <dcterms:created xsi:type="dcterms:W3CDTF">2024-09-02T18:04:31Z</dcterms:created>
  <dcterms:modified xsi:type="dcterms:W3CDTF">2024-11-03T12:29:57Z</dcterms:modified>
</cp:coreProperties>
</file>