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670675" cy="97774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90" d="100"/>
          <a:sy n="90" d="100"/>
        </p:scale>
        <p:origin x="57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E055691A-2F46-4B9C-875C-56097791F40F}" type="datetimeFigureOut">
              <a:rPr lang="en-US" smtClean="0"/>
              <a:t>6/19/2024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F4C980-8086-414B-BD6A-56A4FD95F737}" type="slidenum">
              <a:rPr lang="en-US" smtClean="0"/>
              <a:t>‹#›</a:t>
            </a:fld>
            <a:endParaRPr lang="en-US"/>
          </a:p>
        </p:txBody>
      </p:sp>
    </p:spTree>
    <p:extLst>
      <p:ext uri="{BB962C8B-B14F-4D97-AF65-F5344CB8AC3E}">
        <p14:creationId xmlns:p14="http://schemas.microsoft.com/office/powerpoint/2010/main" val="3912613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055691A-2F46-4B9C-875C-56097791F40F}" type="datetimeFigureOut">
              <a:rPr lang="en-US" smtClean="0"/>
              <a:t>6/19/2024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F4C980-8086-414B-BD6A-56A4FD95F737}" type="slidenum">
              <a:rPr lang="en-US" smtClean="0"/>
              <a:t>‹#›</a:t>
            </a:fld>
            <a:endParaRPr lang="en-US"/>
          </a:p>
        </p:txBody>
      </p:sp>
    </p:spTree>
    <p:extLst>
      <p:ext uri="{BB962C8B-B14F-4D97-AF65-F5344CB8AC3E}">
        <p14:creationId xmlns:p14="http://schemas.microsoft.com/office/powerpoint/2010/main" val="7552084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055691A-2F46-4B9C-875C-56097791F40F}" type="datetimeFigureOut">
              <a:rPr lang="en-US" smtClean="0"/>
              <a:t>6/19/2024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F4C980-8086-414B-BD6A-56A4FD95F737}" type="slidenum">
              <a:rPr lang="en-US" smtClean="0"/>
              <a:t>‹#›</a:t>
            </a:fld>
            <a:endParaRPr lang="en-US"/>
          </a:p>
        </p:txBody>
      </p:sp>
    </p:spTree>
    <p:extLst>
      <p:ext uri="{BB962C8B-B14F-4D97-AF65-F5344CB8AC3E}">
        <p14:creationId xmlns:p14="http://schemas.microsoft.com/office/powerpoint/2010/main" val="18930096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055691A-2F46-4B9C-875C-56097791F40F}" type="datetimeFigureOut">
              <a:rPr lang="en-US" smtClean="0"/>
              <a:t>6/19/2024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BF4C980-8086-414B-BD6A-56A4FD95F737}" type="slidenum">
              <a:rPr lang="en-US" smtClean="0"/>
              <a:t>‹#›</a:t>
            </a:fld>
            <a:endParaRPr lang="en-US"/>
          </a:p>
        </p:txBody>
      </p:sp>
    </p:spTree>
    <p:extLst>
      <p:ext uri="{BB962C8B-B14F-4D97-AF65-F5344CB8AC3E}">
        <p14:creationId xmlns:p14="http://schemas.microsoft.com/office/powerpoint/2010/main" val="1680001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055691A-2F46-4B9C-875C-56097791F40F}" type="datetimeFigureOut">
              <a:rPr lang="en-US" smtClean="0"/>
              <a:t>6/19/2024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BF4C980-8086-414B-BD6A-56A4FD95F737}" type="slidenum">
              <a:rPr lang="en-US" smtClean="0"/>
              <a:t>‹#›</a:t>
            </a:fld>
            <a:endParaRPr lang="en-US"/>
          </a:p>
        </p:txBody>
      </p:sp>
    </p:spTree>
    <p:extLst>
      <p:ext uri="{BB962C8B-B14F-4D97-AF65-F5344CB8AC3E}">
        <p14:creationId xmlns:p14="http://schemas.microsoft.com/office/powerpoint/2010/main" val="25055065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055691A-2F46-4B9C-875C-56097791F40F}" type="datetimeFigureOut">
              <a:rPr lang="en-US" smtClean="0"/>
              <a:t>6/19/2024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BF4C980-8086-414B-BD6A-56A4FD95F737}" type="slidenum">
              <a:rPr lang="en-US" smtClean="0"/>
              <a:t>‹#›</a:t>
            </a:fld>
            <a:endParaRPr lang="en-US"/>
          </a:p>
        </p:txBody>
      </p:sp>
    </p:spTree>
    <p:extLst>
      <p:ext uri="{BB962C8B-B14F-4D97-AF65-F5344CB8AC3E}">
        <p14:creationId xmlns:p14="http://schemas.microsoft.com/office/powerpoint/2010/main" val="28795745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55691A-2F46-4B9C-875C-56097791F40F}" type="datetimeFigureOut">
              <a:rPr lang="en-US" smtClean="0"/>
              <a:t>6/19/2024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BF4C980-8086-414B-BD6A-56A4FD95F737}" type="slidenum">
              <a:rPr lang="en-US" smtClean="0"/>
              <a:t>‹#›</a:t>
            </a:fld>
            <a:endParaRPr lang="en-US"/>
          </a:p>
        </p:txBody>
      </p:sp>
    </p:spTree>
    <p:extLst>
      <p:ext uri="{BB962C8B-B14F-4D97-AF65-F5344CB8AC3E}">
        <p14:creationId xmlns:p14="http://schemas.microsoft.com/office/powerpoint/2010/main" val="38139241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055691A-2F46-4B9C-875C-56097791F40F}" type="datetimeFigureOut">
              <a:rPr lang="en-US" smtClean="0"/>
              <a:t>6/19/2024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BF4C980-8086-414B-BD6A-56A4FD95F737}" type="slidenum">
              <a:rPr lang="en-US" smtClean="0"/>
              <a:t>‹#›</a:t>
            </a:fld>
            <a:endParaRPr lang="en-US"/>
          </a:p>
        </p:txBody>
      </p:sp>
    </p:spTree>
    <p:extLst>
      <p:ext uri="{BB962C8B-B14F-4D97-AF65-F5344CB8AC3E}">
        <p14:creationId xmlns:p14="http://schemas.microsoft.com/office/powerpoint/2010/main" val="29132885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055691A-2F46-4B9C-875C-56097791F40F}" type="datetimeFigureOut">
              <a:rPr lang="en-US" smtClean="0"/>
              <a:t>6/19/2024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BF4C980-8086-414B-BD6A-56A4FD95F737}" type="slidenum">
              <a:rPr lang="en-US" smtClean="0"/>
              <a:t>‹#›</a:t>
            </a:fld>
            <a:endParaRPr lang="en-US"/>
          </a:p>
        </p:txBody>
      </p:sp>
    </p:spTree>
    <p:extLst>
      <p:ext uri="{BB962C8B-B14F-4D97-AF65-F5344CB8AC3E}">
        <p14:creationId xmlns:p14="http://schemas.microsoft.com/office/powerpoint/2010/main" val="10399570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055691A-2F46-4B9C-875C-56097791F40F}" type="datetimeFigureOut">
              <a:rPr lang="en-US" smtClean="0"/>
              <a:t>6/19/2024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F4C980-8086-414B-BD6A-56A4FD95F737}" type="slidenum">
              <a:rPr lang="en-US" smtClean="0"/>
              <a:t>‹#›</a:t>
            </a:fld>
            <a:endParaRPr lang="en-US"/>
          </a:p>
        </p:txBody>
      </p:sp>
    </p:spTree>
    <p:extLst>
      <p:ext uri="{BB962C8B-B14F-4D97-AF65-F5344CB8AC3E}">
        <p14:creationId xmlns:p14="http://schemas.microsoft.com/office/powerpoint/2010/main" val="22924905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055691A-2F46-4B9C-875C-56097791F40F}" type="datetimeFigureOut">
              <a:rPr lang="en-US" smtClean="0"/>
              <a:t>6/19/2024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F4C980-8086-414B-BD6A-56A4FD95F737}" type="slidenum">
              <a:rPr lang="en-US" smtClean="0"/>
              <a:t>‹#›</a:t>
            </a:fld>
            <a:endParaRPr lang="en-US"/>
          </a:p>
        </p:txBody>
      </p:sp>
    </p:spTree>
    <p:extLst>
      <p:ext uri="{BB962C8B-B14F-4D97-AF65-F5344CB8AC3E}">
        <p14:creationId xmlns:p14="http://schemas.microsoft.com/office/powerpoint/2010/main" val="39552744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55691A-2F46-4B9C-875C-56097791F40F}" type="datetimeFigureOut">
              <a:rPr lang="en-US" smtClean="0"/>
              <a:t>6/19/2024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F4C980-8086-414B-BD6A-56A4FD95F737}" type="slidenum">
              <a:rPr lang="en-US" smtClean="0"/>
              <a:t>‹#›</a:t>
            </a:fld>
            <a:endParaRPr lang="en-US"/>
          </a:p>
        </p:txBody>
      </p:sp>
    </p:spTree>
    <p:extLst>
      <p:ext uri="{BB962C8B-B14F-4D97-AF65-F5344CB8AC3E}">
        <p14:creationId xmlns:p14="http://schemas.microsoft.com/office/powerpoint/2010/main" val="14405061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graphicFrame>
        <p:nvGraphicFramePr>
          <p:cNvPr id="4" name="Table 3"/>
          <p:cNvGraphicFramePr>
            <a:graphicFrameLocks noGrp="1"/>
          </p:cNvGraphicFramePr>
          <p:nvPr>
            <p:extLst>
              <p:ext uri="{D42A27DB-BD31-4B8C-83A1-F6EECF244321}">
                <p14:modId xmlns:p14="http://schemas.microsoft.com/office/powerpoint/2010/main" val="2941868115"/>
              </p:ext>
            </p:extLst>
          </p:nvPr>
        </p:nvGraphicFramePr>
        <p:xfrm>
          <a:off x="0" y="0"/>
          <a:ext cx="2235200" cy="3628945"/>
        </p:xfrm>
        <a:graphic>
          <a:graphicData uri="http://schemas.openxmlformats.org/drawingml/2006/table">
            <a:tbl>
              <a:tblPr firstRow="1" bandRow="1">
                <a:tableStyleId>{93296810-A885-4BE3-A3E7-6D5BEEA58F35}</a:tableStyleId>
              </a:tblPr>
              <a:tblGrid>
                <a:gridCol w="2235200">
                  <a:extLst>
                    <a:ext uri="{9D8B030D-6E8A-4147-A177-3AD203B41FA5}">
                      <a16:colId xmlns:a16="http://schemas.microsoft.com/office/drawing/2014/main" val="4003228932"/>
                    </a:ext>
                  </a:extLst>
                </a:gridCol>
              </a:tblGrid>
              <a:tr h="1718276">
                <a:tc>
                  <a:txBody>
                    <a:bodyPr/>
                    <a:lstStyle/>
                    <a:p>
                      <a:r>
                        <a:rPr lang="en-GB" sz="2400" dirty="0">
                          <a:latin typeface="Tahoma" panose="020B0604030504040204" pitchFamily="34" charset="0"/>
                          <a:ea typeface="Tahoma" panose="020B0604030504040204" pitchFamily="34" charset="0"/>
                          <a:cs typeface="Tahoma" panose="020B0604030504040204" pitchFamily="34" charset="0"/>
                        </a:rPr>
                        <a:t>Geographical Factors 1.1.2</a:t>
                      </a:r>
                      <a:r>
                        <a:rPr lang="en-GB" sz="2400" baseline="0" dirty="0">
                          <a:latin typeface="Tahoma" panose="020B0604030504040204" pitchFamily="34" charset="0"/>
                          <a:ea typeface="Tahoma" panose="020B0604030504040204" pitchFamily="34" charset="0"/>
                          <a:cs typeface="Tahoma" panose="020B0604030504040204" pitchFamily="34" charset="0"/>
                        </a:rPr>
                        <a:t> </a:t>
                      </a:r>
                      <a:r>
                        <a:rPr lang="en-GB" sz="2400" i="1" baseline="0" dirty="0">
                          <a:latin typeface="Tahoma" panose="020B0604030504040204" pitchFamily="34" charset="0"/>
                          <a:ea typeface="Tahoma" panose="020B0604030504040204" pitchFamily="34" charset="0"/>
                          <a:cs typeface="Tahoma" panose="020B0604030504040204" pitchFamily="34" charset="0"/>
                        </a:rPr>
                        <a:t>Which effect land based businesses</a:t>
                      </a:r>
                      <a:endParaRPr lang="en-US" sz="2400" i="1" dirty="0">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a16="http://schemas.microsoft.com/office/drawing/2014/main" val="561239037"/>
                  </a:ext>
                </a:extLst>
              </a:tr>
              <a:tr h="1708705">
                <a:tc>
                  <a:txBody>
                    <a:bodyPr/>
                    <a:lstStyle/>
                    <a:p>
                      <a:r>
                        <a:rPr lang="en-GB" sz="1600" dirty="0">
                          <a:latin typeface="Tahoma" panose="020B0604030504040204" pitchFamily="34" charset="0"/>
                          <a:ea typeface="Tahoma" panose="020B0604030504040204" pitchFamily="34" charset="0"/>
                          <a:cs typeface="Tahoma" panose="020B0604030504040204" pitchFamily="34" charset="0"/>
                        </a:rPr>
                        <a:t>This topic enables you to understand</a:t>
                      </a:r>
                      <a:r>
                        <a:rPr lang="en-GB" sz="1600" baseline="0" dirty="0">
                          <a:latin typeface="Tahoma" panose="020B0604030504040204" pitchFamily="34" charset="0"/>
                          <a:ea typeface="Tahoma" panose="020B0604030504040204" pitchFamily="34" charset="0"/>
                          <a:cs typeface="Tahoma" panose="020B0604030504040204" pitchFamily="34" charset="0"/>
                        </a:rPr>
                        <a:t> how the type of the landscape suits different land based businesses. </a:t>
                      </a:r>
                      <a:endParaRPr lang="en-US" sz="1600" dirty="0">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a16="http://schemas.microsoft.com/office/drawing/2014/main" val="2708384115"/>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952655436"/>
              </p:ext>
            </p:extLst>
          </p:nvPr>
        </p:nvGraphicFramePr>
        <p:xfrm>
          <a:off x="2235200" y="1"/>
          <a:ext cx="9956799" cy="6985753"/>
        </p:xfrm>
        <a:graphic>
          <a:graphicData uri="http://schemas.openxmlformats.org/drawingml/2006/table">
            <a:tbl>
              <a:tblPr firstRow="1" bandRow="1">
                <a:tableStyleId>{93296810-A885-4BE3-A3E7-6D5BEEA58F35}</a:tableStyleId>
              </a:tblPr>
              <a:tblGrid>
                <a:gridCol w="1689030">
                  <a:extLst>
                    <a:ext uri="{9D8B030D-6E8A-4147-A177-3AD203B41FA5}">
                      <a16:colId xmlns:a16="http://schemas.microsoft.com/office/drawing/2014/main" val="1998243523"/>
                    </a:ext>
                  </a:extLst>
                </a:gridCol>
                <a:gridCol w="2795166">
                  <a:extLst>
                    <a:ext uri="{9D8B030D-6E8A-4147-A177-3AD203B41FA5}">
                      <a16:colId xmlns:a16="http://schemas.microsoft.com/office/drawing/2014/main" val="184756444"/>
                    </a:ext>
                  </a:extLst>
                </a:gridCol>
                <a:gridCol w="1980415">
                  <a:extLst>
                    <a:ext uri="{9D8B030D-6E8A-4147-A177-3AD203B41FA5}">
                      <a16:colId xmlns:a16="http://schemas.microsoft.com/office/drawing/2014/main" val="3613917773"/>
                    </a:ext>
                  </a:extLst>
                </a:gridCol>
                <a:gridCol w="3492188">
                  <a:extLst>
                    <a:ext uri="{9D8B030D-6E8A-4147-A177-3AD203B41FA5}">
                      <a16:colId xmlns:a16="http://schemas.microsoft.com/office/drawing/2014/main" val="3504464785"/>
                    </a:ext>
                  </a:extLst>
                </a:gridCol>
              </a:tblGrid>
              <a:tr h="558579">
                <a:tc>
                  <a:txBody>
                    <a:bodyPr/>
                    <a:lstStyle/>
                    <a:p>
                      <a:r>
                        <a:rPr lang="en-GB" sz="1600" dirty="0">
                          <a:latin typeface="Tahoma" panose="020B0604030504040204" pitchFamily="34" charset="0"/>
                          <a:ea typeface="Tahoma" panose="020B0604030504040204" pitchFamily="34" charset="0"/>
                          <a:cs typeface="Tahoma" panose="020B0604030504040204" pitchFamily="34" charset="0"/>
                        </a:rPr>
                        <a:t>Geographical</a:t>
                      </a:r>
                      <a:r>
                        <a:rPr lang="en-GB" sz="1600" baseline="0" dirty="0">
                          <a:latin typeface="Tahoma" panose="020B0604030504040204" pitchFamily="34" charset="0"/>
                          <a:ea typeface="Tahoma" panose="020B0604030504040204" pitchFamily="34" charset="0"/>
                          <a:cs typeface="Tahoma" panose="020B0604030504040204" pitchFamily="34" charset="0"/>
                        </a:rPr>
                        <a:t> factor</a:t>
                      </a:r>
                      <a:endParaRPr lang="en-US" sz="1600"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r>
                        <a:rPr lang="en-GB" sz="1600" dirty="0">
                          <a:latin typeface="Tahoma" panose="020B0604030504040204" pitchFamily="34" charset="0"/>
                          <a:ea typeface="Tahoma" panose="020B0604030504040204" pitchFamily="34" charset="0"/>
                          <a:cs typeface="Tahoma" panose="020B0604030504040204" pitchFamily="34" charset="0"/>
                        </a:rPr>
                        <a:t>What is it?</a:t>
                      </a:r>
                      <a:endParaRPr lang="en-US" sz="1600"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r>
                        <a:rPr lang="en-GB" sz="1600" dirty="0">
                          <a:latin typeface="Tahoma" panose="020B0604030504040204" pitchFamily="34" charset="0"/>
                          <a:ea typeface="Tahoma" panose="020B0604030504040204" pitchFamily="34" charset="0"/>
                          <a:cs typeface="Tahoma" panose="020B0604030504040204" pitchFamily="34" charset="0"/>
                        </a:rPr>
                        <a:t>What does it look like</a:t>
                      </a:r>
                      <a:endParaRPr lang="en-US" sz="1600"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r>
                        <a:rPr lang="en-GB" sz="1600" dirty="0">
                          <a:latin typeface="Tahoma" panose="020B0604030504040204" pitchFamily="34" charset="0"/>
                          <a:ea typeface="Tahoma" panose="020B0604030504040204" pitchFamily="34" charset="0"/>
                          <a:cs typeface="Tahoma" panose="020B0604030504040204" pitchFamily="34" charset="0"/>
                        </a:rPr>
                        <a:t>How it effects land businesses</a:t>
                      </a:r>
                      <a:endParaRPr lang="en-US" sz="1600" dirty="0">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a16="http://schemas.microsoft.com/office/drawing/2014/main" val="12538267"/>
                  </a:ext>
                </a:extLst>
              </a:tr>
              <a:tr h="989694">
                <a:tc>
                  <a:txBody>
                    <a:bodyPr/>
                    <a:lstStyle/>
                    <a:p>
                      <a:r>
                        <a:rPr lang="en-GB" sz="1400" b="1" dirty="0">
                          <a:latin typeface="Tahoma" panose="020B0604030504040204" pitchFamily="34" charset="0"/>
                          <a:ea typeface="Tahoma" panose="020B0604030504040204" pitchFamily="34" charset="0"/>
                          <a:cs typeface="Tahoma" panose="020B0604030504040204" pitchFamily="34" charset="0"/>
                        </a:rPr>
                        <a:t>Topography</a:t>
                      </a:r>
                      <a:endParaRPr lang="en-US" sz="1400" b="1"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pPr rtl="0" fontAlgn="t">
                        <a:spcBef>
                          <a:spcPts val="0"/>
                        </a:spcBef>
                        <a:spcAft>
                          <a:spcPts val="0"/>
                        </a:spcAft>
                      </a:pPr>
                      <a:r>
                        <a:rPr lang="en-US" sz="10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The shape of the land - whether it is mountainous, lowland or flat. Spacing of contour lines on maps indicate topography. West</a:t>
                      </a:r>
                      <a:r>
                        <a:rPr lang="en-US" sz="1000" b="0" i="0" u="none" strike="noStrike" baseline="0" dirty="0">
                          <a:solidFill>
                            <a:srgbClr val="000000"/>
                          </a:solidFill>
                          <a:effectLst/>
                          <a:latin typeface="Tahoma" panose="020B0604030504040204" pitchFamily="34" charset="0"/>
                          <a:ea typeface="Tahoma" panose="020B0604030504040204" pitchFamily="34" charset="0"/>
                          <a:cs typeface="Tahoma" panose="020B0604030504040204" pitchFamily="34" charset="0"/>
                        </a:rPr>
                        <a:t> UK is generally either lowland or mountainous, where eastern UK has flat topography.</a:t>
                      </a:r>
                      <a:endParaRPr lang="en-US" sz="1000" dirty="0">
                        <a:effectLst/>
                        <a:latin typeface="Tahoma" panose="020B0604030504040204" pitchFamily="34" charset="0"/>
                        <a:ea typeface="Tahoma" panose="020B0604030504040204" pitchFamily="34" charset="0"/>
                        <a:cs typeface="Tahoma" panose="020B0604030504040204" pitchFamily="34" charset="0"/>
                      </a:endParaRPr>
                    </a:p>
                  </a:txBody>
                  <a:tcPr marL="63500" marR="63500" marT="63500" marB="63500"/>
                </a:tc>
                <a:tc>
                  <a:txBody>
                    <a:bodyPr/>
                    <a:lstStyle/>
                    <a:p>
                      <a:pPr rtl="0" fontAlgn="t">
                        <a:spcBef>
                          <a:spcPts val="0"/>
                        </a:spcBef>
                        <a:spcAft>
                          <a:spcPts val="0"/>
                        </a:spcAft>
                      </a:pPr>
                      <a:endParaRPr lang="en-US" dirty="0">
                        <a:effectLst/>
                        <a:latin typeface="Tahoma" panose="020B0604030504040204" pitchFamily="34" charset="0"/>
                        <a:ea typeface="Tahoma" panose="020B0604030504040204" pitchFamily="34" charset="0"/>
                        <a:cs typeface="Tahoma" panose="020B0604030504040204" pitchFamily="34" charset="0"/>
                      </a:endParaRPr>
                    </a:p>
                  </a:txBody>
                  <a:tcPr marL="63500" marR="63500" marT="63500" marB="63500"/>
                </a:tc>
                <a:tc>
                  <a:txBody>
                    <a:bodyPr/>
                    <a:lstStyle/>
                    <a:p>
                      <a:r>
                        <a:rPr lang="en-US" sz="1000" b="0" i="0" kern="1200" dirty="0">
                          <a:solidFill>
                            <a:schemeClr val="dk1"/>
                          </a:solidFill>
                          <a:effectLst/>
                          <a:latin typeface="Tahoma" panose="020B0604030504040204" pitchFamily="34" charset="0"/>
                          <a:ea typeface="Tahoma" panose="020B0604030504040204" pitchFamily="34" charset="0"/>
                          <a:cs typeface="Tahoma" panose="020B0604030504040204" pitchFamily="34" charset="0"/>
                        </a:rPr>
                        <a:t>Topography is vital in land</a:t>
                      </a:r>
                      <a:r>
                        <a:rPr lang="en-US" sz="1000" b="0" i="0" kern="1200" baseline="0" dirty="0">
                          <a:solidFill>
                            <a:schemeClr val="dk1"/>
                          </a:solidFill>
                          <a:effectLst/>
                          <a:latin typeface="Tahoma" panose="020B0604030504040204" pitchFamily="34" charset="0"/>
                          <a:ea typeface="Tahoma" panose="020B0604030504040204" pitchFamily="34" charset="0"/>
                          <a:cs typeface="Tahoma" panose="020B0604030504040204" pitchFamily="34" charset="0"/>
                        </a:rPr>
                        <a:t> based</a:t>
                      </a:r>
                      <a:r>
                        <a:rPr lang="en-US" sz="1000" b="0" i="0" kern="1200" dirty="0">
                          <a:solidFill>
                            <a:schemeClr val="dk1"/>
                          </a:solidFill>
                          <a:effectLst/>
                          <a:latin typeface="Tahoma" panose="020B0604030504040204" pitchFamily="34" charset="0"/>
                          <a:ea typeface="Tahoma" panose="020B0604030504040204" pitchFamily="34" charset="0"/>
                          <a:cs typeface="Tahoma" panose="020B0604030504040204" pitchFamily="34" charset="0"/>
                        </a:rPr>
                        <a:t> as it has a direct impact on food production. It affects water drainage, soil erosion,  machinery</a:t>
                      </a:r>
                      <a:r>
                        <a:rPr lang="en-US" sz="1000" b="0" i="0" kern="1200" baseline="0" dirty="0">
                          <a:solidFill>
                            <a:schemeClr val="dk1"/>
                          </a:solidFill>
                          <a:effectLst/>
                          <a:latin typeface="Tahoma" panose="020B0604030504040204" pitchFamily="34" charset="0"/>
                          <a:ea typeface="Tahoma" panose="020B0604030504040204" pitchFamily="34" charset="0"/>
                          <a:cs typeface="Tahoma" panose="020B0604030504040204" pitchFamily="34" charset="0"/>
                        </a:rPr>
                        <a:t> access </a:t>
                      </a:r>
                      <a:r>
                        <a:rPr lang="en-US" sz="1000" b="0" i="0" kern="1200" dirty="0">
                          <a:solidFill>
                            <a:schemeClr val="dk1"/>
                          </a:solidFill>
                          <a:effectLst/>
                          <a:latin typeface="Tahoma" panose="020B0604030504040204" pitchFamily="34" charset="0"/>
                          <a:ea typeface="Tahoma" panose="020B0604030504040204" pitchFamily="34" charset="0"/>
                          <a:cs typeface="Tahoma" panose="020B0604030504040204" pitchFamily="34" charset="0"/>
                        </a:rPr>
                        <a:t>and crop suitability. It helps plan irrigation systems. Flat topography</a:t>
                      </a:r>
                      <a:r>
                        <a:rPr lang="en-US" sz="1000" b="0" i="0" kern="1200" baseline="0" dirty="0">
                          <a:solidFill>
                            <a:schemeClr val="dk1"/>
                          </a:solidFill>
                          <a:effectLst/>
                          <a:latin typeface="Tahoma" panose="020B0604030504040204" pitchFamily="34" charset="0"/>
                          <a:ea typeface="Tahoma" panose="020B0604030504040204" pitchFamily="34" charset="0"/>
                          <a:cs typeface="Tahoma" panose="020B0604030504040204" pitchFamily="34" charset="0"/>
                        </a:rPr>
                        <a:t> is ideal for arable, steep topography ideal for sheep farming. </a:t>
                      </a:r>
                      <a:endParaRPr lang="en-US" sz="1000" dirty="0">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a16="http://schemas.microsoft.com/office/drawing/2014/main" val="151080505"/>
                  </a:ext>
                </a:extLst>
              </a:tr>
              <a:tr h="989694">
                <a:tc>
                  <a:txBody>
                    <a:bodyPr/>
                    <a:lstStyle/>
                    <a:p>
                      <a:r>
                        <a:rPr lang="en-GB" sz="1400" b="1" dirty="0">
                          <a:latin typeface="Tahoma" panose="020B0604030504040204" pitchFamily="34" charset="0"/>
                          <a:ea typeface="Tahoma" panose="020B0604030504040204" pitchFamily="34" charset="0"/>
                          <a:cs typeface="Tahoma" panose="020B0604030504040204" pitchFamily="34" charset="0"/>
                        </a:rPr>
                        <a:t>Geology</a:t>
                      </a:r>
                      <a:endParaRPr lang="en-US" sz="1400" b="1"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pPr rtl="0" fontAlgn="t">
                        <a:spcBef>
                          <a:spcPts val="0"/>
                        </a:spcBef>
                        <a:spcAft>
                          <a:spcPts val="0"/>
                        </a:spcAft>
                      </a:pPr>
                      <a:r>
                        <a:rPr lang="en-US" sz="10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Geology is the type of bedrock and effects the topography of the land and </a:t>
                      </a:r>
                      <a:r>
                        <a:rPr lang="en-US" sz="1000" b="0" i="0" u="none" strike="noStrike" dirty="0" err="1">
                          <a:solidFill>
                            <a:srgbClr val="000000"/>
                          </a:solidFill>
                          <a:effectLst/>
                          <a:latin typeface="Tahoma" panose="020B0604030504040204" pitchFamily="34" charset="0"/>
                          <a:ea typeface="Tahoma" panose="020B0604030504040204" pitchFamily="34" charset="0"/>
                          <a:cs typeface="Tahoma" panose="020B0604030504040204" pitchFamily="34" charset="0"/>
                        </a:rPr>
                        <a:t>colour</a:t>
                      </a:r>
                      <a:r>
                        <a:rPr lang="en-US" sz="10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 of the soil. Granite</a:t>
                      </a:r>
                      <a:r>
                        <a:rPr lang="en-US" sz="1000" b="0" i="0" u="none" strike="noStrike" baseline="0" dirty="0">
                          <a:solidFill>
                            <a:srgbClr val="000000"/>
                          </a:solidFill>
                          <a:effectLst/>
                          <a:latin typeface="Tahoma" panose="020B0604030504040204" pitchFamily="34" charset="0"/>
                          <a:ea typeface="Tahoma" panose="020B0604030504040204" pitchFamily="34" charset="0"/>
                          <a:cs typeface="Tahoma" panose="020B0604030504040204" pitchFamily="34" charset="0"/>
                        </a:rPr>
                        <a:t> geology in mountainous areas is hard and does not erode easily, therefore produces shallow soils. Sandy geology in Eastern side of UK is good for root crops.</a:t>
                      </a:r>
                      <a:endParaRPr lang="en-US" sz="1000" dirty="0">
                        <a:effectLst/>
                        <a:latin typeface="Tahoma" panose="020B0604030504040204" pitchFamily="34" charset="0"/>
                        <a:ea typeface="Tahoma" panose="020B0604030504040204" pitchFamily="34" charset="0"/>
                        <a:cs typeface="Tahoma" panose="020B0604030504040204" pitchFamily="34" charset="0"/>
                      </a:endParaRPr>
                    </a:p>
                  </a:txBody>
                  <a:tcPr marL="63500" marR="63500" marT="63500" marB="63500"/>
                </a:tc>
                <a:tc>
                  <a:txBody>
                    <a:bodyPr/>
                    <a:lstStyle/>
                    <a:p>
                      <a:pPr rtl="0" fontAlgn="t">
                        <a:spcBef>
                          <a:spcPts val="0"/>
                        </a:spcBef>
                        <a:spcAft>
                          <a:spcPts val="0"/>
                        </a:spcAft>
                      </a:pPr>
                      <a:endParaRPr lang="en-US" dirty="0">
                        <a:effectLst/>
                        <a:latin typeface="Tahoma" panose="020B0604030504040204" pitchFamily="34" charset="0"/>
                        <a:ea typeface="Tahoma" panose="020B0604030504040204" pitchFamily="34" charset="0"/>
                        <a:cs typeface="Tahoma" panose="020B0604030504040204" pitchFamily="34" charset="0"/>
                      </a:endParaRPr>
                    </a:p>
                  </a:txBody>
                  <a:tcPr marL="63500" marR="63500" marT="63500" marB="63500"/>
                </a:tc>
                <a:tc>
                  <a:txBody>
                    <a:bodyPr/>
                    <a:lstStyle/>
                    <a:p>
                      <a:r>
                        <a:rPr lang="en-GB" sz="1000" dirty="0">
                          <a:latin typeface="Tahoma" panose="020B0604030504040204" pitchFamily="34" charset="0"/>
                          <a:ea typeface="Tahoma" panose="020B0604030504040204" pitchFamily="34" charset="0"/>
                          <a:cs typeface="Tahoma" panose="020B0604030504040204" pitchFamily="34" charset="0"/>
                        </a:rPr>
                        <a:t>Geology effects the type of mineral</a:t>
                      </a:r>
                      <a:r>
                        <a:rPr lang="en-GB" sz="1000" baseline="0" dirty="0">
                          <a:latin typeface="Tahoma" panose="020B0604030504040204" pitchFamily="34" charset="0"/>
                          <a:ea typeface="Tahoma" panose="020B0604030504040204" pitchFamily="34" charset="0"/>
                          <a:cs typeface="Tahoma" panose="020B0604030504040204" pitchFamily="34" charset="0"/>
                        </a:rPr>
                        <a:t> matter in the soil.  This effects the nutrients which are available. </a:t>
                      </a:r>
                      <a:r>
                        <a:rPr lang="en-GB" sz="1000" baseline="0" dirty="0" err="1">
                          <a:latin typeface="Tahoma" panose="020B0604030504040204" pitchFamily="34" charset="0"/>
                          <a:ea typeface="Tahoma" panose="020B0604030504040204" pitchFamily="34" charset="0"/>
                          <a:cs typeface="Tahoma" panose="020B0604030504040204" pitchFamily="34" charset="0"/>
                        </a:rPr>
                        <a:t>E.g</a:t>
                      </a:r>
                      <a:r>
                        <a:rPr lang="en-GB" sz="1000" baseline="0" dirty="0">
                          <a:latin typeface="Tahoma" panose="020B0604030504040204" pitchFamily="34" charset="0"/>
                          <a:ea typeface="Tahoma" panose="020B0604030504040204" pitchFamily="34" charset="0"/>
                          <a:cs typeface="Tahoma" panose="020B0604030504040204" pitchFamily="34" charset="0"/>
                        </a:rPr>
                        <a:t> red Devon rocks are high in iron, Dorset white chalk rocks are high in calcium. </a:t>
                      </a:r>
                      <a:endParaRPr lang="en-US" sz="1000" dirty="0">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a16="http://schemas.microsoft.com/office/drawing/2014/main" val="1482863235"/>
                  </a:ext>
                </a:extLst>
              </a:tr>
              <a:tr h="666233">
                <a:tc>
                  <a:txBody>
                    <a:bodyPr/>
                    <a:lstStyle/>
                    <a:p>
                      <a:r>
                        <a:rPr lang="en-GB" sz="1400" b="1" dirty="0">
                          <a:latin typeface="Tahoma" panose="020B0604030504040204" pitchFamily="34" charset="0"/>
                          <a:ea typeface="Tahoma" panose="020B0604030504040204" pitchFamily="34" charset="0"/>
                          <a:cs typeface="Tahoma" panose="020B0604030504040204" pitchFamily="34" charset="0"/>
                        </a:rPr>
                        <a:t>Geography</a:t>
                      </a:r>
                      <a:endParaRPr lang="en-US" sz="1400" b="1"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pPr rtl="0" fontAlgn="t">
                        <a:spcBef>
                          <a:spcPts val="0"/>
                        </a:spcBef>
                        <a:spcAft>
                          <a:spcPts val="0"/>
                        </a:spcAft>
                      </a:pPr>
                      <a:r>
                        <a:rPr lang="en-US" sz="10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Where the land is located- north, south, east or west, access to transport links proximity to rivers/flood plains/sea.</a:t>
                      </a:r>
                      <a:endParaRPr lang="en-US" sz="1000" dirty="0">
                        <a:effectLst/>
                        <a:latin typeface="Tahoma" panose="020B0604030504040204" pitchFamily="34" charset="0"/>
                        <a:ea typeface="Tahoma" panose="020B0604030504040204" pitchFamily="34" charset="0"/>
                        <a:cs typeface="Tahoma" panose="020B0604030504040204" pitchFamily="34" charset="0"/>
                      </a:endParaRPr>
                    </a:p>
                  </a:txBody>
                  <a:tcPr marL="63500" marR="63500" marT="63500" marB="63500"/>
                </a:tc>
                <a:tc>
                  <a:txBody>
                    <a:bodyPr/>
                    <a:lstStyle/>
                    <a:p>
                      <a:pPr rtl="0" fontAlgn="t">
                        <a:spcBef>
                          <a:spcPts val="0"/>
                        </a:spcBef>
                        <a:spcAft>
                          <a:spcPts val="0"/>
                        </a:spcAft>
                      </a:pPr>
                      <a:endParaRPr lang="en-US" dirty="0">
                        <a:effectLst/>
                        <a:latin typeface="Tahoma" panose="020B0604030504040204" pitchFamily="34" charset="0"/>
                        <a:ea typeface="Tahoma" panose="020B0604030504040204" pitchFamily="34" charset="0"/>
                        <a:cs typeface="Tahoma" panose="020B0604030504040204" pitchFamily="34" charset="0"/>
                      </a:endParaRPr>
                    </a:p>
                  </a:txBody>
                  <a:tcPr marL="63500" marR="63500" marT="63500" marB="63500"/>
                </a:tc>
                <a:tc>
                  <a:txBody>
                    <a:bodyPr/>
                    <a:lstStyle/>
                    <a:p>
                      <a:r>
                        <a:rPr lang="en-GB" sz="1000" dirty="0">
                          <a:latin typeface="Tahoma" panose="020B0604030504040204" pitchFamily="34" charset="0"/>
                          <a:ea typeface="Tahoma" panose="020B0604030504040204" pitchFamily="34" charset="0"/>
                          <a:cs typeface="Tahoma" panose="020B0604030504040204" pitchFamily="34" charset="0"/>
                        </a:rPr>
                        <a:t>Where the land effects</a:t>
                      </a:r>
                      <a:r>
                        <a:rPr lang="en-GB" sz="1000" baseline="0" dirty="0">
                          <a:latin typeface="Tahoma" panose="020B0604030504040204" pitchFamily="34" charset="0"/>
                          <a:ea typeface="Tahoma" panose="020B0604030504040204" pitchFamily="34" charset="0"/>
                          <a:cs typeface="Tahoma" panose="020B0604030504040204" pitchFamily="34" charset="0"/>
                        </a:rPr>
                        <a:t> which type of climate,  topography, geology and the amount of sunlight. It can also refer to whether the business is close to transport links or cities.</a:t>
                      </a:r>
                      <a:endParaRPr lang="en-US" sz="1000" dirty="0">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a16="http://schemas.microsoft.com/office/drawing/2014/main" val="2469925336"/>
                  </a:ext>
                </a:extLst>
              </a:tr>
              <a:tr h="666233">
                <a:tc>
                  <a:txBody>
                    <a:bodyPr/>
                    <a:lstStyle/>
                    <a:p>
                      <a:r>
                        <a:rPr lang="en-GB" sz="1400" b="1" dirty="0">
                          <a:latin typeface="Tahoma" panose="020B0604030504040204" pitchFamily="34" charset="0"/>
                          <a:ea typeface="Tahoma" panose="020B0604030504040204" pitchFamily="34" charset="0"/>
                          <a:cs typeface="Tahoma" panose="020B0604030504040204" pitchFamily="34" charset="0"/>
                        </a:rPr>
                        <a:t>Altitude</a:t>
                      </a:r>
                      <a:endParaRPr lang="en-US" sz="1400" b="1"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pPr rtl="0" fontAlgn="t">
                        <a:spcBef>
                          <a:spcPts val="0"/>
                        </a:spcBef>
                        <a:spcAft>
                          <a:spcPts val="0"/>
                        </a:spcAft>
                      </a:pPr>
                      <a:r>
                        <a:rPr lang="en-US" sz="10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How many </a:t>
                      </a:r>
                      <a:r>
                        <a:rPr lang="en-US" sz="1000" b="0" i="0" u="none" strike="noStrike" dirty="0" err="1">
                          <a:solidFill>
                            <a:srgbClr val="000000"/>
                          </a:solidFill>
                          <a:effectLst/>
                          <a:latin typeface="Tahoma" panose="020B0604030504040204" pitchFamily="34" charset="0"/>
                          <a:ea typeface="Tahoma" panose="020B0604030504040204" pitchFamily="34" charset="0"/>
                          <a:cs typeface="Tahoma" panose="020B0604030504040204" pitchFamily="34" charset="0"/>
                        </a:rPr>
                        <a:t>metres</a:t>
                      </a:r>
                      <a:r>
                        <a:rPr lang="en-US" sz="10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 above sea level</a:t>
                      </a:r>
                      <a:r>
                        <a:rPr lang="en-US" sz="1000" b="0" i="0" u="none" strike="noStrike" baseline="0" dirty="0">
                          <a:solidFill>
                            <a:srgbClr val="000000"/>
                          </a:solidFill>
                          <a:effectLst/>
                          <a:latin typeface="Tahoma" panose="020B0604030504040204" pitchFamily="34" charset="0"/>
                          <a:ea typeface="Tahoma" panose="020B0604030504040204" pitchFamily="34" charset="0"/>
                          <a:cs typeface="Tahoma" panose="020B0604030504040204" pitchFamily="34" charset="0"/>
                        </a:rPr>
                        <a:t> </a:t>
                      </a:r>
                      <a:r>
                        <a:rPr lang="en-US" sz="10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rPr>
                        <a:t>does the land lie above sea level. This is indicated on maps by contour lines. </a:t>
                      </a:r>
                      <a:endParaRPr lang="en-US" sz="1000" dirty="0">
                        <a:effectLst/>
                        <a:latin typeface="Tahoma" panose="020B0604030504040204" pitchFamily="34" charset="0"/>
                        <a:ea typeface="Tahoma" panose="020B0604030504040204" pitchFamily="34" charset="0"/>
                        <a:cs typeface="Tahoma" panose="020B0604030504040204" pitchFamily="34" charset="0"/>
                      </a:endParaRPr>
                    </a:p>
                  </a:txBody>
                  <a:tcPr marL="63500" marR="63500" marT="63500" marB="63500"/>
                </a:tc>
                <a:tc>
                  <a:txBody>
                    <a:bodyPr/>
                    <a:lstStyle/>
                    <a:p>
                      <a:pPr rtl="0" fontAlgn="t">
                        <a:spcBef>
                          <a:spcPts val="0"/>
                        </a:spcBef>
                        <a:spcAft>
                          <a:spcPts val="0"/>
                        </a:spcAft>
                      </a:pPr>
                      <a:endParaRPr lang="en-US" dirty="0">
                        <a:effectLst/>
                        <a:latin typeface="Tahoma" panose="020B0604030504040204" pitchFamily="34" charset="0"/>
                        <a:ea typeface="Tahoma" panose="020B0604030504040204" pitchFamily="34" charset="0"/>
                        <a:cs typeface="Tahoma" panose="020B0604030504040204" pitchFamily="34" charset="0"/>
                      </a:endParaRPr>
                    </a:p>
                  </a:txBody>
                  <a:tcPr marL="63500" marR="63500" marT="63500" marB="63500"/>
                </a:tc>
                <a:tc>
                  <a:txBody>
                    <a:bodyPr/>
                    <a:lstStyle/>
                    <a:p>
                      <a:r>
                        <a:rPr lang="en-GB" sz="1000" dirty="0">
                          <a:latin typeface="Tahoma" panose="020B0604030504040204" pitchFamily="34" charset="0"/>
                          <a:ea typeface="Tahoma" panose="020B0604030504040204" pitchFamily="34" charset="0"/>
                          <a:cs typeface="Tahoma" panose="020B0604030504040204" pitchFamily="34" charset="0"/>
                        </a:rPr>
                        <a:t>Higher altitude means lower temperature.</a:t>
                      </a:r>
                      <a:r>
                        <a:rPr lang="en-GB" sz="1000" baseline="0" dirty="0">
                          <a:latin typeface="Tahoma" panose="020B0604030504040204" pitchFamily="34" charset="0"/>
                          <a:ea typeface="Tahoma" panose="020B0604030504040204" pitchFamily="34" charset="0"/>
                          <a:cs typeface="Tahoma" panose="020B0604030504040204" pitchFamily="34" charset="0"/>
                        </a:rPr>
                        <a:t> Lower temperature effects the rate of photosynthesis therefore grass grows slower and courser. </a:t>
                      </a:r>
                      <a:r>
                        <a:rPr lang="en-GB" sz="1000" baseline="0" dirty="0" err="1">
                          <a:latin typeface="Tahoma" panose="020B0604030504040204" pitchFamily="34" charset="0"/>
                          <a:ea typeface="Tahoma" panose="020B0604030504040204" pitchFamily="34" charset="0"/>
                          <a:cs typeface="Tahoma" panose="020B0604030504040204" pitchFamily="34" charset="0"/>
                        </a:rPr>
                        <a:t>i.e</a:t>
                      </a:r>
                      <a:r>
                        <a:rPr lang="en-GB" sz="1000" baseline="0" dirty="0">
                          <a:latin typeface="Tahoma" panose="020B0604030504040204" pitchFamily="34" charset="0"/>
                          <a:ea typeface="Tahoma" panose="020B0604030504040204" pitchFamily="34" charset="0"/>
                          <a:cs typeface="Tahoma" panose="020B0604030504040204" pitchFamily="34" charset="0"/>
                        </a:rPr>
                        <a:t> ideal for sheep farming but not dairy which needs lush green grass.</a:t>
                      </a:r>
                      <a:endParaRPr lang="en-US" sz="1000" dirty="0">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a16="http://schemas.microsoft.com/office/drawing/2014/main" val="323771121"/>
                  </a:ext>
                </a:extLst>
              </a:tr>
              <a:tr h="666233">
                <a:tc>
                  <a:txBody>
                    <a:bodyPr/>
                    <a:lstStyle/>
                    <a:p>
                      <a:r>
                        <a:rPr lang="en-GB" sz="1400" b="1" dirty="0">
                          <a:latin typeface="Tahoma" panose="020B0604030504040204" pitchFamily="34" charset="0"/>
                          <a:ea typeface="Tahoma" panose="020B0604030504040204" pitchFamily="34" charset="0"/>
                          <a:cs typeface="Tahoma" panose="020B0604030504040204" pitchFamily="34" charset="0"/>
                        </a:rPr>
                        <a:t>Aspect</a:t>
                      </a:r>
                      <a:endParaRPr lang="en-US" sz="1400" b="1"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r>
                        <a:rPr lang="en-GB" sz="1000" dirty="0">
                          <a:latin typeface="Tahoma" panose="020B0604030504040204" pitchFamily="34" charset="0"/>
                          <a:ea typeface="Tahoma" panose="020B0604030504040204" pitchFamily="34" charset="0"/>
                          <a:cs typeface="Tahoma" panose="020B0604030504040204" pitchFamily="34" charset="0"/>
                        </a:rPr>
                        <a:t>Which direction doe</a:t>
                      </a:r>
                      <a:r>
                        <a:rPr lang="en-GB" sz="1000" baseline="0" dirty="0">
                          <a:latin typeface="Tahoma" panose="020B0604030504040204" pitchFamily="34" charset="0"/>
                          <a:ea typeface="Tahoma" panose="020B0604030504040204" pitchFamily="34" charset="0"/>
                          <a:cs typeface="Tahoma" panose="020B0604030504040204" pitchFamily="34" charset="0"/>
                        </a:rPr>
                        <a:t>s the land face? How much sun it gets through the day</a:t>
                      </a:r>
                      <a:endParaRPr lang="en-US" sz="1000"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endParaRPr lang="en-US" sz="1200"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r>
                        <a:rPr lang="en-GB" sz="1000" dirty="0">
                          <a:latin typeface="Tahoma" panose="020B0604030504040204" pitchFamily="34" charset="0"/>
                          <a:ea typeface="Tahoma" panose="020B0604030504040204" pitchFamily="34" charset="0"/>
                          <a:cs typeface="Tahoma" panose="020B0604030504040204" pitchFamily="34" charset="0"/>
                        </a:rPr>
                        <a:t>Fields</a:t>
                      </a:r>
                      <a:r>
                        <a:rPr lang="en-GB" sz="1000" baseline="0" dirty="0">
                          <a:latin typeface="Tahoma" panose="020B0604030504040204" pitchFamily="34" charset="0"/>
                          <a:ea typeface="Tahoma" panose="020B0604030504040204" pitchFamily="34" charset="0"/>
                          <a:cs typeface="Tahoma" panose="020B0604030504040204" pitchFamily="34" charset="0"/>
                        </a:rPr>
                        <a:t> that are south facing receive most sunlight and therefore plants can photosynthesis for longest.  North facing fields are colder and receive less sunlight therefore photosynthesis rate is less.</a:t>
                      </a:r>
                      <a:endParaRPr lang="en-US" sz="1000" dirty="0">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a16="http://schemas.microsoft.com/office/drawing/2014/main" val="2637341210"/>
                  </a:ext>
                </a:extLst>
              </a:tr>
              <a:tr h="811067">
                <a:tc>
                  <a:txBody>
                    <a:bodyPr/>
                    <a:lstStyle/>
                    <a:p>
                      <a:r>
                        <a:rPr lang="en-GB" sz="1400" b="1" dirty="0">
                          <a:latin typeface="Tahoma" panose="020B0604030504040204" pitchFamily="34" charset="0"/>
                          <a:ea typeface="Tahoma" panose="020B0604030504040204" pitchFamily="34" charset="0"/>
                          <a:cs typeface="Tahoma" panose="020B0604030504040204" pitchFamily="34" charset="0"/>
                        </a:rPr>
                        <a:t>Latitude</a:t>
                      </a:r>
                      <a:endParaRPr lang="en-US" sz="1400" b="1"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r>
                        <a:rPr lang="en-GB" sz="1000" dirty="0">
                          <a:latin typeface="Tahoma" panose="020B0604030504040204" pitchFamily="34" charset="0"/>
                          <a:ea typeface="Tahoma" panose="020B0604030504040204" pitchFamily="34" charset="0"/>
                          <a:cs typeface="Tahoma" panose="020B0604030504040204" pitchFamily="34" charset="0"/>
                        </a:rPr>
                        <a:t>The</a:t>
                      </a:r>
                      <a:r>
                        <a:rPr lang="en-GB" sz="1000" baseline="0" dirty="0">
                          <a:latin typeface="Tahoma" panose="020B0604030504040204" pitchFamily="34" charset="0"/>
                          <a:ea typeface="Tahoma" panose="020B0604030504040204" pitchFamily="34" charset="0"/>
                          <a:cs typeface="Tahoma" panose="020B0604030504040204" pitchFamily="34" charset="0"/>
                        </a:rPr>
                        <a:t> equator is the most famous latitude line. Human created lines around the globe from equator to each pole. South of England is 50̊̊ N Scotland is 58 ̊̊N</a:t>
                      </a:r>
                      <a:endParaRPr lang="en-US" sz="1000"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endParaRPr lang="en-US" sz="1200"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r>
                        <a:rPr lang="en-GB" sz="1000" dirty="0">
                          <a:latin typeface="Tahoma" panose="020B0604030504040204" pitchFamily="34" charset="0"/>
                          <a:ea typeface="Tahoma" panose="020B0604030504040204" pitchFamily="34" charset="0"/>
                          <a:cs typeface="Tahoma" panose="020B0604030504040204" pitchFamily="34" charset="0"/>
                        </a:rPr>
                        <a:t>Lower the latitude (south) the higher the sunlight hours the piece</a:t>
                      </a:r>
                      <a:r>
                        <a:rPr lang="en-GB" sz="1000" baseline="0" dirty="0">
                          <a:latin typeface="Tahoma" panose="020B0604030504040204" pitchFamily="34" charset="0"/>
                          <a:ea typeface="Tahoma" panose="020B0604030504040204" pitchFamily="34" charset="0"/>
                          <a:cs typeface="Tahoma" panose="020B0604030504040204" pitchFamily="34" charset="0"/>
                        </a:rPr>
                        <a:t> of land receives. Therefore the higher the rate of photosynthesis and longer growing season.  Higher latitude such as Scotland has lower sunlight hours. Therefore Scotland has a short growing season.</a:t>
                      </a:r>
                      <a:endParaRPr lang="en-US" sz="1000" dirty="0">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a16="http://schemas.microsoft.com/office/drawing/2014/main" val="3438416723"/>
                  </a:ext>
                </a:extLst>
              </a:tr>
              <a:tr h="811067">
                <a:tc>
                  <a:txBody>
                    <a:bodyPr/>
                    <a:lstStyle/>
                    <a:p>
                      <a:r>
                        <a:rPr lang="en-GB" sz="1400" b="1" dirty="0">
                          <a:latin typeface="Tahoma" panose="020B0604030504040204" pitchFamily="34" charset="0"/>
                          <a:ea typeface="Tahoma" panose="020B0604030504040204" pitchFamily="34" charset="0"/>
                          <a:cs typeface="Tahoma" panose="020B0604030504040204" pitchFamily="34" charset="0"/>
                        </a:rPr>
                        <a:t>Stratification</a:t>
                      </a:r>
                      <a:endParaRPr lang="en-US" sz="1400" b="1"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r>
                        <a:rPr lang="en-GB" sz="1000" dirty="0">
                          <a:latin typeface="Tahoma" panose="020B0604030504040204" pitchFamily="34" charset="0"/>
                          <a:ea typeface="Tahoma" panose="020B0604030504040204" pitchFamily="34" charset="0"/>
                          <a:cs typeface="Tahoma" panose="020B0604030504040204" pitchFamily="34" charset="0"/>
                        </a:rPr>
                        <a:t>Is layers – can describe how the UK sheep industry breeds sheep to suit different altitudes and topography</a:t>
                      </a:r>
                      <a:r>
                        <a:rPr lang="en-GB" sz="1000" baseline="0" dirty="0">
                          <a:latin typeface="Tahoma" panose="020B0604030504040204" pitchFamily="34" charset="0"/>
                          <a:ea typeface="Tahoma" panose="020B0604030504040204" pitchFamily="34" charset="0"/>
                          <a:cs typeface="Tahoma" panose="020B0604030504040204" pitchFamily="34" charset="0"/>
                        </a:rPr>
                        <a:t> </a:t>
                      </a:r>
                      <a:r>
                        <a:rPr lang="en-GB" sz="1000" baseline="0" dirty="0" err="1">
                          <a:latin typeface="Tahoma" panose="020B0604030504040204" pitchFamily="34" charset="0"/>
                          <a:ea typeface="Tahoma" panose="020B0604030504040204" pitchFamily="34" charset="0"/>
                          <a:cs typeface="Tahoma" panose="020B0604030504040204" pitchFamily="34" charset="0"/>
                        </a:rPr>
                        <a:t>i.e</a:t>
                      </a:r>
                      <a:r>
                        <a:rPr lang="en-GB" sz="1000" baseline="0" dirty="0">
                          <a:latin typeface="Tahoma" panose="020B0604030504040204" pitchFamily="34" charset="0"/>
                          <a:ea typeface="Tahoma" panose="020B0604030504040204" pitchFamily="34" charset="0"/>
                          <a:cs typeface="Tahoma" panose="020B0604030504040204" pitchFamily="34" charset="0"/>
                        </a:rPr>
                        <a:t> hill, upland and lowland. Or layers of sedimentary rock.</a:t>
                      </a:r>
                      <a:endParaRPr lang="en-US" sz="1000"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endParaRPr lang="en-US" sz="1200"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r>
                        <a:rPr lang="en-GB" sz="1000" dirty="0">
                          <a:latin typeface="Tahoma" panose="020B0604030504040204" pitchFamily="34" charset="0"/>
                          <a:ea typeface="Tahoma" panose="020B0604030504040204" pitchFamily="34" charset="0"/>
                          <a:cs typeface="Tahoma" panose="020B0604030504040204" pitchFamily="34" charset="0"/>
                        </a:rPr>
                        <a:t>Jacob and </a:t>
                      </a:r>
                      <a:r>
                        <a:rPr lang="en-GB" sz="1000" dirty="0" err="1">
                          <a:latin typeface="Tahoma" panose="020B0604030504040204" pitchFamily="34" charset="0"/>
                          <a:ea typeface="Tahoma" panose="020B0604030504040204" pitchFamily="34" charset="0"/>
                          <a:cs typeface="Tahoma" panose="020B0604030504040204" pitchFamily="34" charset="0"/>
                        </a:rPr>
                        <a:t>Herdwick</a:t>
                      </a:r>
                      <a:r>
                        <a:rPr lang="en-GB" sz="1000" dirty="0">
                          <a:latin typeface="Tahoma" panose="020B0604030504040204" pitchFamily="34" charset="0"/>
                          <a:ea typeface="Tahoma" panose="020B0604030504040204" pitchFamily="34" charset="0"/>
                          <a:cs typeface="Tahoma" panose="020B0604030504040204" pitchFamily="34" charset="0"/>
                        </a:rPr>
                        <a:t> sheep are small,</a:t>
                      </a:r>
                      <a:r>
                        <a:rPr lang="en-GB" sz="1000" baseline="0" dirty="0">
                          <a:latin typeface="Tahoma" panose="020B0604030504040204" pitchFamily="34" charset="0"/>
                          <a:ea typeface="Tahoma" panose="020B0604030504040204" pitchFamily="34" charset="0"/>
                          <a:cs typeface="Tahoma" panose="020B0604030504040204" pitchFamily="34" charset="0"/>
                        </a:rPr>
                        <a:t> agile and good mothers ideal for mountainous areas. In contrast. Dorset Down sheep have longer backs and bigger shoulders making them harder to birth, therefore these lowland sheep are lambed inside barns.</a:t>
                      </a:r>
                      <a:endParaRPr lang="en-US" sz="1000" dirty="0">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a16="http://schemas.microsoft.com/office/drawing/2014/main" val="500146176"/>
                  </a:ext>
                </a:extLst>
              </a:tr>
              <a:tr h="521400">
                <a:tc>
                  <a:txBody>
                    <a:bodyPr/>
                    <a:lstStyle/>
                    <a:p>
                      <a:r>
                        <a:rPr lang="en-GB" sz="1400" b="1" dirty="0">
                          <a:latin typeface="Tahoma" panose="020B0604030504040204" pitchFamily="34" charset="0"/>
                          <a:ea typeface="Tahoma" panose="020B0604030504040204" pitchFamily="34" charset="0"/>
                          <a:cs typeface="Tahoma" panose="020B0604030504040204" pitchFamily="34" charset="0"/>
                        </a:rPr>
                        <a:t>Climate</a:t>
                      </a:r>
                      <a:endParaRPr lang="en-US" sz="1400" b="1"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r>
                        <a:rPr lang="en-GB" sz="1000" dirty="0">
                          <a:latin typeface="Tahoma" panose="020B0604030504040204" pitchFamily="34" charset="0"/>
                          <a:ea typeface="Tahoma" panose="020B0604030504040204" pitchFamily="34" charset="0"/>
                          <a:cs typeface="Tahoma" panose="020B0604030504040204" pitchFamily="34" charset="0"/>
                        </a:rPr>
                        <a:t>The</a:t>
                      </a:r>
                      <a:r>
                        <a:rPr lang="en-GB" sz="1000" baseline="0" dirty="0">
                          <a:latin typeface="Tahoma" panose="020B0604030504040204" pitchFamily="34" charset="0"/>
                          <a:ea typeface="Tahoma" panose="020B0604030504040204" pitchFamily="34" charset="0"/>
                          <a:cs typeface="Tahoma" panose="020B0604030504040204" pitchFamily="34" charset="0"/>
                        </a:rPr>
                        <a:t> weather conditions in an area. Can be whole countries, counties or regions. A greenhouse creates a microclimate.</a:t>
                      </a:r>
                      <a:endParaRPr lang="en-US" sz="1000"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endParaRPr lang="en-US" sz="1200"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r>
                        <a:rPr lang="en-GB" sz="1000" dirty="0">
                          <a:latin typeface="Tahoma" panose="020B0604030504040204" pitchFamily="34" charset="0"/>
                          <a:ea typeface="Tahoma" panose="020B0604030504040204" pitchFamily="34" charset="0"/>
                          <a:cs typeface="Tahoma" panose="020B0604030504040204" pitchFamily="34" charset="0"/>
                        </a:rPr>
                        <a:t>South</a:t>
                      </a:r>
                      <a:r>
                        <a:rPr lang="en-GB" sz="1000" baseline="0" dirty="0">
                          <a:latin typeface="Tahoma" panose="020B0604030504040204" pitchFamily="34" charset="0"/>
                          <a:ea typeface="Tahoma" panose="020B0604030504040204" pitchFamily="34" charset="0"/>
                          <a:cs typeface="Tahoma" panose="020B0604030504040204" pitchFamily="34" charset="0"/>
                        </a:rPr>
                        <a:t> West has warm and wet climate which makes lush green grass suitable for dairy. Dry warm climate in east encourages arable crops to dry. NW is cold and wet sheep</a:t>
                      </a:r>
                      <a:endParaRPr lang="en-US" sz="1000" dirty="0">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a16="http://schemas.microsoft.com/office/drawing/2014/main" val="3090817672"/>
                  </a:ext>
                </a:extLst>
              </a:tr>
            </a:tbl>
          </a:graphicData>
        </a:graphic>
      </p:graphicFrame>
      <p:pic>
        <p:nvPicPr>
          <p:cNvPr id="7" name="Picture 6"/>
          <p:cNvPicPr>
            <a:picLocks noChangeAspect="1"/>
          </p:cNvPicPr>
          <p:nvPr/>
        </p:nvPicPr>
        <p:blipFill>
          <a:blip r:embed="rId2"/>
          <a:stretch>
            <a:fillRect/>
          </a:stretch>
        </p:blipFill>
        <p:spPr>
          <a:xfrm>
            <a:off x="6756400" y="1665848"/>
            <a:ext cx="1921933" cy="1083799"/>
          </a:xfrm>
          <a:prstGeom prst="rect">
            <a:avLst/>
          </a:prstGeom>
        </p:spPr>
      </p:pic>
      <p:pic>
        <p:nvPicPr>
          <p:cNvPr id="9" name="Picture 8"/>
          <p:cNvPicPr>
            <a:picLocks noChangeAspect="1"/>
          </p:cNvPicPr>
          <p:nvPr/>
        </p:nvPicPr>
        <p:blipFill>
          <a:blip r:embed="rId3"/>
          <a:stretch>
            <a:fillRect/>
          </a:stretch>
        </p:blipFill>
        <p:spPr>
          <a:xfrm>
            <a:off x="6756399" y="596254"/>
            <a:ext cx="1921934" cy="1084898"/>
          </a:xfrm>
          <a:prstGeom prst="rect">
            <a:avLst/>
          </a:prstGeom>
        </p:spPr>
      </p:pic>
      <p:pic>
        <p:nvPicPr>
          <p:cNvPr id="10" name="Picture 9"/>
          <p:cNvPicPr>
            <a:picLocks noChangeAspect="1"/>
          </p:cNvPicPr>
          <p:nvPr/>
        </p:nvPicPr>
        <p:blipFill>
          <a:blip r:embed="rId4"/>
          <a:stretch>
            <a:fillRect/>
          </a:stretch>
        </p:blipFill>
        <p:spPr>
          <a:xfrm>
            <a:off x="6756399" y="2749647"/>
            <a:ext cx="1921934" cy="677334"/>
          </a:xfrm>
          <a:prstGeom prst="rect">
            <a:avLst/>
          </a:prstGeom>
        </p:spPr>
      </p:pic>
      <p:pic>
        <p:nvPicPr>
          <p:cNvPr id="11" name="Picture 10"/>
          <p:cNvPicPr>
            <a:picLocks noChangeAspect="1"/>
          </p:cNvPicPr>
          <p:nvPr/>
        </p:nvPicPr>
        <p:blipFill>
          <a:blip r:embed="rId5"/>
          <a:stretch>
            <a:fillRect/>
          </a:stretch>
        </p:blipFill>
        <p:spPr>
          <a:xfrm>
            <a:off x="6734305" y="3384383"/>
            <a:ext cx="1944027" cy="620381"/>
          </a:xfrm>
          <a:prstGeom prst="rect">
            <a:avLst/>
          </a:prstGeom>
        </p:spPr>
      </p:pic>
      <p:pic>
        <p:nvPicPr>
          <p:cNvPr id="12" name="Picture 11"/>
          <p:cNvPicPr>
            <a:picLocks noChangeAspect="1"/>
          </p:cNvPicPr>
          <p:nvPr/>
        </p:nvPicPr>
        <p:blipFill>
          <a:blip r:embed="rId6"/>
          <a:stretch>
            <a:fillRect/>
          </a:stretch>
        </p:blipFill>
        <p:spPr>
          <a:xfrm>
            <a:off x="6734305" y="4144699"/>
            <a:ext cx="1944027" cy="634052"/>
          </a:xfrm>
          <a:prstGeom prst="rect">
            <a:avLst/>
          </a:prstGeom>
        </p:spPr>
      </p:pic>
      <p:pic>
        <p:nvPicPr>
          <p:cNvPr id="13" name="Picture 12"/>
          <p:cNvPicPr>
            <a:picLocks noChangeAspect="1"/>
          </p:cNvPicPr>
          <p:nvPr/>
        </p:nvPicPr>
        <p:blipFill>
          <a:blip r:embed="rId7"/>
          <a:stretch>
            <a:fillRect/>
          </a:stretch>
        </p:blipFill>
        <p:spPr>
          <a:xfrm>
            <a:off x="6756399" y="4778751"/>
            <a:ext cx="1921934" cy="910249"/>
          </a:xfrm>
          <a:prstGeom prst="rect">
            <a:avLst/>
          </a:prstGeom>
        </p:spPr>
      </p:pic>
      <p:pic>
        <p:nvPicPr>
          <p:cNvPr id="14" name="Picture 13"/>
          <p:cNvPicPr>
            <a:picLocks noChangeAspect="1"/>
          </p:cNvPicPr>
          <p:nvPr/>
        </p:nvPicPr>
        <p:blipFill>
          <a:blip r:embed="rId8"/>
          <a:stretch>
            <a:fillRect/>
          </a:stretch>
        </p:blipFill>
        <p:spPr>
          <a:xfrm>
            <a:off x="6734305" y="5689000"/>
            <a:ext cx="1944027" cy="714661"/>
          </a:xfrm>
          <a:prstGeom prst="rect">
            <a:avLst/>
          </a:prstGeom>
        </p:spPr>
      </p:pic>
      <p:pic>
        <p:nvPicPr>
          <p:cNvPr id="15" name="Picture 14"/>
          <p:cNvPicPr>
            <a:picLocks noChangeAspect="1"/>
          </p:cNvPicPr>
          <p:nvPr/>
        </p:nvPicPr>
        <p:blipFill>
          <a:blip r:embed="rId9"/>
          <a:stretch>
            <a:fillRect/>
          </a:stretch>
        </p:blipFill>
        <p:spPr>
          <a:xfrm>
            <a:off x="0" y="3509963"/>
            <a:ext cx="2237431" cy="3348037"/>
          </a:xfrm>
          <a:prstGeom prst="rect">
            <a:avLst/>
          </a:prstGeom>
        </p:spPr>
      </p:pic>
      <p:pic>
        <p:nvPicPr>
          <p:cNvPr id="16" name="Picture 15"/>
          <p:cNvPicPr>
            <a:picLocks noChangeAspect="1"/>
          </p:cNvPicPr>
          <p:nvPr/>
        </p:nvPicPr>
        <p:blipFill>
          <a:blip r:embed="rId10"/>
          <a:stretch>
            <a:fillRect/>
          </a:stretch>
        </p:blipFill>
        <p:spPr>
          <a:xfrm>
            <a:off x="6734306" y="6403661"/>
            <a:ext cx="1944026" cy="613088"/>
          </a:xfrm>
          <a:prstGeom prst="rect">
            <a:avLst/>
          </a:prstGeom>
        </p:spPr>
      </p:pic>
    </p:spTree>
    <p:extLst>
      <p:ext uri="{BB962C8B-B14F-4D97-AF65-F5344CB8AC3E}">
        <p14:creationId xmlns:p14="http://schemas.microsoft.com/office/powerpoint/2010/main" val="37136254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7245</TotalTime>
  <Words>607</Words>
  <Application>Microsoft Office PowerPoint</Application>
  <PresentationFormat>Widescreen</PresentationFormat>
  <Paragraphs>30</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Tahoma</vt:lpstr>
      <vt:lpstr>Office Theme</vt:lpstr>
      <vt:lpstr>PowerPoint Presentation</vt:lpstr>
    </vt:vector>
  </TitlesOfParts>
  <Company>Kingston Maurward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Maddy Irvine</dc:creator>
  <cp:lastModifiedBy>Maddy Irvine</cp:lastModifiedBy>
  <cp:revision>4</cp:revision>
  <cp:lastPrinted>2024-06-19T12:11:06Z</cp:lastPrinted>
  <dcterms:created xsi:type="dcterms:W3CDTF">2024-06-14T11:30:25Z</dcterms:created>
  <dcterms:modified xsi:type="dcterms:W3CDTF">2024-06-19T14:15:40Z</dcterms:modified>
</cp:coreProperties>
</file>