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7" r:id="rId5"/>
    <p:sldId id="258" r:id="rId6"/>
  </p:sldIdLst>
  <p:sldSz cx="12192000" cy="6858000"/>
  <p:notesSz cx="6670675" cy="97774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660"/>
  </p:normalViewPr>
  <p:slideViewPr>
    <p:cSldViewPr snapToGrid="0">
      <p:cViewPr varScale="1">
        <p:scale>
          <a:sx n="90" d="100"/>
          <a:sy n="90" d="100"/>
        </p:scale>
        <p:origin x="52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626" cy="490569"/>
          </a:xfrm>
          <a:prstGeom prst="rect">
            <a:avLst/>
          </a:prstGeom>
        </p:spPr>
        <p:txBody>
          <a:bodyPr vert="horz" lIns="91440" tIns="45720" rIns="91440" bIns="45720" rtlCol="0"/>
          <a:lstStyle>
            <a:lvl1pPr algn="l">
              <a:defRPr sz="1200">
                <a:latin typeface="Century Gothic" panose="020B0502020202020204" pitchFamily="34" charset="0"/>
              </a:defRPr>
            </a:lvl1pPr>
          </a:lstStyle>
          <a:p>
            <a:endParaRPr lang="en-GB" dirty="0"/>
          </a:p>
        </p:txBody>
      </p:sp>
      <p:sp>
        <p:nvSpPr>
          <p:cNvPr id="3" name="Date Placeholder 2"/>
          <p:cNvSpPr>
            <a:spLocks noGrp="1"/>
          </p:cNvSpPr>
          <p:nvPr>
            <p:ph type="dt" idx="1"/>
          </p:nvPr>
        </p:nvSpPr>
        <p:spPr>
          <a:xfrm>
            <a:off x="3778505" y="0"/>
            <a:ext cx="2890626" cy="490569"/>
          </a:xfrm>
          <a:prstGeom prst="rect">
            <a:avLst/>
          </a:prstGeom>
        </p:spPr>
        <p:txBody>
          <a:bodyPr vert="horz" lIns="91440" tIns="45720" rIns="91440" bIns="45720" rtlCol="0"/>
          <a:lstStyle>
            <a:lvl1pPr algn="r">
              <a:defRPr sz="1200">
                <a:latin typeface="Century Gothic" panose="020B0502020202020204" pitchFamily="34" charset="0"/>
              </a:defRPr>
            </a:lvl1pPr>
          </a:lstStyle>
          <a:p>
            <a:fld id="{A107A67F-C800-4232-AE88-338A0DE4F94A}" type="datetimeFigureOut">
              <a:rPr lang="en-GB" smtClean="0"/>
              <a:pPr/>
              <a:t>04/06/2024</a:t>
            </a:fld>
            <a:endParaRPr lang="en-GB" dirty="0"/>
          </a:p>
        </p:txBody>
      </p:sp>
      <p:sp>
        <p:nvSpPr>
          <p:cNvPr id="4" name="Slide Image Placeholder 3"/>
          <p:cNvSpPr>
            <a:spLocks noGrp="1" noRot="1" noChangeAspect="1"/>
          </p:cNvSpPr>
          <p:nvPr>
            <p:ph type="sldImg" idx="2"/>
          </p:nvPr>
        </p:nvSpPr>
        <p:spPr>
          <a:xfrm>
            <a:off x="401638" y="1222375"/>
            <a:ext cx="5867400" cy="33004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67068" y="4705380"/>
            <a:ext cx="5336540" cy="3849856"/>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286846"/>
            <a:ext cx="2890626" cy="490568"/>
          </a:xfrm>
          <a:prstGeom prst="rect">
            <a:avLst/>
          </a:prstGeom>
        </p:spPr>
        <p:txBody>
          <a:bodyPr vert="horz" lIns="91440" tIns="45720" rIns="91440" bIns="45720" rtlCol="0" anchor="b"/>
          <a:lstStyle>
            <a:lvl1pPr algn="l">
              <a:defRPr sz="1200">
                <a:latin typeface="Century Gothic" panose="020B0502020202020204" pitchFamily="34" charset="0"/>
              </a:defRPr>
            </a:lvl1pPr>
          </a:lstStyle>
          <a:p>
            <a:endParaRPr lang="en-GB" dirty="0"/>
          </a:p>
        </p:txBody>
      </p:sp>
      <p:sp>
        <p:nvSpPr>
          <p:cNvPr id="7" name="Slide Number Placeholder 6"/>
          <p:cNvSpPr>
            <a:spLocks noGrp="1"/>
          </p:cNvSpPr>
          <p:nvPr>
            <p:ph type="sldNum" sz="quarter" idx="5"/>
          </p:nvPr>
        </p:nvSpPr>
        <p:spPr>
          <a:xfrm>
            <a:off x="3778505" y="9286846"/>
            <a:ext cx="2890626" cy="490568"/>
          </a:xfrm>
          <a:prstGeom prst="rect">
            <a:avLst/>
          </a:prstGeom>
        </p:spPr>
        <p:txBody>
          <a:bodyPr vert="horz" lIns="91440" tIns="45720" rIns="91440" bIns="45720" rtlCol="0" anchor="b"/>
          <a:lstStyle>
            <a:lvl1pPr algn="r">
              <a:defRPr sz="1200">
                <a:latin typeface="Century Gothic" panose="020B0502020202020204" pitchFamily="34" charset="0"/>
              </a:defRPr>
            </a:lvl1pPr>
          </a:lstStyle>
          <a:p>
            <a:fld id="{CE88E8C3-B32A-4D99-A64D-8DFDBA885849}" type="slidenum">
              <a:rPr lang="en-GB" smtClean="0"/>
              <a:pPr/>
              <a:t>‹#›</a:t>
            </a:fld>
            <a:endParaRPr lang="en-GB" dirty="0"/>
          </a:p>
        </p:txBody>
      </p:sp>
    </p:spTree>
    <p:extLst>
      <p:ext uri="{BB962C8B-B14F-4D97-AF65-F5344CB8AC3E}">
        <p14:creationId xmlns:p14="http://schemas.microsoft.com/office/powerpoint/2010/main" val="2840280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entury Gothic" panose="020B0502020202020204" pitchFamily="34" charset="0"/>
        <a:ea typeface="+mn-ea"/>
        <a:cs typeface="+mn-cs"/>
      </a:defRPr>
    </a:lvl1pPr>
    <a:lvl2pPr marL="457200" algn="l" defTabSz="914400" rtl="0" eaLnBrk="1" latinLnBrk="0" hangingPunct="1">
      <a:defRPr sz="1200" kern="1200">
        <a:solidFill>
          <a:schemeClr val="tx1"/>
        </a:solidFill>
        <a:latin typeface="Century Gothic" panose="020B0502020202020204" pitchFamily="34" charset="0"/>
        <a:ea typeface="+mn-ea"/>
        <a:cs typeface="+mn-cs"/>
      </a:defRPr>
    </a:lvl2pPr>
    <a:lvl3pPr marL="914400" algn="l" defTabSz="914400" rtl="0" eaLnBrk="1" latinLnBrk="0" hangingPunct="1">
      <a:defRPr sz="1200" kern="1200">
        <a:solidFill>
          <a:schemeClr val="tx1"/>
        </a:solidFill>
        <a:latin typeface="Century Gothic" panose="020B0502020202020204" pitchFamily="34" charset="0"/>
        <a:ea typeface="+mn-ea"/>
        <a:cs typeface="+mn-cs"/>
      </a:defRPr>
    </a:lvl3pPr>
    <a:lvl4pPr marL="1371600" algn="l" defTabSz="914400" rtl="0" eaLnBrk="1" latinLnBrk="0" hangingPunct="1">
      <a:defRPr sz="1200" kern="1200">
        <a:solidFill>
          <a:schemeClr val="tx1"/>
        </a:solidFill>
        <a:latin typeface="Century Gothic" panose="020B0502020202020204" pitchFamily="34" charset="0"/>
        <a:ea typeface="+mn-ea"/>
        <a:cs typeface="+mn-cs"/>
      </a:defRPr>
    </a:lvl4pPr>
    <a:lvl5pPr marL="1828800" algn="l" defTabSz="914400" rtl="0" eaLnBrk="1" latinLnBrk="0" hangingPunct="1">
      <a:defRPr sz="120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1</a:t>
            </a:fld>
            <a:endParaRPr lang="en-GB"/>
          </a:p>
        </p:txBody>
      </p:sp>
    </p:spTree>
    <p:extLst>
      <p:ext uri="{BB962C8B-B14F-4D97-AF65-F5344CB8AC3E}">
        <p14:creationId xmlns:p14="http://schemas.microsoft.com/office/powerpoint/2010/main" val="808598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2</a:t>
            </a:fld>
            <a:endParaRPr lang="en-GB"/>
          </a:p>
        </p:txBody>
      </p:sp>
    </p:spTree>
    <p:extLst>
      <p:ext uri="{BB962C8B-B14F-4D97-AF65-F5344CB8AC3E}">
        <p14:creationId xmlns:p14="http://schemas.microsoft.com/office/powerpoint/2010/main" val="330980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D447B-3753-4334-B386-39D4344DB0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3F6903-3052-43F2-BB99-454F871745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03E5C7-5282-4ED6-94D3-674A57A051D1}"/>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5" name="Footer Placeholder 4">
            <a:extLst>
              <a:ext uri="{FF2B5EF4-FFF2-40B4-BE49-F238E27FC236}">
                <a16:creationId xmlns:a16="http://schemas.microsoft.com/office/drawing/2014/main" id="{FEC206D2-ABD9-4DA8-9797-4C7BA3E151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0F91C-E0AF-444D-B3EB-54E056EC365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917367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03EF4-24EC-4458-9050-30A7E2DDCB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BDDE54-1D36-4851-8F36-38D9F13FD1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253D74-5CA1-48E3-930F-6388E610838E}"/>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5" name="Footer Placeholder 4">
            <a:extLst>
              <a:ext uri="{FF2B5EF4-FFF2-40B4-BE49-F238E27FC236}">
                <a16:creationId xmlns:a16="http://schemas.microsoft.com/office/drawing/2014/main" id="{53EF64FC-BF5C-4F7E-A01E-47F649C7C8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7C4A3-70C5-45F3-A590-AB10B9DBF48B}"/>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7860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ECA68-4348-4A13-8271-A792E80D5D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31EFB2F-72C8-4EB7-8918-F6FBB47A20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6E380E-176C-4EC1-9FBA-41F04D06BBC4}"/>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5" name="Footer Placeholder 4">
            <a:extLst>
              <a:ext uri="{FF2B5EF4-FFF2-40B4-BE49-F238E27FC236}">
                <a16:creationId xmlns:a16="http://schemas.microsoft.com/office/drawing/2014/main" id="{9E2C296B-811E-453E-8029-1BD2151548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18D6C-09D4-42EC-AF55-9587FB71C2B1}"/>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3495777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B89B5-C2EB-436A-966B-74D3FE6C6B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48C51-101C-4A81-9694-77C59C9ECCB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CF4239B-8AD7-43F3-ACEE-E9E7CE0FABE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F83832-D659-4469-9271-2246D908B288}"/>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6" name="Footer Placeholder 5">
            <a:extLst>
              <a:ext uri="{FF2B5EF4-FFF2-40B4-BE49-F238E27FC236}">
                <a16:creationId xmlns:a16="http://schemas.microsoft.com/office/drawing/2014/main" id="{5AF19539-9605-434E-BBE0-6BFC6436CA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89099C-6126-4317-9CA6-3B1FD19752CD}"/>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109566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ACBF0-0A2D-4039-8D4B-E846C4881F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94D312-8B83-40D7-B8FF-A17C8BEC5A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1DE05-D224-4B2C-9D88-AFDBB0D60D5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5B57AD-EBCA-4865-B43E-9E92AA8696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97FCAC-4D97-4875-8519-E70ECE332A0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6BAE6E-6A1F-4946-9311-72B45EA3CC09}"/>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8" name="Footer Placeholder 7">
            <a:extLst>
              <a:ext uri="{FF2B5EF4-FFF2-40B4-BE49-F238E27FC236}">
                <a16:creationId xmlns:a16="http://schemas.microsoft.com/office/drawing/2014/main" id="{AC8B8F9C-6FBC-469B-A670-B6C98096EC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511EBC-9F36-4770-A90E-DCDB52AC39F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0301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E5611-005A-4123-9B3C-BDE325EDE7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BE3630-1D26-4AA6-A611-01F434F594DE}"/>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4" name="Footer Placeholder 3">
            <a:extLst>
              <a:ext uri="{FF2B5EF4-FFF2-40B4-BE49-F238E27FC236}">
                <a16:creationId xmlns:a16="http://schemas.microsoft.com/office/drawing/2014/main" id="{E3A4D14C-F96C-4796-B6DC-443EA5F19B0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F11CC1-5385-467B-A87D-A5575852B0D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898604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85887F-4C0A-4A56-9796-08946176B1AC}"/>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3" name="Footer Placeholder 2">
            <a:extLst>
              <a:ext uri="{FF2B5EF4-FFF2-40B4-BE49-F238E27FC236}">
                <a16:creationId xmlns:a16="http://schemas.microsoft.com/office/drawing/2014/main" id="{B8016EFA-BF60-4A4F-98AA-0DA78859F6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4BF429-2C5E-45BA-9AE5-3F83FB20A28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4179457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395C-CD0E-4944-AE4D-3076C71EF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F261A0-1D49-41B4-A894-D545A96739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6CBA00-C9FD-4E3A-9ED9-BFE19ED404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998F63-D280-44D7-9EEE-58B30D8DD8F4}"/>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6" name="Footer Placeholder 5">
            <a:extLst>
              <a:ext uri="{FF2B5EF4-FFF2-40B4-BE49-F238E27FC236}">
                <a16:creationId xmlns:a16="http://schemas.microsoft.com/office/drawing/2014/main" id="{F3E25E8D-B2EC-4822-8520-F548DA5E0F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D3EB7F-839D-4477-A511-319A43211179}"/>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16669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FAF2D-C4B9-412A-9F1D-723088B47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854141-C3EF-4F09-885B-4F39FC4B91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801ACF-3948-425B-BDBD-720623ABA9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13806ED-DBE8-4FE0-BD79-9D7501A314AC}"/>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6" name="Footer Placeholder 5">
            <a:extLst>
              <a:ext uri="{FF2B5EF4-FFF2-40B4-BE49-F238E27FC236}">
                <a16:creationId xmlns:a16="http://schemas.microsoft.com/office/drawing/2014/main" id="{19F7FBDB-9E8A-4BA1-A556-03A1E4207F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3E075D-D9FF-4808-AEA9-479D6A199AC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449919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FB88-9F38-49A0-8F02-7A1DCA3A86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F65204-7DA7-434F-AA5B-26DF399939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1F4256-215B-4AF6-9FF2-45341E339AE5}"/>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5" name="Footer Placeholder 4">
            <a:extLst>
              <a:ext uri="{FF2B5EF4-FFF2-40B4-BE49-F238E27FC236}">
                <a16:creationId xmlns:a16="http://schemas.microsoft.com/office/drawing/2014/main" id="{11760AEA-E970-4369-81A7-F06F241EBF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F599A-DD76-4D64-A375-4F6C75FC1A02}"/>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66385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F84ACC-6842-4E9C-A81C-1BC594CD18E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5A887-F47A-4506-B8EF-D67E0F7D5C4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A18809-7682-4316-A237-71C6D0A0DEAB}"/>
              </a:ext>
            </a:extLst>
          </p:cNvPr>
          <p:cNvSpPr>
            <a:spLocks noGrp="1"/>
          </p:cNvSpPr>
          <p:nvPr>
            <p:ph type="dt" sz="half" idx="10"/>
          </p:nvPr>
        </p:nvSpPr>
        <p:spPr/>
        <p:txBody>
          <a:bodyPr/>
          <a:lstStyle/>
          <a:p>
            <a:fld id="{7FFE9BD6-7C23-43D8-AAFF-BF5F2C055CB8}" type="datetimeFigureOut">
              <a:rPr lang="en-GB" smtClean="0"/>
              <a:t>04/06/2024</a:t>
            </a:fld>
            <a:endParaRPr lang="en-GB"/>
          </a:p>
        </p:txBody>
      </p:sp>
      <p:sp>
        <p:nvSpPr>
          <p:cNvPr id="5" name="Footer Placeholder 4">
            <a:extLst>
              <a:ext uri="{FF2B5EF4-FFF2-40B4-BE49-F238E27FC236}">
                <a16:creationId xmlns:a16="http://schemas.microsoft.com/office/drawing/2014/main" id="{8CEB2AEF-A529-4D3C-9BAD-5E6895B92C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1E1DBF-2EA5-49D6-A706-8F17798166B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828379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C37D7-BC90-4A1B-A0B8-978D3073E8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BC644654-3674-416A-B634-79854ABDBB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FB0C0E5-5E7F-46E2-BB29-7525188694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entury Gothic" panose="020B0502020202020204" pitchFamily="34" charset="0"/>
              </a:defRPr>
            </a:lvl1pPr>
          </a:lstStyle>
          <a:p>
            <a:fld id="{7FFE9BD6-7C23-43D8-AAFF-BF5F2C055CB8}" type="datetimeFigureOut">
              <a:rPr lang="en-GB" smtClean="0"/>
              <a:pPr/>
              <a:t>04/06/2024</a:t>
            </a:fld>
            <a:endParaRPr lang="en-GB" dirty="0"/>
          </a:p>
        </p:txBody>
      </p:sp>
      <p:sp>
        <p:nvSpPr>
          <p:cNvPr id="5" name="Footer Placeholder 4">
            <a:extLst>
              <a:ext uri="{FF2B5EF4-FFF2-40B4-BE49-F238E27FC236}">
                <a16:creationId xmlns:a16="http://schemas.microsoft.com/office/drawing/2014/main" id="{CC924CBB-0866-40CD-9DBB-B4440C9BD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entury Gothic" panose="020B0502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8559658E-CD07-48A7-9AE2-0636C567FA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entury Gothic" panose="020B0502020202020204" pitchFamily="34" charset="0"/>
              </a:defRPr>
            </a:lvl1pPr>
          </a:lstStyle>
          <a:p>
            <a:fld id="{3C4D4A14-3789-49D6-BD4F-475857400791}" type="slidenum">
              <a:rPr lang="en-GB" smtClean="0"/>
              <a:pPr/>
              <a:t>‹#›</a:t>
            </a:fld>
            <a:endParaRPr lang="en-GB" dirty="0"/>
          </a:p>
        </p:txBody>
      </p:sp>
    </p:spTree>
    <p:extLst>
      <p:ext uri="{BB962C8B-B14F-4D97-AF65-F5344CB8AC3E}">
        <p14:creationId xmlns:p14="http://schemas.microsoft.com/office/powerpoint/2010/main" val="130268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0.jp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hyperlink" Target="http://www.flickr.com/photos/48722974@N07/4464667181/" TargetMode="External"/><Relationship Id="rId2" Type="http://schemas.openxmlformats.org/officeDocument/2006/relationships/notesSlide" Target="../notesSlides/notesSlide1.xml"/><Relationship Id="rId16"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g"/><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hyperlink" Target="http://www.freestockphotos.biz/stockphoto/13344"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216014310"/>
              </p:ext>
            </p:extLst>
          </p:nvPr>
        </p:nvGraphicFramePr>
        <p:xfrm>
          <a:off x="2165568" y="27795"/>
          <a:ext cx="3199509" cy="1901125"/>
        </p:xfrm>
        <a:graphic>
          <a:graphicData uri="http://schemas.openxmlformats.org/drawingml/2006/table">
            <a:tbl>
              <a:tblPr firstRow="1" bandRow="1">
                <a:tableStyleId>{21E4AEA4-8DFA-4A89-87EB-49C32662AFE0}</a:tableStyleId>
              </a:tblPr>
              <a:tblGrid>
                <a:gridCol w="3199509">
                  <a:extLst>
                    <a:ext uri="{9D8B030D-6E8A-4147-A177-3AD203B41FA5}">
                      <a16:colId xmlns:a16="http://schemas.microsoft.com/office/drawing/2014/main" val="204375177"/>
                    </a:ext>
                  </a:extLst>
                </a:gridCol>
              </a:tblGrid>
              <a:tr h="141279">
                <a:tc>
                  <a:txBody>
                    <a:bodyPr/>
                    <a:lstStyle/>
                    <a:p>
                      <a:pPr algn="ctr"/>
                      <a:r>
                        <a:rPr lang="en-GB" sz="900" dirty="0">
                          <a:solidFill>
                            <a:schemeClr val="tx1"/>
                          </a:solidFill>
                          <a:latin typeface="Century Gothic" panose="020B0502020202020204" pitchFamily="34" charset="0"/>
                        </a:rPr>
                        <a:t>Intensive Farming</a:t>
                      </a:r>
                    </a:p>
                  </a:txBody>
                  <a:tcPr/>
                </a:tc>
                <a:extLst>
                  <a:ext uri="{0D108BD9-81ED-4DB2-BD59-A6C34878D82A}">
                    <a16:rowId xmlns:a16="http://schemas.microsoft.com/office/drawing/2014/main" val="2493414973"/>
                  </a:ext>
                </a:extLst>
              </a:tr>
              <a:tr h="1672525">
                <a:tc>
                  <a:txBody>
                    <a:bodyPr/>
                    <a:lstStyle/>
                    <a:p>
                      <a:r>
                        <a:rPr lang="en-US" sz="1100" b="1" i="0" u="none" strike="noStrike" kern="1200" baseline="0" dirty="0">
                          <a:solidFill>
                            <a:schemeClr val="dk1"/>
                          </a:solidFill>
                          <a:latin typeface="Century Gothic" panose="020B0502020202020204" pitchFamily="34" charset="0"/>
                          <a:ea typeface="+mn-ea"/>
                          <a:cs typeface="+mn-cs"/>
                        </a:rPr>
                        <a:t>The conflict: </a:t>
                      </a:r>
                      <a:endParaRPr lang="en-US" sz="1100" b="0" i="0" u="none" strike="noStrike" kern="1200" baseline="0" dirty="0">
                        <a:solidFill>
                          <a:schemeClr val="dk1"/>
                        </a:solidFill>
                        <a:latin typeface="Century Gothic" panose="020B0502020202020204" pitchFamily="34" charset="0"/>
                        <a:ea typeface="+mn-ea"/>
                        <a:cs typeface="+mn-cs"/>
                      </a:endParaRPr>
                    </a:p>
                    <a:p>
                      <a:r>
                        <a:rPr lang="en-US" sz="1000" b="0" i="0" u="none" strike="noStrike" kern="1200" baseline="0" dirty="0">
                          <a:solidFill>
                            <a:schemeClr val="dk1"/>
                          </a:solidFill>
                          <a:latin typeface="Century Gothic" panose="020B0502020202020204" pitchFamily="34" charset="0"/>
                          <a:ea typeface="+mn-ea"/>
                          <a:cs typeface="+mn-cs"/>
                        </a:rPr>
                        <a:t>Intensive farming has high yields but low production costs. </a:t>
                      </a:r>
                    </a:p>
                    <a:p>
                      <a:r>
                        <a:rPr lang="en-US" sz="1000" b="0" i="0" u="none" strike="noStrike" kern="1200" baseline="0" dirty="0">
                          <a:solidFill>
                            <a:schemeClr val="dk1"/>
                          </a:solidFill>
                          <a:latin typeface="Century Gothic" panose="020B0502020202020204" pitchFamily="34" charset="0"/>
                          <a:ea typeface="+mn-ea"/>
                          <a:cs typeface="+mn-cs"/>
                        </a:rPr>
                        <a:t>These low costs get passed on consumers – keeping prices low in shops. </a:t>
                      </a:r>
                    </a:p>
                    <a:p>
                      <a:r>
                        <a:rPr lang="en-US" sz="1000" b="0" i="0" u="none" strike="noStrike" kern="1200" baseline="0" dirty="0">
                          <a:solidFill>
                            <a:schemeClr val="dk1"/>
                          </a:solidFill>
                          <a:latin typeface="Century Gothic" panose="020B0502020202020204" pitchFamily="34" charset="0"/>
                          <a:ea typeface="+mn-ea"/>
                          <a:cs typeface="+mn-cs"/>
                        </a:rPr>
                        <a:t>There is heavy dependency on chemical fertilizer, anti-biotics (in livestock) and machinery. </a:t>
                      </a:r>
                    </a:p>
                    <a:p>
                      <a:r>
                        <a:rPr lang="en-US" sz="1000" b="0" i="0" u="none" strike="noStrike" kern="1200" baseline="0" dirty="0">
                          <a:solidFill>
                            <a:schemeClr val="dk1"/>
                          </a:solidFill>
                          <a:latin typeface="Century Gothic" panose="020B0502020202020204" pitchFamily="34" charset="0"/>
                          <a:ea typeface="+mn-ea"/>
                          <a:cs typeface="+mn-cs"/>
                        </a:rPr>
                        <a:t>Demand for food is increasing with population </a:t>
                      </a:r>
                    </a:p>
                    <a:p>
                      <a:r>
                        <a:rPr lang="en-US" sz="1000" b="0" i="0" u="none" strike="noStrike" kern="1200" baseline="0" dirty="0">
                          <a:solidFill>
                            <a:schemeClr val="dk1"/>
                          </a:solidFill>
                          <a:latin typeface="Century Gothic" panose="020B0502020202020204" pitchFamily="34" charset="0"/>
                          <a:ea typeface="+mn-ea"/>
                          <a:cs typeface="+mn-cs"/>
                        </a:rPr>
                        <a:t>	</a:t>
                      </a:r>
                    </a:p>
                    <a:p>
                      <a:pPr algn="l"/>
                      <a:endParaRPr lang="en-GB" sz="800" b="1" kern="1200" dirty="0">
                        <a:solidFill>
                          <a:schemeClr val="tx1"/>
                        </a:solidFill>
                        <a:effectLst/>
                        <a:latin typeface="Century Gothic" panose="020B0502020202020204" pitchFamily="34" charset="0"/>
                      </a:endParaRPr>
                    </a:p>
                  </a:txBody>
                  <a:tcPr>
                    <a:solidFill>
                      <a:schemeClr val="accent2">
                        <a:lumMod val="40000"/>
                        <a:lumOff val="60000"/>
                      </a:schemeClr>
                    </a:solidFill>
                  </a:tcPr>
                </a:tc>
                <a:extLst>
                  <a:ext uri="{0D108BD9-81ED-4DB2-BD59-A6C34878D82A}">
                    <a16:rowId xmlns:a16="http://schemas.microsoft.com/office/drawing/2014/main" val="677010289"/>
                  </a:ext>
                </a:extLst>
              </a:tr>
            </a:tbl>
          </a:graphicData>
        </a:graphic>
      </p:graphicFrame>
      <p:graphicFrame>
        <p:nvGraphicFramePr>
          <p:cNvPr id="12" name="Table 11">
            <a:extLst>
              <a:ext uri="{FF2B5EF4-FFF2-40B4-BE49-F238E27FC236}">
                <a16:creationId xmlns:a16="http://schemas.microsoft.com/office/drawing/2014/main" id="{570325A4-84AB-46E6-8C31-825F6FE8816B}"/>
              </a:ext>
            </a:extLst>
          </p:cNvPr>
          <p:cNvGraphicFramePr>
            <a:graphicFrameLocks noGrp="1"/>
          </p:cNvGraphicFramePr>
          <p:nvPr>
            <p:extLst>
              <p:ext uri="{D42A27DB-BD31-4B8C-83A1-F6EECF244321}">
                <p14:modId xmlns:p14="http://schemas.microsoft.com/office/powerpoint/2010/main" val="1003912159"/>
              </p:ext>
            </p:extLst>
          </p:nvPr>
        </p:nvGraphicFramePr>
        <p:xfrm>
          <a:off x="5365077" y="43673"/>
          <a:ext cx="3337652" cy="2110799"/>
        </p:xfrm>
        <a:graphic>
          <a:graphicData uri="http://schemas.openxmlformats.org/drawingml/2006/table">
            <a:tbl>
              <a:tblPr firstRow="1" bandRow="1">
                <a:tableStyleId>{21E4AEA4-8DFA-4A89-87EB-49C32662AFE0}</a:tableStyleId>
              </a:tblPr>
              <a:tblGrid>
                <a:gridCol w="1668826">
                  <a:extLst>
                    <a:ext uri="{9D8B030D-6E8A-4147-A177-3AD203B41FA5}">
                      <a16:colId xmlns:a16="http://schemas.microsoft.com/office/drawing/2014/main" val="1146839133"/>
                    </a:ext>
                  </a:extLst>
                </a:gridCol>
                <a:gridCol w="1668826">
                  <a:extLst>
                    <a:ext uri="{9D8B030D-6E8A-4147-A177-3AD203B41FA5}">
                      <a16:colId xmlns:a16="http://schemas.microsoft.com/office/drawing/2014/main" val="909537293"/>
                    </a:ext>
                  </a:extLst>
                </a:gridCol>
              </a:tblGrid>
              <a:tr h="167159">
                <a:tc gridSpan="2">
                  <a:txBody>
                    <a:bodyPr/>
                    <a:lstStyle/>
                    <a:p>
                      <a:pPr algn="ctr"/>
                      <a:r>
                        <a:rPr lang="en-GB" sz="900" dirty="0">
                          <a:solidFill>
                            <a:schemeClr val="tx1"/>
                          </a:solidFill>
                          <a:latin typeface="Century Gothic" panose="020B0502020202020204" pitchFamily="34" charset="0"/>
                        </a:rPr>
                        <a:t>Eutrophication</a:t>
                      </a:r>
                    </a:p>
                  </a:txBody>
                  <a:tcPr>
                    <a:solidFill>
                      <a:schemeClr val="accent5">
                        <a:lumMod val="60000"/>
                        <a:lumOff val="40000"/>
                      </a:schemeClr>
                    </a:solidFill>
                  </a:tcPr>
                </a:tc>
                <a:tc hMerge="1">
                  <a:txBody>
                    <a:bodyPr/>
                    <a:lstStyle/>
                    <a:p>
                      <a:endParaRPr lang="en-GB" dirty="0"/>
                    </a:p>
                  </a:txBody>
                  <a:tcPr/>
                </a:tc>
                <a:extLst>
                  <a:ext uri="{0D108BD9-81ED-4DB2-BD59-A6C34878D82A}">
                    <a16:rowId xmlns:a16="http://schemas.microsoft.com/office/drawing/2014/main" val="123979717"/>
                  </a:ext>
                </a:extLst>
              </a:tr>
              <a:tr h="358199">
                <a:tc gridSpan="2">
                  <a:txBody>
                    <a:bodyPr/>
                    <a:lstStyle/>
                    <a:p>
                      <a:pPr algn="ctr"/>
                      <a:r>
                        <a:rPr lang="en-GB" sz="800" b="1" dirty="0">
                          <a:solidFill>
                            <a:schemeClr val="tx1"/>
                          </a:solidFill>
                          <a:latin typeface="Century Gothic" panose="020B0502020202020204" pitchFamily="34" charset="0"/>
                        </a:rPr>
                        <a:t>Is when nitrogen from agriculture gets into the freshwater system and encourages algal blooms.</a:t>
                      </a:r>
                    </a:p>
                  </a:txBody>
                  <a:tcPr>
                    <a:solidFill>
                      <a:schemeClr val="accent1">
                        <a:lumMod val="20000"/>
                        <a:lumOff val="80000"/>
                      </a:schemeClr>
                    </a:solidFill>
                  </a:tcPr>
                </a:tc>
                <a:tc hMerge="1">
                  <a:txBody>
                    <a:bodyPr/>
                    <a:lstStyle/>
                    <a:p>
                      <a:endParaRPr lang="en-GB" dirty="0"/>
                    </a:p>
                  </a:txBody>
                  <a:tcPr/>
                </a:tc>
                <a:extLst>
                  <a:ext uri="{0D108BD9-81ED-4DB2-BD59-A6C34878D82A}">
                    <a16:rowId xmlns:a16="http://schemas.microsoft.com/office/drawing/2014/main" val="47313645"/>
                  </a:ext>
                </a:extLst>
              </a:tr>
              <a:tr h="167159">
                <a:tc>
                  <a:txBody>
                    <a:bodyPr/>
                    <a:lstStyle/>
                    <a:p>
                      <a:pPr algn="ctr"/>
                      <a:r>
                        <a:rPr lang="en-GB" sz="800" b="1" dirty="0">
                          <a:solidFill>
                            <a:schemeClr val="tx1"/>
                          </a:solidFill>
                          <a:latin typeface="Century Gothic" panose="020B0502020202020204" pitchFamily="34" charset="0"/>
                        </a:rPr>
                        <a:t>Causes</a:t>
                      </a:r>
                    </a:p>
                  </a:txBody>
                  <a:tcPr anchor="ctr">
                    <a:solidFill>
                      <a:schemeClr val="accent1">
                        <a:lumMod val="20000"/>
                        <a:lumOff val="80000"/>
                      </a:schemeClr>
                    </a:solidFill>
                  </a:tcPr>
                </a:tc>
                <a:tc>
                  <a:txBody>
                    <a:bodyPr/>
                    <a:lstStyle/>
                    <a:p>
                      <a:pPr algn="ctr"/>
                      <a:r>
                        <a:rPr lang="en-GB" sz="800" b="1" dirty="0">
                          <a:solidFill>
                            <a:schemeClr val="tx1"/>
                          </a:solidFill>
                          <a:latin typeface="Century Gothic" panose="020B0502020202020204" pitchFamily="34" charset="0"/>
                        </a:rPr>
                        <a:t>Solutions</a:t>
                      </a:r>
                    </a:p>
                  </a:txBody>
                  <a:tcPr anchor="ctr">
                    <a:solidFill>
                      <a:schemeClr val="accent1">
                        <a:lumMod val="20000"/>
                        <a:lumOff val="80000"/>
                      </a:schemeClr>
                    </a:solidFill>
                  </a:tcPr>
                </a:tc>
                <a:extLst>
                  <a:ext uri="{0D108BD9-81ED-4DB2-BD59-A6C34878D82A}">
                    <a16:rowId xmlns:a16="http://schemas.microsoft.com/office/drawing/2014/main" val="1012953198"/>
                  </a:ext>
                </a:extLst>
              </a:tr>
              <a:tr h="835797">
                <a:tc>
                  <a:txBody>
                    <a:bodyPr/>
                    <a:lstStyle/>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Slurry being spread in rain</a:t>
                      </a:r>
                    </a:p>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Slurry being spread in the wrong months (Nov-Feb)</a:t>
                      </a:r>
                    </a:p>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Nitrogen being used heavily in NVZ (Nitrogen Vulnerable Zones – farms which have rivers going through them which end up in lakes/ estuaries such as Poole Harbour. </a:t>
                      </a:r>
                    </a:p>
                  </a:txBody>
                  <a:tcPr>
                    <a:solidFill>
                      <a:schemeClr val="accent1">
                        <a:lumMod val="20000"/>
                        <a:lumOff val="80000"/>
                      </a:schemeClr>
                    </a:solidFill>
                  </a:tcPr>
                </a:tc>
                <a:tc>
                  <a:txBody>
                    <a:bodyPr/>
                    <a:lstStyle/>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Fence Cattle out of rivers.</a:t>
                      </a:r>
                    </a:p>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Plant cover crops over winter to hold and condition soil naturally.</a:t>
                      </a:r>
                    </a:p>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Do not have maize (late harvest crop and heavy need of nitrogen] near rivers.</a:t>
                      </a:r>
                    </a:p>
                    <a:p>
                      <a:pPr marL="171450" indent="-171450">
                        <a:buFont typeface="Arial" panose="020B0604020202020204" pitchFamily="34" charset="0"/>
                        <a:buChar char="•"/>
                      </a:pPr>
                      <a:r>
                        <a:rPr lang="en-GB" sz="800" dirty="0">
                          <a:solidFill>
                            <a:schemeClr val="tx1"/>
                          </a:solidFill>
                          <a:latin typeface="Century Gothic" panose="020B0502020202020204" pitchFamily="34" charset="0"/>
                        </a:rPr>
                        <a:t>Barley straw helps keep fresh water clean. </a:t>
                      </a:r>
                    </a:p>
                  </a:txBody>
                  <a:tcPr>
                    <a:solidFill>
                      <a:schemeClr val="accent1">
                        <a:lumMod val="20000"/>
                        <a:lumOff val="80000"/>
                      </a:schemeClr>
                    </a:solidFill>
                  </a:tcPr>
                </a:tc>
                <a:extLst>
                  <a:ext uri="{0D108BD9-81ED-4DB2-BD59-A6C34878D82A}">
                    <a16:rowId xmlns:a16="http://schemas.microsoft.com/office/drawing/2014/main" val="2609454926"/>
                  </a:ext>
                </a:extLst>
              </a:tr>
            </a:tbl>
          </a:graphicData>
        </a:graphic>
      </p:graphicFrame>
      <p:graphicFrame>
        <p:nvGraphicFramePr>
          <p:cNvPr id="15" name="Table 14">
            <a:extLst>
              <a:ext uri="{FF2B5EF4-FFF2-40B4-BE49-F238E27FC236}">
                <a16:creationId xmlns:a16="http://schemas.microsoft.com/office/drawing/2014/main" id="{B0652010-27B0-4268-95E5-63E1E245EF2B}"/>
              </a:ext>
            </a:extLst>
          </p:cNvPr>
          <p:cNvGraphicFramePr>
            <a:graphicFrameLocks noGrp="1"/>
          </p:cNvGraphicFramePr>
          <p:nvPr>
            <p:extLst>
              <p:ext uri="{D42A27DB-BD31-4B8C-83A1-F6EECF244321}">
                <p14:modId xmlns:p14="http://schemas.microsoft.com/office/powerpoint/2010/main" val="1978726086"/>
              </p:ext>
            </p:extLst>
          </p:nvPr>
        </p:nvGraphicFramePr>
        <p:xfrm>
          <a:off x="2163032" y="2532752"/>
          <a:ext cx="3178669" cy="3791529"/>
        </p:xfrm>
        <a:graphic>
          <a:graphicData uri="http://schemas.openxmlformats.org/drawingml/2006/table">
            <a:tbl>
              <a:tblPr firstRow="1" bandRow="1">
                <a:tableStyleId>{21E4AEA4-8DFA-4A89-87EB-49C32662AFE0}</a:tableStyleId>
              </a:tblPr>
              <a:tblGrid>
                <a:gridCol w="1590940">
                  <a:extLst>
                    <a:ext uri="{9D8B030D-6E8A-4147-A177-3AD203B41FA5}">
                      <a16:colId xmlns:a16="http://schemas.microsoft.com/office/drawing/2014/main" val="3250762390"/>
                    </a:ext>
                  </a:extLst>
                </a:gridCol>
                <a:gridCol w="1587729">
                  <a:extLst>
                    <a:ext uri="{9D8B030D-6E8A-4147-A177-3AD203B41FA5}">
                      <a16:colId xmlns:a16="http://schemas.microsoft.com/office/drawing/2014/main" val="912845499"/>
                    </a:ext>
                  </a:extLst>
                </a:gridCol>
              </a:tblGrid>
              <a:tr h="156588">
                <a:tc gridSpan="2">
                  <a:txBody>
                    <a:bodyPr/>
                    <a:lstStyle/>
                    <a:p>
                      <a:pPr algn="ctr"/>
                      <a:endParaRPr lang="en-GB" sz="900" dirty="0">
                        <a:solidFill>
                          <a:schemeClr val="tx1"/>
                        </a:solidFill>
                        <a:latin typeface="Century Gothic" panose="020B0502020202020204" pitchFamily="34" charset="0"/>
                      </a:endParaRPr>
                    </a:p>
                  </a:txBody>
                  <a:tcPr>
                    <a:solidFill>
                      <a:schemeClr val="accent2">
                        <a:lumMod val="40000"/>
                        <a:lumOff val="60000"/>
                      </a:schemeClr>
                    </a:solidFill>
                  </a:tcPr>
                </a:tc>
                <a:tc hMerge="1">
                  <a:txBody>
                    <a:bodyPr/>
                    <a:lstStyle/>
                    <a:p>
                      <a:endParaRPr lang="en-GB" dirty="0"/>
                    </a:p>
                  </a:txBody>
                  <a:tcPr/>
                </a:tc>
                <a:extLst>
                  <a:ext uri="{0D108BD9-81ED-4DB2-BD59-A6C34878D82A}">
                    <a16:rowId xmlns:a16="http://schemas.microsoft.com/office/drawing/2014/main" val="170055717"/>
                  </a:ext>
                </a:extLst>
              </a:tr>
              <a:tr h="332049">
                <a:tc>
                  <a:txBody>
                    <a:bodyPr/>
                    <a:lstStyle/>
                    <a:p>
                      <a:pPr algn="ctr"/>
                      <a:r>
                        <a:rPr lang="en-GB" sz="800" b="1" dirty="0">
                          <a:solidFill>
                            <a:schemeClr val="tx1"/>
                          </a:solidFill>
                          <a:latin typeface="Century Gothic" panose="020B0502020202020204" pitchFamily="34" charset="0"/>
                        </a:rPr>
                        <a:t> Impacts</a:t>
                      </a:r>
                    </a:p>
                  </a:txBody>
                  <a:tcPr anchor="ctr">
                    <a:solidFill>
                      <a:schemeClr val="accent2">
                        <a:lumMod val="40000"/>
                        <a:lumOff val="60000"/>
                      </a:schemeClr>
                    </a:solidFill>
                  </a:tcPr>
                </a:tc>
                <a:tc>
                  <a:txBody>
                    <a:bodyPr/>
                    <a:lstStyle/>
                    <a:p>
                      <a:pPr algn="ctr"/>
                      <a:r>
                        <a:rPr lang="en-GB" sz="800" b="1" dirty="0">
                          <a:solidFill>
                            <a:schemeClr val="tx1"/>
                          </a:solidFill>
                          <a:latin typeface="Century Gothic" panose="020B0502020202020204" pitchFamily="34" charset="0"/>
                        </a:rPr>
                        <a:t>Solutions</a:t>
                      </a:r>
                    </a:p>
                  </a:txBody>
                  <a:tcPr anchor="ctr">
                    <a:solidFill>
                      <a:schemeClr val="accent2">
                        <a:lumMod val="40000"/>
                        <a:lumOff val="60000"/>
                      </a:schemeClr>
                    </a:solidFill>
                  </a:tcPr>
                </a:tc>
                <a:extLst>
                  <a:ext uri="{0D108BD9-81ED-4DB2-BD59-A6C34878D82A}">
                    <a16:rowId xmlns:a16="http://schemas.microsoft.com/office/drawing/2014/main" val="2080767462"/>
                  </a:ext>
                </a:extLst>
              </a:tr>
              <a:tr h="29884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Heavy machinery causes pollution from diesel and compaction of soil.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Compacted soil means water runs off more easily.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Run off of top soil is bad for the farmer as losing nutrients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Run off of sediment is bad for river life – especially salmon &amp; trout.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Heavy use of chemicals  - especially fungicides causes soil to lose biodiversity which is key in allowing plants to access nutrients, therefore it becomes less </a:t>
                      </a:r>
                      <a:r>
                        <a:rPr lang="en-GB" sz="800" b="0" dirty="0" err="1">
                          <a:solidFill>
                            <a:schemeClr val="tx1"/>
                          </a:solidFill>
                          <a:latin typeface="Century Gothic" panose="020B0502020202020204" pitchFamily="34" charset="0"/>
                        </a:rPr>
                        <a:t>fertilse</a:t>
                      </a:r>
                      <a:r>
                        <a:rPr lang="en-GB" sz="800" b="0" dirty="0">
                          <a:solidFill>
                            <a:schemeClr val="tx1"/>
                          </a:solidFill>
                          <a:latin typeface="Century Gothic" panose="020B0502020202020204" pitchFamily="34" charset="0"/>
                        </a:rPr>
                        <a:t> and needs more chemicals.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Chemical run off (leaching) of nitrogen causes eutrophication.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Use of one monocrop causes loss of biodiversity</a:t>
                      </a:r>
                    </a:p>
                  </a:txBody>
                  <a:tcPr>
                    <a:solidFill>
                      <a:schemeClr val="accent2">
                        <a:lumMod val="40000"/>
                        <a:lumOff val="60000"/>
                      </a:schemeClr>
                    </a:solidFill>
                  </a:tcPr>
                </a:tc>
                <a:tc rowSpan="2">
                  <a:txBody>
                    <a:bodyPr/>
                    <a:lstStyle/>
                    <a:p>
                      <a:r>
                        <a:rPr lang="en-US" sz="900" b="0" i="0" u="none" strike="noStrike" kern="1200" baseline="0" dirty="0">
                          <a:solidFill>
                            <a:schemeClr val="dk1"/>
                          </a:solidFill>
                          <a:latin typeface="Century Gothic" panose="020B0502020202020204" pitchFamily="34" charset="0"/>
                          <a:ea typeface="Tahoma" panose="020B0604030504040204" pitchFamily="34" charset="0"/>
                          <a:cs typeface="Tahoma" panose="020B0604030504040204" pitchFamily="34" charset="0"/>
                        </a:rPr>
                        <a:t>Boarder crops for wildlife, Reduction in use of chemical </a:t>
                      </a:r>
                      <a:r>
                        <a:rPr lang="en-US" sz="900" b="0" i="0" u="none" strike="noStrike" kern="1200" baseline="0" dirty="0" err="1">
                          <a:solidFill>
                            <a:schemeClr val="dk1"/>
                          </a:solidFill>
                          <a:latin typeface="Century Gothic" panose="020B0502020202020204" pitchFamily="34" charset="0"/>
                          <a:ea typeface="Tahoma" panose="020B0604030504040204" pitchFamily="34" charset="0"/>
                          <a:cs typeface="Tahoma" panose="020B0604030504040204" pitchFamily="34" charset="0"/>
                        </a:rPr>
                        <a:t>fertilisers</a:t>
                      </a:r>
                      <a:r>
                        <a:rPr lang="en-US" sz="900" b="0" i="0" u="none" strike="noStrike" kern="1200" baseline="0" dirty="0">
                          <a:solidFill>
                            <a:schemeClr val="dk1"/>
                          </a:solidFill>
                          <a:latin typeface="Century Gothic" panose="020B0502020202020204" pitchFamily="34" charset="0"/>
                          <a:ea typeface="Tahoma" panose="020B0604030504040204" pitchFamily="34" charset="0"/>
                          <a:cs typeface="Tahoma" panose="020B0604030504040204" pitchFamily="34" charset="0"/>
                        </a:rPr>
                        <a:t>, improve soil naturally with use of cover crops. </a:t>
                      </a:r>
                    </a:p>
                    <a:p>
                      <a:r>
                        <a:rPr lang="en-GB" sz="900" b="0" i="0" u="none" strike="noStrike" kern="1200" baseline="0" dirty="0">
                          <a:solidFill>
                            <a:schemeClr val="dk1"/>
                          </a:solidFill>
                          <a:latin typeface="Century Gothic" panose="020B0502020202020204" pitchFamily="34" charset="0"/>
                          <a:ea typeface="Tahoma" panose="020B0604030504040204" pitchFamily="34" charset="0"/>
                          <a:cs typeface="Tahoma" panose="020B0604030504040204" pitchFamily="34" charset="0"/>
                        </a:rPr>
                        <a:t>Cover crops include a mix of plants so immediately increase biodiversity.</a:t>
                      </a:r>
                    </a:p>
                    <a:p>
                      <a:r>
                        <a:rPr lang="en-GB" sz="900" b="0" i="0" u="none" strike="noStrike" kern="1200" baseline="0" dirty="0">
                          <a:solidFill>
                            <a:schemeClr val="dk1"/>
                          </a:solidFill>
                          <a:latin typeface="Century Gothic" panose="020B0502020202020204" pitchFamily="34" charset="0"/>
                          <a:ea typeface="Tahoma" panose="020B0604030504040204" pitchFamily="34" charset="0"/>
                          <a:cs typeface="Tahoma" panose="020B0604030504040204" pitchFamily="34" charset="0"/>
                        </a:rPr>
                        <a:t>Clover – legume – bacteria around roots which help the plant access nitrogen naturally.</a:t>
                      </a:r>
                    </a:p>
                    <a:p>
                      <a:r>
                        <a:rPr lang="en-GB" sz="900" b="0" i="0" u="none" strike="noStrike" kern="1200" baseline="0" dirty="0">
                          <a:solidFill>
                            <a:schemeClr val="dk1"/>
                          </a:solidFill>
                          <a:latin typeface="Century Gothic" panose="020B0502020202020204" pitchFamily="34" charset="0"/>
                          <a:ea typeface="Tahoma" panose="020B0604030504040204" pitchFamily="34" charset="0"/>
                          <a:cs typeface="Tahoma" panose="020B0604030504040204" pitchFamily="34" charset="0"/>
                        </a:rPr>
                        <a:t>Radishes –  fodder (livestock food) and aerate soil. Italian rye grass grows fast holds soil in place preventing run off.</a:t>
                      </a:r>
                      <a:endParaRPr lang="en-US" sz="900" b="0" i="0" u="none" strike="noStrike" kern="1200" baseline="0" dirty="0">
                        <a:solidFill>
                          <a:schemeClr val="dk1"/>
                        </a:solidFill>
                        <a:latin typeface="Century Gothic" panose="020B0502020202020204" pitchFamily="34" charset="0"/>
                        <a:ea typeface="Tahoma" panose="020B0604030504040204" pitchFamily="34" charset="0"/>
                        <a:cs typeface="Tahoma" panose="020B0604030504040204" pitchFamily="34" charset="0"/>
                      </a:endParaRPr>
                    </a:p>
                    <a:p>
                      <a:r>
                        <a:rPr lang="en-US" sz="1800" b="0" i="0" u="none" strike="noStrike" kern="1200" baseline="0" dirty="0">
                          <a:solidFill>
                            <a:schemeClr val="dk1"/>
                          </a:solidFill>
                          <a:latin typeface="+mn-lt"/>
                          <a:ea typeface="+mn-ea"/>
                          <a:cs typeface="+mn-cs"/>
                        </a:rPr>
                        <a:t>	</a:t>
                      </a:r>
                    </a:p>
                    <a:p>
                      <a:pPr marL="0" indent="0">
                        <a:buFont typeface="Arial" panose="020B0604020202020204" pitchFamily="34" charset="0"/>
                        <a:buNone/>
                      </a:pPr>
                      <a:endParaRPr lang="en-GB" sz="800" dirty="0">
                        <a:solidFill>
                          <a:schemeClr val="tx1"/>
                        </a:solidFill>
                        <a:latin typeface="Century Gothic" panose="020B0502020202020204" pitchFamily="34" charset="0"/>
                      </a:endParaRPr>
                    </a:p>
                  </a:txBody>
                  <a:tcPr>
                    <a:solidFill>
                      <a:schemeClr val="accent2">
                        <a:lumMod val="40000"/>
                        <a:lumOff val="60000"/>
                      </a:schemeClr>
                    </a:solidFill>
                  </a:tcPr>
                </a:tc>
                <a:extLst>
                  <a:ext uri="{0D108BD9-81ED-4DB2-BD59-A6C34878D82A}">
                    <a16:rowId xmlns:a16="http://schemas.microsoft.com/office/drawing/2014/main" val="4244436124"/>
                  </a:ext>
                </a:extLst>
              </a:tr>
              <a:tr h="211304">
                <a:tc>
                  <a:txBody>
                    <a:bodyPr/>
                    <a:lstStyle/>
                    <a:p>
                      <a:endParaRPr lang="en-GB" sz="800" dirty="0">
                        <a:solidFill>
                          <a:schemeClr val="tx1"/>
                        </a:solidFill>
                        <a:latin typeface="Century Gothic" panose="020B0502020202020204" pitchFamily="34" charset="0"/>
                      </a:endParaRPr>
                    </a:p>
                  </a:txBody>
                  <a:tcPr>
                    <a:solidFill>
                      <a:schemeClr val="bg1"/>
                    </a:solidFill>
                  </a:tcPr>
                </a:tc>
                <a:tc vMerge="1">
                  <a:txBody>
                    <a:bodyPr/>
                    <a:lstStyle/>
                    <a:p>
                      <a:endParaRPr lang="en-GB" dirty="0"/>
                    </a:p>
                  </a:txBody>
                  <a:tcPr/>
                </a:tc>
                <a:extLst>
                  <a:ext uri="{0D108BD9-81ED-4DB2-BD59-A6C34878D82A}">
                    <a16:rowId xmlns:a16="http://schemas.microsoft.com/office/drawing/2014/main" val="3649018419"/>
                  </a:ext>
                </a:extLst>
              </a:tr>
            </a:tbl>
          </a:graphicData>
        </a:graphic>
      </p:graphicFrame>
      <p:graphicFrame>
        <p:nvGraphicFramePr>
          <p:cNvPr id="42" name="Table 41">
            <a:extLst>
              <a:ext uri="{FF2B5EF4-FFF2-40B4-BE49-F238E27FC236}">
                <a16:creationId xmlns:a16="http://schemas.microsoft.com/office/drawing/2014/main" id="{001E1205-7455-4E81-B15C-1280A039E3E4}"/>
              </a:ext>
            </a:extLst>
          </p:cNvPr>
          <p:cNvGraphicFramePr>
            <a:graphicFrameLocks noGrp="1"/>
          </p:cNvGraphicFramePr>
          <p:nvPr>
            <p:extLst>
              <p:ext uri="{D42A27DB-BD31-4B8C-83A1-F6EECF244321}">
                <p14:modId xmlns:p14="http://schemas.microsoft.com/office/powerpoint/2010/main" val="2661770788"/>
              </p:ext>
            </p:extLst>
          </p:nvPr>
        </p:nvGraphicFramePr>
        <p:xfrm>
          <a:off x="5341702" y="3394559"/>
          <a:ext cx="3322399" cy="2317216"/>
        </p:xfrm>
        <a:graphic>
          <a:graphicData uri="http://schemas.openxmlformats.org/drawingml/2006/table">
            <a:tbl>
              <a:tblPr firstRow="1" bandRow="1">
                <a:tableStyleId>{21E4AEA4-8DFA-4A89-87EB-49C32662AFE0}</a:tableStyleId>
              </a:tblPr>
              <a:tblGrid>
                <a:gridCol w="1657131">
                  <a:extLst>
                    <a:ext uri="{9D8B030D-6E8A-4147-A177-3AD203B41FA5}">
                      <a16:colId xmlns:a16="http://schemas.microsoft.com/office/drawing/2014/main" val="204375177"/>
                    </a:ext>
                  </a:extLst>
                </a:gridCol>
                <a:gridCol w="1665268">
                  <a:extLst>
                    <a:ext uri="{9D8B030D-6E8A-4147-A177-3AD203B41FA5}">
                      <a16:colId xmlns:a16="http://schemas.microsoft.com/office/drawing/2014/main" val="3178842181"/>
                    </a:ext>
                  </a:extLst>
                </a:gridCol>
              </a:tblGrid>
              <a:tr h="216981">
                <a:tc gridSpan="2">
                  <a:txBody>
                    <a:bodyPr/>
                    <a:lstStyle/>
                    <a:p>
                      <a:pPr algn="ctr"/>
                      <a:r>
                        <a:rPr lang="en-GB" sz="900" dirty="0">
                          <a:solidFill>
                            <a:schemeClr val="tx1"/>
                          </a:solidFill>
                          <a:latin typeface="Century Gothic" panose="020B0502020202020204" pitchFamily="34" charset="0"/>
                        </a:rPr>
                        <a:t>Energy Generation</a:t>
                      </a:r>
                    </a:p>
                  </a:txBody>
                  <a:tcPr>
                    <a:solidFill>
                      <a:schemeClr val="accent5">
                        <a:lumMod val="60000"/>
                        <a:lumOff val="40000"/>
                      </a:schemeClr>
                    </a:solidFill>
                  </a:tcPr>
                </a:tc>
                <a:tc hMerge="1">
                  <a:txBody>
                    <a:bodyPr/>
                    <a:lstStyle/>
                    <a:p>
                      <a:endParaRPr lang="en-GB"/>
                    </a:p>
                  </a:txBody>
                  <a:tcPr/>
                </a:tc>
                <a:extLst>
                  <a:ext uri="{0D108BD9-81ED-4DB2-BD59-A6C34878D82A}">
                    <a16:rowId xmlns:a16="http://schemas.microsoft.com/office/drawing/2014/main" val="2493414973"/>
                  </a:ext>
                </a:extLst>
              </a:tr>
              <a:tr h="202515">
                <a:tc>
                  <a:txBody>
                    <a:bodyPr/>
                    <a:lstStyle/>
                    <a:p>
                      <a:pPr algn="ctr"/>
                      <a:r>
                        <a:rPr lang="en-GB" sz="800" b="1" dirty="0">
                          <a:solidFill>
                            <a:schemeClr val="tx1"/>
                          </a:solidFill>
                          <a:latin typeface="Century Gothic" panose="020B0502020202020204" pitchFamily="34" charset="0"/>
                        </a:rPr>
                        <a:t>Fossil Fuels</a:t>
                      </a:r>
                    </a:p>
                  </a:txBody>
                  <a:tcPr>
                    <a:solidFill>
                      <a:schemeClr val="accent1">
                        <a:lumMod val="20000"/>
                        <a:lumOff val="80000"/>
                      </a:schemeClr>
                    </a:solidFill>
                  </a:tcPr>
                </a:tc>
                <a:tc>
                  <a:txBody>
                    <a:bodyPr/>
                    <a:lstStyle/>
                    <a:p>
                      <a:pPr algn="ctr"/>
                      <a:r>
                        <a:rPr lang="en-GB" sz="800" b="1" dirty="0">
                          <a:latin typeface="Century Gothic" panose="020B0502020202020204" pitchFamily="34" charset="0"/>
                        </a:rPr>
                        <a:t>Renewable</a:t>
                      </a:r>
                    </a:p>
                  </a:txBody>
                  <a:tcPr>
                    <a:solidFill>
                      <a:schemeClr val="accent1">
                        <a:lumMod val="20000"/>
                        <a:lumOff val="80000"/>
                      </a:schemeClr>
                    </a:solidFill>
                  </a:tcPr>
                </a:tc>
                <a:extLst>
                  <a:ext uri="{0D108BD9-81ED-4DB2-BD59-A6C34878D82A}">
                    <a16:rowId xmlns:a16="http://schemas.microsoft.com/office/drawing/2014/main" val="3288508112"/>
                  </a:ext>
                </a:extLst>
              </a:tr>
              <a:tr h="781131">
                <a:tc>
                  <a:txBody>
                    <a:bodyPr/>
                    <a:lstStyle/>
                    <a:p>
                      <a:pPr marL="171450" indent="-171450" algn="l">
                        <a:buFont typeface="Arial" panose="020B0604020202020204" pitchFamily="34" charset="0"/>
                        <a:buChar char="•"/>
                      </a:pPr>
                      <a:r>
                        <a:rPr lang="en-GB" sz="800" dirty="0">
                          <a:solidFill>
                            <a:schemeClr val="tx1"/>
                          </a:solidFill>
                          <a:latin typeface="Century Gothic" panose="020B0502020202020204" pitchFamily="34" charset="0"/>
                        </a:rPr>
                        <a:t>Gas</a:t>
                      </a:r>
                    </a:p>
                    <a:p>
                      <a:pPr marL="171450" indent="-171450" algn="l">
                        <a:buFont typeface="Arial" panose="020B0604020202020204" pitchFamily="34" charset="0"/>
                        <a:buChar char="•"/>
                      </a:pPr>
                      <a:r>
                        <a:rPr lang="en-GB" sz="800" dirty="0">
                          <a:solidFill>
                            <a:schemeClr val="tx1"/>
                          </a:solidFill>
                          <a:latin typeface="Century Gothic" panose="020B0502020202020204" pitchFamily="34" charset="0"/>
                        </a:rPr>
                        <a:t>Oil</a:t>
                      </a:r>
                    </a:p>
                    <a:p>
                      <a:pPr marL="171450" indent="-171450" algn="l">
                        <a:buFont typeface="Arial" panose="020B0604020202020204" pitchFamily="34" charset="0"/>
                        <a:buChar char="•"/>
                      </a:pPr>
                      <a:r>
                        <a:rPr lang="en-GB" sz="800" dirty="0">
                          <a:solidFill>
                            <a:schemeClr val="tx1"/>
                          </a:solidFill>
                          <a:latin typeface="Century Gothic" panose="020B0502020202020204" pitchFamily="34" charset="0"/>
                        </a:rPr>
                        <a:t>Coal</a:t>
                      </a:r>
                    </a:p>
                  </a:txBody>
                  <a:tcPr>
                    <a:solidFill>
                      <a:schemeClr val="accent1">
                        <a:lumMod val="20000"/>
                        <a:lumOff val="80000"/>
                      </a:schemeClr>
                    </a:solidFill>
                  </a:tcPr>
                </a:tc>
                <a:tc>
                  <a:txBody>
                    <a:bodyPr/>
                    <a:lstStyle/>
                    <a:p>
                      <a:pPr marL="171450" indent="-171450" algn="l">
                        <a:buFont typeface="Arial" panose="020B0604020202020204" pitchFamily="34" charset="0"/>
                        <a:buChar char="•"/>
                      </a:pPr>
                      <a:r>
                        <a:rPr lang="en-GB" sz="800" dirty="0">
                          <a:latin typeface="Century Gothic" panose="020B0502020202020204" pitchFamily="34" charset="0"/>
                        </a:rPr>
                        <a:t>Solar</a:t>
                      </a:r>
                    </a:p>
                    <a:p>
                      <a:pPr marL="171450" indent="-171450" algn="l">
                        <a:buFont typeface="Arial" panose="020B0604020202020204" pitchFamily="34" charset="0"/>
                        <a:buChar char="•"/>
                      </a:pPr>
                      <a:r>
                        <a:rPr lang="en-GB" sz="800" dirty="0">
                          <a:latin typeface="Century Gothic" panose="020B0502020202020204" pitchFamily="34" charset="0"/>
                        </a:rPr>
                        <a:t>Hydroelectric</a:t>
                      </a:r>
                    </a:p>
                    <a:p>
                      <a:pPr marL="171450" indent="-171450" algn="l">
                        <a:buFont typeface="Arial" panose="020B0604020202020204" pitchFamily="34" charset="0"/>
                        <a:buChar char="•"/>
                      </a:pPr>
                      <a:r>
                        <a:rPr lang="en-GB" sz="800" dirty="0">
                          <a:latin typeface="Century Gothic" panose="020B0502020202020204" pitchFamily="34" charset="0"/>
                        </a:rPr>
                        <a:t>Wind turbines</a:t>
                      </a:r>
                    </a:p>
                    <a:p>
                      <a:pPr marL="171450" indent="-171450" algn="l">
                        <a:buFont typeface="Arial" panose="020B0604020202020204" pitchFamily="34" charset="0"/>
                        <a:buChar char="•"/>
                      </a:pPr>
                      <a:r>
                        <a:rPr lang="en-GB" sz="800" dirty="0">
                          <a:latin typeface="Century Gothic" panose="020B0502020202020204" pitchFamily="34" charset="0"/>
                        </a:rPr>
                        <a:t>Geothermal</a:t>
                      </a:r>
                    </a:p>
                    <a:p>
                      <a:pPr marL="171450" indent="-171450" algn="l">
                        <a:buFont typeface="Arial" panose="020B0604020202020204" pitchFamily="34" charset="0"/>
                        <a:buChar char="•"/>
                      </a:pPr>
                      <a:r>
                        <a:rPr lang="en-GB" sz="800" dirty="0">
                          <a:latin typeface="Century Gothic" panose="020B0502020202020204" pitchFamily="34" charset="0"/>
                        </a:rPr>
                        <a:t>Anaerobic digestion</a:t>
                      </a:r>
                    </a:p>
                    <a:p>
                      <a:pPr marL="171450" indent="-171450" algn="l">
                        <a:buFont typeface="Arial" panose="020B0604020202020204" pitchFamily="34" charset="0"/>
                        <a:buChar char="•"/>
                      </a:pPr>
                      <a:endParaRPr lang="en-GB" sz="8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480847149"/>
                  </a:ext>
                </a:extLst>
              </a:tr>
              <a:tr h="231446">
                <a:tc gridSpan="2">
                  <a:txBody>
                    <a:bodyPr/>
                    <a:lstStyle/>
                    <a:p>
                      <a:pPr marL="0" indent="0" algn="ctr">
                        <a:buFont typeface="Arial" panose="020B0604020202020204" pitchFamily="34" charset="0"/>
                        <a:buNone/>
                      </a:pPr>
                      <a:r>
                        <a:rPr lang="en-GB" sz="1000" b="1" dirty="0">
                          <a:solidFill>
                            <a:schemeClr val="tx1"/>
                          </a:solidFill>
                          <a:latin typeface="Century Gothic" panose="020B0502020202020204" pitchFamily="34" charset="0"/>
                        </a:rPr>
                        <a:t>Why </a:t>
                      </a:r>
                    </a:p>
                  </a:txBody>
                  <a:tcPr>
                    <a:solidFill>
                      <a:schemeClr val="accent1">
                        <a:lumMod val="20000"/>
                        <a:lumOff val="80000"/>
                      </a:schemeClr>
                    </a:solidFill>
                  </a:tcPr>
                </a:tc>
                <a:tc hMerge="1">
                  <a:txBody>
                    <a:bodyPr/>
                    <a:lstStyle/>
                    <a:p>
                      <a:pPr marL="171450" indent="-171450" algn="l">
                        <a:buFont typeface="Arial" panose="020B0604020202020204" pitchFamily="34" charset="0"/>
                        <a:buChar char="•"/>
                      </a:pPr>
                      <a:endParaRPr lang="en-GB" sz="800" dirty="0"/>
                    </a:p>
                  </a:txBody>
                  <a:tcPr>
                    <a:solidFill>
                      <a:schemeClr val="accent2">
                        <a:lumMod val="20000"/>
                        <a:lumOff val="80000"/>
                      </a:schemeClr>
                    </a:solidFill>
                  </a:tcPr>
                </a:tc>
                <a:extLst>
                  <a:ext uri="{0D108BD9-81ED-4DB2-BD59-A6C34878D82A}">
                    <a16:rowId xmlns:a16="http://schemas.microsoft.com/office/drawing/2014/main" val="2364130694"/>
                  </a:ext>
                </a:extLst>
              </a:tr>
              <a:tr h="808456">
                <a:tc gridSpan="2">
                  <a:txBody>
                    <a:bodyPr/>
                    <a:lstStyle/>
                    <a:p>
                      <a:pPr marL="171450" indent="-171450" algn="l">
                        <a:buFont typeface="Arial" panose="020B0604020202020204" pitchFamily="34" charset="0"/>
                        <a:buChar char="•"/>
                      </a:pPr>
                      <a:r>
                        <a:rPr lang="en-GB" sz="800" dirty="0">
                          <a:solidFill>
                            <a:schemeClr val="tx1"/>
                          </a:solidFill>
                          <a:latin typeface="Century Gothic" panose="020B0502020202020204" pitchFamily="34" charset="0"/>
                        </a:rPr>
                        <a:t>Fossil fuels add to climate change </a:t>
                      </a:r>
                    </a:p>
                    <a:p>
                      <a:pPr marL="171450" indent="-171450" algn="l">
                        <a:buFont typeface="Arial" panose="020B0604020202020204" pitchFamily="34" charset="0"/>
                        <a:buChar char="•"/>
                      </a:pPr>
                      <a:r>
                        <a:rPr lang="en-GB" sz="800" dirty="0">
                          <a:solidFill>
                            <a:schemeClr val="tx1"/>
                          </a:solidFill>
                          <a:latin typeface="Century Gothic" panose="020B0502020202020204" pitchFamily="34" charset="0"/>
                        </a:rPr>
                        <a:t>Climate change is altering which crops we grow and how we grow them</a:t>
                      </a:r>
                    </a:p>
                    <a:p>
                      <a:pPr marL="171450" indent="-171450" algn="l">
                        <a:buFont typeface="Arial" panose="020B0604020202020204" pitchFamily="34" charset="0"/>
                        <a:buChar char="•"/>
                      </a:pPr>
                      <a:r>
                        <a:rPr lang="en-GB" sz="800" dirty="0">
                          <a:solidFill>
                            <a:schemeClr val="tx1"/>
                          </a:solidFill>
                          <a:latin typeface="Century Gothic" panose="020B0502020202020204" pitchFamily="34" charset="0"/>
                        </a:rPr>
                        <a:t>Energy production is part of farm diversification.</a:t>
                      </a:r>
                    </a:p>
                  </a:txBody>
                  <a:tcPr>
                    <a:solidFill>
                      <a:schemeClr val="accent1">
                        <a:lumMod val="20000"/>
                        <a:lumOff val="80000"/>
                      </a:schemeClr>
                    </a:solidFill>
                  </a:tcPr>
                </a:tc>
                <a:tc hMerge="1">
                  <a:txBody>
                    <a:bodyPr/>
                    <a:lstStyle/>
                    <a:p>
                      <a:pPr marL="171450" indent="-171450" algn="l">
                        <a:buFont typeface="Arial" panose="020B0604020202020204" pitchFamily="34" charset="0"/>
                        <a:buChar char="•"/>
                      </a:pPr>
                      <a:endParaRPr lang="en-GB" sz="800" dirty="0"/>
                    </a:p>
                  </a:txBody>
                  <a:tcPr>
                    <a:solidFill>
                      <a:schemeClr val="accent2">
                        <a:lumMod val="20000"/>
                        <a:lumOff val="80000"/>
                      </a:schemeClr>
                    </a:solidFill>
                  </a:tcPr>
                </a:tc>
                <a:extLst>
                  <a:ext uri="{0D108BD9-81ED-4DB2-BD59-A6C34878D82A}">
                    <a16:rowId xmlns:a16="http://schemas.microsoft.com/office/drawing/2014/main" val="186735498"/>
                  </a:ext>
                </a:extLst>
              </a:tr>
            </a:tbl>
          </a:graphicData>
        </a:graphic>
      </p:graphicFrame>
      <p:graphicFrame>
        <p:nvGraphicFramePr>
          <p:cNvPr id="46" name="Table 45">
            <a:extLst>
              <a:ext uri="{FF2B5EF4-FFF2-40B4-BE49-F238E27FC236}">
                <a16:creationId xmlns:a16="http://schemas.microsoft.com/office/drawing/2014/main" id="{BAE0B882-91D1-4695-A779-73589C587511}"/>
              </a:ext>
            </a:extLst>
          </p:cNvPr>
          <p:cNvGraphicFramePr>
            <a:graphicFrameLocks noGrp="1"/>
          </p:cNvGraphicFramePr>
          <p:nvPr>
            <p:extLst>
              <p:ext uri="{D42A27DB-BD31-4B8C-83A1-F6EECF244321}">
                <p14:modId xmlns:p14="http://schemas.microsoft.com/office/powerpoint/2010/main" val="1176700782"/>
              </p:ext>
            </p:extLst>
          </p:nvPr>
        </p:nvGraphicFramePr>
        <p:xfrm>
          <a:off x="8702729" y="440383"/>
          <a:ext cx="3393836" cy="6400781"/>
        </p:xfrm>
        <a:graphic>
          <a:graphicData uri="http://schemas.openxmlformats.org/drawingml/2006/table">
            <a:tbl>
              <a:tblPr firstRow="1" bandRow="1">
                <a:tableStyleId>{21E4AEA4-8DFA-4A89-87EB-49C32662AFE0}</a:tableStyleId>
              </a:tblPr>
              <a:tblGrid>
                <a:gridCol w="1635581">
                  <a:extLst>
                    <a:ext uri="{9D8B030D-6E8A-4147-A177-3AD203B41FA5}">
                      <a16:colId xmlns:a16="http://schemas.microsoft.com/office/drawing/2014/main" val="204375177"/>
                    </a:ext>
                  </a:extLst>
                </a:gridCol>
                <a:gridCol w="1758255">
                  <a:extLst>
                    <a:ext uri="{9D8B030D-6E8A-4147-A177-3AD203B41FA5}">
                      <a16:colId xmlns:a16="http://schemas.microsoft.com/office/drawing/2014/main" val="4013552053"/>
                    </a:ext>
                  </a:extLst>
                </a:gridCol>
              </a:tblGrid>
              <a:tr h="268865">
                <a:tc gridSpan="2">
                  <a:txBody>
                    <a:bodyPr/>
                    <a:lstStyle/>
                    <a:p>
                      <a:pPr algn="ctr"/>
                      <a:r>
                        <a:rPr lang="en-GB" sz="1000" dirty="0">
                          <a:solidFill>
                            <a:schemeClr val="tx1"/>
                          </a:solidFill>
                          <a:latin typeface="Century Gothic" panose="020B0502020202020204" pitchFamily="34" charset="0"/>
                        </a:rPr>
                        <a:t> Climate change</a:t>
                      </a:r>
                    </a:p>
                  </a:txBody>
                  <a:tcPr>
                    <a:solidFill>
                      <a:schemeClr val="accent6">
                        <a:lumMod val="60000"/>
                        <a:lumOff val="40000"/>
                      </a:schemeClr>
                    </a:solidFill>
                  </a:tcPr>
                </a:tc>
                <a:tc hMerge="1">
                  <a:txBody>
                    <a:bodyPr/>
                    <a:lstStyle/>
                    <a:p>
                      <a:endParaRPr lang="en-GB"/>
                    </a:p>
                  </a:txBody>
                  <a:tcPr/>
                </a:tc>
                <a:extLst>
                  <a:ext uri="{0D108BD9-81ED-4DB2-BD59-A6C34878D82A}">
                    <a16:rowId xmlns:a16="http://schemas.microsoft.com/office/drawing/2014/main" val="2493414973"/>
                  </a:ext>
                </a:extLst>
              </a:tr>
              <a:tr h="941027">
                <a:tc gridSpan="2">
                  <a:txBody>
                    <a:bodyPr/>
                    <a:lstStyle/>
                    <a:p>
                      <a:pPr algn="l"/>
                      <a:r>
                        <a:rPr lang="en-GB" sz="1000" b="0" dirty="0">
                          <a:solidFill>
                            <a:schemeClr val="tx1"/>
                          </a:solidFill>
                          <a:latin typeface="Century Gothic" panose="020B0502020202020204" pitchFamily="34" charset="0"/>
                        </a:rPr>
                        <a:t>Climate change is fact. Human practices since the industrial revolution in 1850s when we discovered steam power, have increased the amount of green house gases in the atmosphere which has caused us to have </a:t>
                      </a:r>
                    </a:p>
                  </a:txBody>
                  <a:tcPr>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val="3892464324"/>
                  </a:ext>
                </a:extLst>
              </a:tr>
              <a:tr h="252061">
                <a:tc gridSpan="2">
                  <a:txBody>
                    <a:bodyPr/>
                    <a:lstStyle/>
                    <a:p>
                      <a:pPr algn="ctr"/>
                      <a:r>
                        <a:rPr lang="en-GB" sz="900" b="1" dirty="0">
                          <a:solidFill>
                            <a:schemeClr val="tx1"/>
                          </a:solidFill>
                          <a:latin typeface="Century Gothic" panose="020B0502020202020204" pitchFamily="34" charset="0"/>
                        </a:rPr>
                        <a:t>UK Climate Change</a:t>
                      </a:r>
                    </a:p>
                  </a:txBody>
                  <a:tcPr>
                    <a:solidFill>
                      <a:schemeClr val="accent6">
                        <a:lumMod val="40000"/>
                        <a:lumOff val="60000"/>
                      </a:schemeClr>
                    </a:solidFill>
                  </a:tcPr>
                </a:tc>
                <a:tc hMerge="1">
                  <a:txBody>
                    <a:bodyPr/>
                    <a:lstStyle/>
                    <a:p>
                      <a:pPr algn="ctr"/>
                      <a:endParaRPr lang="en-GB" sz="900" b="1" dirty="0"/>
                    </a:p>
                  </a:txBody>
                  <a:tcPr>
                    <a:solidFill>
                      <a:schemeClr val="accent2">
                        <a:lumMod val="60000"/>
                        <a:lumOff val="40000"/>
                      </a:schemeClr>
                    </a:solidFill>
                  </a:tcPr>
                </a:tc>
                <a:extLst>
                  <a:ext uri="{0D108BD9-81ED-4DB2-BD59-A6C34878D82A}">
                    <a16:rowId xmlns:a16="http://schemas.microsoft.com/office/drawing/2014/main" val="535031036"/>
                  </a:ext>
                </a:extLst>
              </a:tr>
              <a:tr h="907419">
                <a:tc>
                  <a:txBody>
                    <a:bodyPr/>
                    <a:lstStyle/>
                    <a:p>
                      <a:pPr algn="l"/>
                      <a:r>
                        <a:rPr lang="en-GB" sz="800" b="0" baseline="0" dirty="0">
                          <a:solidFill>
                            <a:schemeClr val="tx1"/>
                          </a:solidFill>
                          <a:latin typeface="Century Gothic" panose="020B0502020202020204" pitchFamily="34" charset="0"/>
                        </a:rPr>
                        <a:t>Much wetter winters</a:t>
                      </a:r>
                    </a:p>
                    <a:p>
                      <a:pPr algn="l"/>
                      <a:r>
                        <a:rPr lang="en-GB" sz="800" b="0" baseline="0" dirty="0">
                          <a:solidFill>
                            <a:schemeClr val="tx1"/>
                          </a:solidFill>
                          <a:latin typeface="Century Gothic" panose="020B0502020202020204" pitchFamily="34" charset="0"/>
                        </a:rPr>
                        <a:t>This prevents machinery from getting on the field so drill arable seeds</a:t>
                      </a:r>
                    </a:p>
                    <a:p>
                      <a:pPr algn="l"/>
                      <a:r>
                        <a:rPr lang="en-GB" sz="800" b="0" baseline="0" dirty="0">
                          <a:solidFill>
                            <a:schemeClr val="tx1"/>
                          </a:solidFill>
                          <a:latin typeface="Century Gothic" panose="020B0502020202020204" pitchFamily="34" charset="0"/>
                        </a:rPr>
                        <a:t>Mean livestock are housed for longer periods of time</a:t>
                      </a:r>
                    </a:p>
                  </a:txBody>
                  <a:tcPr>
                    <a:solidFill>
                      <a:schemeClr val="accent6">
                        <a:lumMod val="40000"/>
                        <a:lumOff val="60000"/>
                      </a:schemeClr>
                    </a:solidFill>
                  </a:tcPr>
                </a:tc>
                <a:tc>
                  <a:txBody>
                    <a:bodyPr/>
                    <a:lstStyle/>
                    <a:p>
                      <a:pPr marL="0" indent="0" algn="l">
                        <a:buFont typeface="Arial" panose="020B0604020202020204" pitchFamily="34" charset="0"/>
                        <a:buNone/>
                      </a:pPr>
                      <a:r>
                        <a:rPr lang="en-GB" sz="800" b="0" dirty="0">
                          <a:solidFill>
                            <a:schemeClr val="tx1"/>
                          </a:solidFill>
                          <a:latin typeface="Century Gothic" panose="020B0502020202020204" pitchFamily="34" charset="0"/>
                        </a:rPr>
                        <a:t>More frequent flooding of farms in flat topography areas is devasting for farms.</a:t>
                      </a:r>
                    </a:p>
                    <a:p>
                      <a:pPr marL="0" indent="0" algn="l">
                        <a:buFont typeface="Arial" panose="020B0604020202020204" pitchFamily="34" charset="0"/>
                        <a:buNone/>
                      </a:pPr>
                      <a:r>
                        <a:rPr lang="en-GB" sz="800" b="0" dirty="0">
                          <a:solidFill>
                            <a:schemeClr val="tx1"/>
                          </a:solidFill>
                          <a:latin typeface="Century Gothic" panose="020B0502020202020204" pitchFamily="34" charset="0"/>
                        </a:rPr>
                        <a:t>Different crops growing in hotter summers such as vineyards/grapes</a:t>
                      </a:r>
                    </a:p>
                  </a:txBody>
                  <a:tcPr>
                    <a:solidFill>
                      <a:schemeClr val="accent6">
                        <a:lumMod val="40000"/>
                        <a:lumOff val="60000"/>
                      </a:schemeClr>
                    </a:solidFill>
                  </a:tcPr>
                </a:tc>
                <a:extLst>
                  <a:ext uri="{0D108BD9-81ED-4DB2-BD59-A6C34878D82A}">
                    <a16:rowId xmlns:a16="http://schemas.microsoft.com/office/drawing/2014/main" val="677010289"/>
                  </a:ext>
                </a:extLst>
              </a:tr>
              <a:tr h="252061">
                <a:tc gridSpan="2">
                  <a:txBody>
                    <a:bodyPr/>
                    <a:lstStyle/>
                    <a:p>
                      <a:pPr algn="ctr"/>
                      <a:endParaRPr lang="en-GB" sz="900" b="1" dirty="0">
                        <a:solidFill>
                          <a:schemeClr val="tx1"/>
                        </a:solidFill>
                        <a:latin typeface="Century Gothic" panose="020B0502020202020204" pitchFamily="34" charset="0"/>
                      </a:endParaRPr>
                    </a:p>
                  </a:txBody>
                  <a:tcPr>
                    <a:solidFill>
                      <a:schemeClr val="accent6">
                        <a:lumMod val="40000"/>
                        <a:lumOff val="60000"/>
                      </a:schemeClr>
                    </a:solidFill>
                  </a:tcPr>
                </a:tc>
                <a:tc hMerge="1">
                  <a:txBody>
                    <a:bodyPr/>
                    <a:lstStyle/>
                    <a:p>
                      <a:pPr algn="ctr"/>
                      <a:endParaRPr lang="en-GB" sz="900" b="1" dirty="0"/>
                    </a:p>
                  </a:txBody>
                  <a:tcPr>
                    <a:solidFill>
                      <a:schemeClr val="accent2">
                        <a:lumMod val="60000"/>
                        <a:lumOff val="40000"/>
                      </a:schemeClr>
                    </a:solidFill>
                  </a:tcPr>
                </a:tc>
                <a:extLst>
                  <a:ext uri="{0D108BD9-81ED-4DB2-BD59-A6C34878D82A}">
                    <a16:rowId xmlns:a16="http://schemas.microsoft.com/office/drawing/2014/main" val="944550515"/>
                  </a:ext>
                </a:extLst>
              </a:tr>
              <a:tr h="268865">
                <a:tc gridSpan="2">
                  <a:txBody>
                    <a:bodyPr/>
                    <a:lstStyle/>
                    <a:p>
                      <a:pPr marL="0" indent="0" algn="ctr">
                        <a:buFont typeface="Arial" panose="020B0604020202020204" pitchFamily="34" charset="0"/>
                        <a:buNone/>
                      </a:pPr>
                      <a:r>
                        <a:rPr lang="en-GB" sz="1000" b="1" dirty="0">
                          <a:solidFill>
                            <a:schemeClr val="tx1"/>
                          </a:solidFill>
                          <a:latin typeface="Century Gothic" panose="020B0502020202020204" pitchFamily="34" charset="0"/>
                        </a:rPr>
                        <a:t>Loss of Biodiversity</a:t>
                      </a:r>
                    </a:p>
                  </a:txBody>
                  <a:tcPr>
                    <a:solidFill>
                      <a:schemeClr val="accent4">
                        <a:lumMod val="40000"/>
                        <a:lumOff val="60000"/>
                      </a:schemeClr>
                    </a:solidFill>
                  </a:tcPr>
                </a:tc>
                <a:tc hMerge="1">
                  <a:txBody>
                    <a:bodyPr/>
                    <a:lstStyle/>
                    <a:p>
                      <a:pPr marL="0" indent="0" algn="ctr">
                        <a:buFont typeface="Arial" panose="020B0604020202020204" pitchFamily="34" charset="0"/>
                        <a:buNone/>
                      </a:pPr>
                      <a:endParaRPr lang="en-GB" sz="800" b="1" baseline="0" dirty="0">
                        <a:solidFill>
                          <a:schemeClr val="tx1"/>
                        </a:solidFill>
                        <a:latin typeface="Century Gothic" panose="020B0502020202020204" pitchFamily="34" charset="0"/>
                      </a:endParaRPr>
                    </a:p>
                  </a:txBody>
                  <a:tcPr>
                    <a:solidFill>
                      <a:schemeClr val="accent4">
                        <a:lumMod val="20000"/>
                        <a:lumOff val="80000"/>
                      </a:schemeClr>
                    </a:solidFill>
                  </a:tcPr>
                </a:tc>
                <a:extLst>
                  <a:ext uri="{0D108BD9-81ED-4DB2-BD59-A6C34878D82A}">
                    <a16:rowId xmlns:a16="http://schemas.microsoft.com/office/drawing/2014/main" val="1647022925"/>
                  </a:ext>
                </a:extLst>
              </a:tr>
              <a:tr h="492963">
                <a:tc>
                  <a:txBody>
                    <a:bodyPr/>
                    <a:lstStyle/>
                    <a:p>
                      <a:pPr marL="0" indent="0" algn="l">
                        <a:buFont typeface="Arial" panose="020B0604020202020204" pitchFamily="34" charset="0"/>
                        <a:buNone/>
                      </a:pPr>
                      <a:r>
                        <a:rPr lang="en-GB" sz="800" b="1" dirty="0">
                          <a:solidFill>
                            <a:schemeClr val="tx1"/>
                          </a:solidFill>
                          <a:latin typeface="Century Gothic" panose="020B0502020202020204" pitchFamily="34" charset="0"/>
                        </a:rPr>
                        <a:t>Causes</a:t>
                      </a:r>
                    </a:p>
                  </a:txBody>
                  <a:tcPr>
                    <a:solidFill>
                      <a:schemeClr val="accent4">
                        <a:lumMod val="20000"/>
                        <a:lumOff val="80000"/>
                      </a:schemeClr>
                    </a:solidFill>
                  </a:tcPr>
                </a:tc>
                <a:tc>
                  <a:txBody>
                    <a:bodyPr/>
                    <a:lstStyle/>
                    <a:p>
                      <a:pPr marL="0" indent="0" algn="l">
                        <a:buFont typeface="Arial" panose="020B0604020202020204" pitchFamily="34" charset="0"/>
                        <a:buNone/>
                      </a:pPr>
                      <a:r>
                        <a:rPr lang="en-GB" sz="800" b="1" baseline="0" dirty="0">
                          <a:solidFill>
                            <a:schemeClr val="tx1"/>
                          </a:solidFill>
                          <a:latin typeface="Century Gothic" panose="020B0502020202020204" pitchFamily="34" charset="0"/>
                        </a:rPr>
                        <a:t>Solutions</a:t>
                      </a:r>
                    </a:p>
                  </a:txBody>
                  <a:tcPr>
                    <a:solidFill>
                      <a:schemeClr val="accent4">
                        <a:lumMod val="20000"/>
                        <a:lumOff val="80000"/>
                      </a:schemeClr>
                    </a:solidFill>
                  </a:tcPr>
                </a:tc>
                <a:extLst>
                  <a:ext uri="{0D108BD9-81ED-4DB2-BD59-A6C34878D82A}">
                    <a16:rowId xmlns:a16="http://schemas.microsoft.com/office/drawing/2014/main" val="85805621"/>
                  </a:ext>
                </a:extLst>
              </a:tr>
              <a:tr h="2923905">
                <a:tc>
                  <a:txBody>
                    <a:bodyPr/>
                    <a:lstStyle/>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Use of monocrops</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Deforestation of land to turn into farmland.</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This then causes flooding further downstream as trees are climate regulators and water reservoirs. </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More disease is prevalent in monocrops of both plants and livestock. </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This then requires chemical intervention either with the use of pesticides in plants or antibiotics in livestock.</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Widespread use of antibiotics has now got into the food chain and made humans less responsive to antibiotics. </a:t>
                      </a:r>
                    </a:p>
                  </a:txBody>
                  <a:tcPr>
                    <a:solidFill>
                      <a:schemeClr val="accent4">
                        <a:lumMod val="20000"/>
                        <a:lumOff val="80000"/>
                      </a:schemeClr>
                    </a:solidFill>
                  </a:tcPr>
                </a:tc>
                <a:tc>
                  <a:txBody>
                    <a:bodyPr/>
                    <a:lstStyle/>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Regenerative farming</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Planting companion crops</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Leaving field margins</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Encouraging natural habitats such as wetland.</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Planting dual crops – </a:t>
                      </a:r>
                      <a:r>
                        <a:rPr lang="en-GB" sz="800" b="0" dirty="0" err="1">
                          <a:solidFill>
                            <a:schemeClr val="tx1"/>
                          </a:solidFill>
                          <a:latin typeface="Century Gothic" panose="020B0502020202020204" pitchFamily="34" charset="0"/>
                        </a:rPr>
                        <a:t>e.g</a:t>
                      </a:r>
                      <a:r>
                        <a:rPr lang="en-GB" sz="800" b="0" dirty="0">
                          <a:solidFill>
                            <a:schemeClr val="tx1"/>
                          </a:solidFill>
                          <a:latin typeface="Century Gothic" panose="020B0502020202020204" pitchFamily="34" charset="0"/>
                        </a:rPr>
                        <a:t> .clover and maize.</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Natural England (Gov org) are responsible for protecting against biodiversity loss. </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Their subsidy scheme is called ELMS (Environmental Land Management Scheme)</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This pays farmers to set aside land just for wildlife and to restore habitats</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RSPB (non-gov) bird charity that give free surveys of farmland to farmers so they can apply for ELMS.</a:t>
                      </a:r>
                    </a:p>
                    <a:p>
                      <a:pPr marL="171450" indent="-171450" algn="l">
                        <a:buFont typeface="Arial" panose="020B0604020202020204" pitchFamily="34" charset="0"/>
                        <a:buChar char="•"/>
                      </a:pPr>
                      <a:endParaRPr lang="en-GB" sz="800" b="0" dirty="0">
                        <a:solidFill>
                          <a:schemeClr val="tx1"/>
                        </a:solidFill>
                        <a:latin typeface="Century Gothic" panose="020B0502020202020204" pitchFamily="34" charset="0"/>
                      </a:endParaRPr>
                    </a:p>
                    <a:p>
                      <a:pPr marL="171450" indent="-171450" algn="l">
                        <a:buFont typeface="Arial" panose="020B0604020202020204" pitchFamily="34" charset="0"/>
                        <a:buChar char="•"/>
                      </a:pPr>
                      <a:endParaRPr lang="en-GB" sz="800" b="0" dirty="0">
                        <a:solidFill>
                          <a:schemeClr val="tx1"/>
                        </a:solidFill>
                        <a:latin typeface="Century Gothic" panose="020B0502020202020204" pitchFamily="34" charset="0"/>
                      </a:endParaRPr>
                    </a:p>
                  </a:txBody>
                  <a:tcPr>
                    <a:solidFill>
                      <a:schemeClr val="accent4">
                        <a:lumMod val="20000"/>
                        <a:lumOff val="80000"/>
                      </a:schemeClr>
                    </a:solidFill>
                  </a:tcPr>
                </a:tc>
                <a:extLst>
                  <a:ext uri="{0D108BD9-81ED-4DB2-BD59-A6C34878D82A}">
                    <a16:rowId xmlns:a16="http://schemas.microsoft.com/office/drawing/2014/main" val="47784397"/>
                  </a:ext>
                </a:extLst>
              </a:tr>
            </a:tbl>
          </a:graphicData>
        </a:graphic>
      </p:graphicFrame>
      <p:sp>
        <p:nvSpPr>
          <p:cNvPr id="22" name="Rectangle 21">
            <a:extLst>
              <a:ext uri="{FF2B5EF4-FFF2-40B4-BE49-F238E27FC236}">
                <a16:creationId xmlns:a16="http://schemas.microsoft.com/office/drawing/2014/main" id="{6A031751-B3E5-4CDA-8F08-E6B0A4E20B0F}"/>
              </a:ext>
            </a:extLst>
          </p:cNvPr>
          <p:cNvSpPr/>
          <p:nvPr/>
        </p:nvSpPr>
        <p:spPr>
          <a:xfrm>
            <a:off x="2142683" y="5900739"/>
            <a:ext cx="3179705" cy="89987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50" b="1" dirty="0">
                <a:solidFill>
                  <a:schemeClr val="tx1"/>
                </a:solidFill>
                <a:latin typeface="Century Gothic" panose="020B0502020202020204" pitchFamily="34" charset="0"/>
              </a:rPr>
              <a:t>KEY TERMS:</a:t>
            </a:r>
          </a:p>
          <a:p>
            <a:r>
              <a:rPr lang="en-GB" sz="1050" b="1" dirty="0">
                <a:solidFill>
                  <a:schemeClr val="tx1"/>
                </a:solidFill>
                <a:latin typeface="Century Gothic" panose="020B0502020202020204" pitchFamily="34" charset="0"/>
              </a:rPr>
              <a:t>challenge </a:t>
            </a:r>
            <a:r>
              <a:rPr lang="en-GB" sz="1050" dirty="0">
                <a:solidFill>
                  <a:schemeClr val="tx1"/>
                </a:solidFill>
                <a:latin typeface="Century Gothic" panose="020B0502020202020204" pitchFamily="34" charset="0"/>
              </a:rPr>
              <a:t>= the issue of food production/ energy generation</a:t>
            </a:r>
            <a:endParaRPr lang="en-GB" sz="1050" b="1" dirty="0">
              <a:solidFill>
                <a:schemeClr val="tx1"/>
              </a:solidFill>
              <a:latin typeface="Century Gothic" panose="020B0502020202020204" pitchFamily="34" charset="0"/>
            </a:endParaRPr>
          </a:p>
          <a:p>
            <a:r>
              <a:rPr lang="en-GB" sz="1050" b="1" dirty="0">
                <a:solidFill>
                  <a:schemeClr val="tx1"/>
                </a:solidFill>
                <a:latin typeface="Century Gothic" panose="020B0502020202020204" pitchFamily="34" charset="0"/>
              </a:rPr>
              <a:t>impact</a:t>
            </a:r>
            <a:r>
              <a:rPr lang="en-GB" sz="1050" dirty="0">
                <a:solidFill>
                  <a:schemeClr val="tx1"/>
                </a:solidFill>
                <a:latin typeface="Century Gothic" panose="020B0502020202020204" pitchFamily="34" charset="0"/>
              </a:rPr>
              <a:t> = how does the challenge harm environment</a:t>
            </a:r>
          </a:p>
          <a:p>
            <a:r>
              <a:rPr lang="en-GB" sz="1050" b="1" dirty="0">
                <a:solidFill>
                  <a:schemeClr val="tx1"/>
                </a:solidFill>
                <a:latin typeface="Century Gothic" panose="020B0502020202020204" pitchFamily="34" charset="0"/>
              </a:rPr>
              <a:t>mitigation</a:t>
            </a:r>
            <a:r>
              <a:rPr lang="en-GB" sz="1050" dirty="0">
                <a:solidFill>
                  <a:schemeClr val="tx1"/>
                </a:solidFill>
                <a:latin typeface="Century Gothic" panose="020B0502020202020204" pitchFamily="34" charset="0"/>
              </a:rPr>
              <a:t> = solution to the impact</a:t>
            </a:r>
          </a:p>
        </p:txBody>
      </p:sp>
      <p:pic>
        <p:nvPicPr>
          <p:cNvPr id="23" name="Picture 22">
            <a:extLst>
              <a:ext uri="{FF2B5EF4-FFF2-40B4-BE49-F238E27FC236}">
                <a16:creationId xmlns:a16="http://schemas.microsoft.com/office/drawing/2014/main" id="{F1487ED6-6F74-4095-A3EB-9A3650E9F7B9}"/>
              </a:ext>
            </a:extLst>
          </p:cNvPr>
          <p:cNvPicPr>
            <a:picLocks noChangeAspect="1"/>
          </p:cNvPicPr>
          <p:nvPr/>
        </p:nvPicPr>
        <p:blipFill>
          <a:blip r:embed="rId3"/>
          <a:stretch>
            <a:fillRect/>
          </a:stretch>
        </p:blipFill>
        <p:spPr>
          <a:xfrm>
            <a:off x="1154681" y="5953670"/>
            <a:ext cx="972443" cy="830997"/>
          </a:xfrm>
          <a:prstGeom prst="rect">
            <a:avLst/>
          </a:prstGeom>
        </p:spPr>
      </p:pic>
      <p:pic>
        <p:nvPicPr>
          <p:cNvPr id="24" name="Picture 23">
            <a:extLst>
              <a:ext uri="{FF2B5EF4-FFF2-40B4-BE49-F238E27FC236}">
                <a16:creationId xmlns:a16="http://schemas.microsoft.com/office/drawing/2014/main" id="{A42806BA-F409-46D2-ABC9-8F74BBCDB44A}"/>
              </a:ext>
            </a:extLst>
          </p:cNvPr>
          <p:cNvPicPr>
            <a:picLocks noChangeAspect="1"/>
          </p:cNvPicPr>
          <p:nvPr/>
        </p:nvPicPr>
        <p:blipFill>
          <a:blip r:embed="rId4"/>
          <a:stretch>
            <a:fillRect/>
          </a:stretch>
        </p:blipFill>
        <p:spPr>
          <a:xfrm>
            <a:off x="89639" y="5953670"/>
            <a:ext cx="1064039" cy="793879"/>
          </a:xfrm>
          <a:prstGeom prst="rect">
            <a:avLst/>
          </a:prstGeom>
        </p:spPr>
      </p:pic>
      <p:pic>
        <p:nvPicPr>
          <p:cNvPr id="30" name="Picture 29">
            <a:extLst>
              <a:ext uri="{FF2B5EF4-FFF2-40B4-BE49-F238E27FC236}">
                <a16:creationId xmlns:a16="http://schemas.microsoft.com/office/drawing/2014/main" id="{AD655F59-1140-4E6B-9BBB-375197C3D930}"/>
              </a:ext>
            </a:extLst>
          </p:cNvPr>
          <p:cNvPicPr>
            <a:picLocks noChangeAspect="1"/>
          </p:cNvPicPr>
          <p:nvPr/>
        </p:nvPicPr>
        <p:blipFill>
          <a:blip r:embed="rId5"/>
          <a:stretch>
            <a:fillRect/>
          </a:stretch>
        </p:blipFill>
        <p:spPr>
          <a:xfrm>
            <a:off x="6471882" y="5709684"/>
            <a:ext cx="992350" cy="1024903"/>
          </a:xfrm>
          <a:prstGeom prst="rect">
            <a:avLst/>
          </a:prstGeom>
        </p:spPr>
      </p:pic>
      <p:pic>
        <p:nvPicPr>
          <p:cNvPr id="31" name="Picture 30">
            <a:extLst>
              <a:ext uri="{FF2B5EF4-FFF2-40B4-BE49-F238E27FC236}">
                <a16:creationId xmlns:a16="http://schemas.microsoft.com/office/drawing/2014/main" id="{BE83F1BA-944D-4C8E-BAFE-39358830E41D}"/>
              </a:ext>
            </a:extLst>
          </p:cNvPr>
          <p:cNvPicPr>
            <a:picLocks noChangeAspect="1"/>
          </p:cNvPicPr>
          <p:nvPr/>
        </p:nvPicPr>
        <p:blipFill>
          <a:blip r:embed="rId6"/>
          <a:stretch>
            <a:fillRect/>
          </a:stretch>
        </p:blipFill>
        <p:spPr>
          <a:xfrm>
            <a:off x="5329602" y="5718681"/>
            <a:ext cx="1144891" cy="1015905"/>
          </a:xfrm>
          <a:prstGeom prst="rect">
            <a:avLst/>
          </a:prstGeom>
        </p:spPr>
      </p:pic>
      <p:sp>
        <p:nvSpPr>
          <p:cNvPr id="2" name="TextBox 1">
            <a:extLst>
              <a:ext uri="{FF2B5EF4-FFF2-40B4-BE49-F238E27FC236}">
                <a16:creationId xmlns:a16="http://schemas.microsoft.com/office/drawing/2014/main" id="{AFF3BAD1-569E-C641-0963-010BD0C2AB62}"/>
              </a:ext>
            </a:extLst>
          </p:cNvPr>
          <p:cNvSpPr txBox="1"/>
          <p:nvPr/>
        </p:nvSpPr>
        <p:spPr>
          <a:xfrm>
            <a:off x="123095" y="1610708"/>
            <a:ext cx="1971352" cy="4339650"/>
          </a:xfrm>
          <a:prstGeom prst="rect">
            <a:avLst/>
          </a:prstGeom>
          <a:noFill/>
        </p:spPr>
        <p:txBody>
          <a:bodyPr wrap="square" rtlCol="0">
            <a:spAutoFit/>
          </a:bodyPr>
          <a:lstStyle/>
          <a:p>
            <a:pPr algn="ctr"/>
            <a:r>
              <a:rPr lang="en-GB" sz="1600" b="1" dirty="0">
                <a:latin typeface="Century Gothic" panose="020B0502020202020204" pitchFamily="34" charset="0"/>
              </a:rPr>
              <a:t>Balancing use of land with harm of the environment</a:t>
            </a:r>
          </a:p>
          <a:p>
            <a:endParaRPr lang="en-GB" sz="1600" dirty="0">
              <a:latin typeface="Century Gothic" panose="020B0502020202020204" pitchFamily="34" charset="0"/>
            </a:endParaRPr>
          </a:p>
          <a:p>
            <a:r>
              <a:rPr lang="en-GB" sz="1400" dirty="0">
                <a:latin typeface="Century Gothic" panose="020B0502020202020204" pitchFamily="34" charset="0"/>
              </a:rPr>
              <a:t>Key Facts</a:t>
            </a:r>
          </a:p>
          <a:p>
            <a:r>
              <a:rPr lang="en-GB" sz="1400" dirty="0">
                <a:latin typeface="Century Gothic" panose="020B0502020202020204" pitchFamily="34" charset="0"/>
              </a:rPr>
              <a:t>70% of UK land use is agriculture.</a:t>
            </a:r>
          </a:p>
          <a:p>
            <a:endParaRPr lang="en-GB" sz="1400" dirty="0">
              <a:latin typeface="Century Gothic" panose="020B0502020202020204" pitchFamily="34" charset="0"/>
            </a:endParaRPr>
          </a:p>
          <a:p>
            <a:r>
              <a:rPr lang="en-GB" sz="1400" dirty="0">
                <a:latin typeface="Century Gothic" panose="020B0502020202020204" pitchFamily="34" charset="0"/>
              </a:rPr>
              <a:t>By 2050:</a:t>
            </a:r>
          </a:p>
          <a:p>
            <a:pPr marL="285750" indent="-285750">
              <a:buFont typeface="Arial" panose="020B0604020202020204" pitchFamily="34" charset="0"/>
              <a:buChar char="•"/>
            </a:pPr>
            <a:r>
              <a:rPr lang="en-GB" sz="1400" dirty="0">
                <a:latin typeface="Century Gothic" panose="020B0502020202020204" pitchFamily="34" charset="0"/>
              </a:rPr>
              <a:t>Population is due to increase to 9.8 billion</a:t>
            </a:r>
          </a:p>
          <a:p>
            <a:pPr marL="285750" indent="-285750">
              <a:buFont typeface="Arial" panose="020B0604020202020204" pitchFamily="34" charset="0"/>
              <a:buChar char="•"/>
            </a:pPr>
            <a:r>
              <a:rPr lang="en-GB" sz="1400" dirty="0">
                <a:latin typeface="Century Gothic" panose="020B0502020202020204" pitchFamily="34" charset="0"/>
              </a:rPr>
              <a:t>Climate set to increase by 1.5˚C</a:t>
            </a:r>
          </a:p>
          <a:p>
            <a:pPr marL="285750" indent="-285750">
              <a:buFont typeface="Arial" panose="020B0604020202020204" pitchFamily="34" charset="0"/>
              <a:buChar char="•"/>
            </a:pPr>
            <a:r>
              <a:rPr lang="en-GB" sz="1400" dirty="0">
                <a:latin typeface="Century Gothic" panose="020B0502020202020204" pitchFamily="34" charset="0"/>
              </a:rPr>
              <a:t>90% of the soil could be degraded – not fertile.</a:t>
            </a:r>
          </a:p>
          <a:p>
            <a:endParaRPr lang="en-GB" sz="1600" dirty="0">
              <a:latin typeface="Century Gothic" panose="020B0502020202020204" pitchFamily="34" charset="0"/>
            </a:endParaRPr>
          </a:p>
        </p:txBody>
      </p:sp>
      <p:sp>
        <p:nvSpPr>
          <p:cNvPr id="3" name="TextBox 2">
            <a:extLst>
              <a:ext uri="{FF2B5EF4-FFF2-40B4-BE49-F238E27FC236}">
                <a16:creationId xmlns:a16="http://schemas.microsoft.com/office/drawing/2014/main" id="{B9CAB3A1-9493-AD4E-F3B8-064BFA698995}"/>
              </a:ext>
            </a:extLst>
          </p:cNvPr>
          <p:cNvSpPr txBox="1"/>
          <p:nvPr/>
        </p:nvSpPr>
        <p:spPr>
          <a:xfrm>
            <a:off x="1805" y="271358"/>
            <a:ext cx="2283464" cy="1200329"/>
          </a:xfrm>
          <a:prstGeom prst="rect">
            <a:avLst/>
          </a:prstGeom>
          <a:noFill/>
        </p:spPr>
        <p:txBody>
          <a:bodyPr wrap="square" rtlCol="0">
            <a:spAutoFit/>
          </a:bodyPr>
          <a:lstStyle/>
          <a:p>
            <a:pPr algn="ctr"/>
            <a:r>
              <a:rPr lang="en-GB" sz="2400" b="1" dirty="0">
                <a:latin typeface="Century Gothic" panose="020B0502020202020204" pitchFamily="34" charset="0"/>
              </a:rPr>
              <a:t>Challenge &amp; Conflicts of land use  </a:t>
            </a:r>
          </a:p>
        </p:txBody>
      </p:sp>
      <p:pic>
        <p:nvPicPr>
          <p:cNvPr id="4" name="Graphic 7" descr="Map with pin with solid fill">
            <a:extLst>
              <a:ext uri="{FF2B5EF4-FFF2-40B4-BE49-F238E27FC236}">
                <a16:creationId xmlns:a16="http://schemas.microsoft.com/office/drawing/2014/main" id="{9E1D27E6-BA3A-8622-414F-3610162066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422423" y="-36682"/>
            <a:ext cx="576345" cy="576345"/>
          </a:xfrm>
          <a:prstGeom prst="rect">
            <a:avLst/>
          </a:prstGeom>
        </p:spPr>
      </p:pic>
      <p:sp>
        <p:nvSpPr>
          <p:cNvPr id="5" name="TextBox 4">
            <a:extLst>
              <a:ext uri="{FF2B5EF4-FFF2-40B4-BE49-F238E27FC236}">
                <a16:creationId xmlns:a16="http://schemas.microsoft.com/office/drawing/2014/main" id="{3C290F6B-AE2F-865A-712A-AD8D8430B725}"/>
              </a:ext>
            </a:extLst>
          </p:cNvPr>
          <p:cNvSpPr txBox="1"/>
          <p:nvPr/>
        </p:nvSpPr>
        <p:spPr>
          <a:xfrm>
            <a:off x="8599892" y="101830"/>
            <a:ext cx="2925368" cy="338554"/>
          </a:xfrm>
          <a:prstGeom prst="rect">
            <a:avLst/>
          </a:prstGeom>
          <a:noFill/>
        </p:spPr>
        <p:txBody>
          <a:bodyPr wrap="square" rtlCol="0">
            <a:spAutoFit/>
          </a:bodyPr>
          <a:lstStyle/>
          <a:p>
            <a:pPr algn="ctr"/>
            <a:r>
              <a:rPr lang="en-GB" sz="1600" b="1" dirty="0">
                <a:latin typeface="Century Gothic" panose="020B0502020202020204" pitchFamily="34" charset="0"/>
              </a:rPr>
              <a:t>Land Based – 1.2.2</a:t>
            </a:r>
          </a:p>
        </p:txBody>
      </p:sp>
      <p:pic>
        <p:nvPicPr>
          <p:cNvPr id="8" name="Picture 7">
            <a:extLst>
              <a:ext uri="{FF2B5EF4-FFF2-40B4-BE49-F238E27FC236}">
                <a16:creationId xmlns:a16="http://schemas.microsoft.com/office/drawing/2014/main" id="{0A47F4F7-B41D-4A61-8210-0941D47422D2}"/>
              </a:ext>
            </a:extLst>
          </p:cNvPr>
          <p:cNvPicPr>
            <a:picLocks noChangeAspect="1"/>
          </p:cNvPicPr>
          <p:nvPr/>
        </p:nvPicPr>
        <p:blipFill>
          <a:blip r:embed="rId9"/>
          <a:stretch>
            <a:fillRect/>
          </a:stretch>
        </p:blipFill>
        <p:spPr>
          <a:xfrm>
            <a:off x="5385213" y="2133370"/>
            <a:ext cx="1665408" cy="1254283"/>
          </a:xfrm>
          <a:prstGeom prst="rect">
            <a:avLst/>
          </a:prstGeom>
        </p:spPr>
      </p:pic>
      <p:pic>
        <p:nvPicPr>
          <p:cNvPr id="9" name="Picture 8">
            <a:extLst>
              <a:ext uri="{FF2B5EF4-FFF2-40B4-BE49-F238E27FC236}">
                <a16:creationId xmlns:a16="http://schemas.microsoft.com/office/drawing/2014/main" id="{DDE76CC7-D554-4828-86D3-E78F55AD7179}"/>
              </a:ext>
            </a:extLst>
          </p:cNvPr>
          <p:cNvPicPr>
            <a:picLocks noChangeAspect="1"/>
          </p:cNvPicPr>
          <p:nvPr/>
        </p:nvPicPr>
        <p:blipFill>
          <a:blip r:embed="rId10"/>
          <a:stretch>
            <a:fillRect/>
          </a:stretch>
        </p:blipFill>
        <p:spPr>
          <a:xfrm>
            <a:off x="7458753" y="5718681"/>
            <a:ext cx="1243976" cy="1015906"/>
          </a:xfrm>
          <a:prstGeom prst="rect">
            <a:avLst/>
          </a:prstGeom>
        </p:spPr>
      </p:pic>
      <p:pic>
        <p:nvPicPr>
          <p:cNvPr id="11" name="Picture 10">
            <a:extLst>
              <a:ext uri="{FF2B5EF4-FFF2-40B4-BE49-F238E27FC236}">
                <a16:creationId xmlns:a16="http://schemas.microsoft.com/office/drawing/2014/main" id="{65D898B3-30A5-4D6F-AA47-118E81CFBD12}"/>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7033215" y="2180115"/>
            <a:ext cx="1729642" cy="1235943"/>
          </a:xfrm>
          <a:prstGeom prst="rect">
            <a:avLst/>
          </a:prstGeom>
        </p:spPr>
      </p:pic>
      <p:sp>
        <p:nvSpPr>
          <p:cNvPr id="13" name="TextBox 12">
            <a:extLst>
              <a:ext uri="{FF2B5EF4-FFF2-40B4-BE49-F238E27FC236}">
                <a16:creationId xmlns:a16="http://schemas.microsoft.com/office/drawing/2014/main" id="{4762B1A8-89EC-4131-880B-410C03C82E2E}"/>
              </a:ext>
            </a:extLst>
          </p:cNvPr>
          <p:cNvSpPr txBox="1"/>
          <p:nvPr/>
        </p:nvSpPr>
        <p:spPr>
          <a:xfrm>
            <a:off x="8653231" y="3672811"/>
            <a:ext cx="474611" cy="230832"/>
          </a:xfrm>
          <a:prstGeom prst="rect">
            <a:avLst/>
          </a:prstGeom>
          <a:noFill/>
        </p:spPr>
        <p:txBody>
          <a:bodyPr wrap="square" rtlCol="0">
            <a:spAutoFit/>
          </a:bodyPr>
          <a:lstStyle/>
          <a:p>
            <a:endParaRPr lang="en-US" sz="900" dirty="0"/>
          </a:p>
        </p:txBody>
      </p:sp>
      <p:pic>
        <p:nvPicPr>
          <p:cNvPr id="14" name="Picture 13">
            <a:extLst>
              <a:ext uri="{FF2B5EF4-FFF2-40B4-BE49-F238E27FC236}">
                <a16:creationId xmlns:a16="http://schemas.microsoft.com/office/drawing/2014/main" id="{A0DD5B82-5A59-4FF2-AC79-D2AB40D1A935}"/>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4371275" y="1718140"/>
            <a:ext cx="1019872" cy="981765"/>
          </a:xfrm>
          <a:prstGeom prst="rect">
            <a:avLst/>
          </a:prstGeom>
        </p:spPr>
      </p:pic>
      <p:pic>
        <p:nvPicPr>
          <p:cNvPr id="18" name="Picture 17">
            <a:extLst>
              <a:ext uri="{FF2B5EF4-FFF2-40B4-BE49-F238E27FC236}">
                <a16:creationId xmlns:a16="http://schemas.microsoft.com/office/drawing/2014/main" id="{A16DBCB9-E455-4D18-AEEE-31834A9E5C15}"/>
              </a:ext>
            </a:extLst>
          </p:cNvPr>
          <p:cNvPicPr>
            <a:picLocks noChangeAspect="1"/>
          </p:cNvPicPr>
          <p:nvPr/>
        </p:nvPicPr>
        <p:blipFill>
          <a:blip r:embed="rId15"/>
          <a:stretch>
            <a:fillRect/>
          </a:stretch>
        </p:blipFill>
        <p:spPr>
          <a:xfrm>
            <a:off x="3114138" y="1718139"/>
            <a:ext cx="1266795" cy="981766"/>
          </a:xfrm>
          <a:prstGeom prst="rect">
            <a:avLst/>
          </a:prstGeom>
        </p:spPr>
      </p:pic>
      <p:pic>
        <p:nvPicPr>
          <p:cNvPr id="7" name="Picture 6">
            <a:extLst>
              <a:ext uri="{FF2B5EF4-FFF2-40B4-BE49-F238E27FC236}">
                <a16:creationId xmlns:a16="http://schemas.microsoft.com/office/drawing/2014/main" id="{FDEC2CEA-46BC-491B-A88D-D2D26FC0F080}"/>
              </a:ext>
            </a:extLst>
          </p:cNvPr>
          <p:cNvPicPr>
            <a:picLocks noChangeAspect="1"/>
          </p:cNvPicPr>
          <p:nvPr/>
        </p:nvPicPr>
        <p:blipFill>
          <a:blip r:embed="rId16"/>
          <a:stretch>
            <a:fillRect/>
          </a:stretch>
        </p:blipFill>
        <p:spPr>
          <a:xfrm>
            <a:off x="2113761" y="1683980"/>
            <a:ext cx="1498665" cy="1001084"/>
          </a:xfrm>
          <a:prstGeom prst="rect">
            <a:avLst/>
          </a:prstGeom>
        </p:spPr>
      </p:pic>
    </p:spTree>
    <p:extLst>
      <p:ext uri="{BB962C8B-B14F-4D97-AF65-F5344CB8AC3E}">
        <p14:creationId xmlns:p14="http://schemas.microsoft.com/office/powerpoint/2010/main" val="237134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225488584"/>
              </p:ext>
            </p:extLst>
          </p:nvPr>
        </p:nvGraphicFramePr>
        <p:xfrm>
          <a:off x="258617" y="81753"/>
          <a:ext cx="3815562" cy="3876252"/>
        </p:xfrm>
        <a:graphic>
          <a:graphicData uri="http://schemas.openxmlformats.org/drawingml/2006/table">
            <a:tbl>
              <a:tblPr firstRow="1" bandRow="1">
                <a:tableStyleId>{21E4AEA4-8DFA-4A89-87EB-49C32662AFE0}</a:tableStyleId>
              </a:tblPr>
              <a:tblGrid>
                <a:gridCol w="1907781">
                  <a:extLst>
                    <a:ext uri="{9D8B030D-6E8A-4147-A177-3AD203B41FA5}">
                      <a16:colId xmlns:a16="http://schemas.microsoft.com/office/drawing/2014/main" val="204375177"/>
                    </a:ext>
                  </a:extLst>
                </a:gridCol>
                <a:gridCol w="1907781">
                  <a:extLst>
                    <a:ext uri="{9D8B030D-6E8A-4147-A177-3AD203B41FA5}">
                      <a16:colId xmlns:a16="http://schemas.microsoft.com/office/drawing/2014/main" val="1918486973"/>
                    </a:ext>
                  </a:extLst>
                </a:gridCol>
              </a:tblGrid>
              <a:tr h="214683">
                <a:tc gridSpan="2">
                  <a:txBody>
                    <a:bodyPr/>
                    <a:lstStyle/>
                    <a:p>
                      <a:pPr algn="ctr"/>
                      <a:r>
                        <a:rPr lang="en-GB" sz="1000" b="1" dirty="0">
                          <a:latin typeface="Century Gothic" panose="020B0502020202020204" pitchFamily="34" charset="0"/>
                        </a:rPr>
                        <a:t>Biosecurity</a:t>
                      </a:r>
                    </a:p>
                  </a:txBody>
                  <a:tcPr/>
                </a:tc>
                <a:tc hMerge="1">
                  <a:txBody>
                    <a:bodyPr/>
                    <a:lstStyle/>
                    <a:p>
                      <a:endParaRPr lang="en-US"/>
                    </a:p>
                  </a:txBody>
                  <a:tcPr/>
                </a:tc>
                <a:extLst>
                  <a:ext uri="{0D108BD9-81ED-4DB2-BD59-A6C34878D82A}">
                    <a16:rowId xmlns:a16="http://schemas.microsoft.com/office/drawing/2014/main" val="2493414973"/>
                  </a:ext>
                </a:extLst>
              </a:tr>
              <a:tr h="429366">
                <a:tc gridSpan="2">
                  <a:txBody>
                    <a:bodyPr/>
                    <a:lstStyle/>
                    <a:p>
                      <a:pPr algn="ctr"/>
                      <a:r>
                        <a:rPr lang="en-GB" sz="800" dirty="0">
                          <a:latin typeface="Century Gothic" panose="020B0502020202020204" pitchFamily="34" charset="0"/>
                        </a:rPr>
                        <a:t>Biosecurity   (biological security) can be risk of pests, diseases, infections or invasive species.</a:t>
                      </a:r>
                    </a:p>
                  </a:txBody>
                  <a:tcPr>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677010289"/>
                  </a:ext>
                </a:extLst>
              </a:tr>
              <a:tr h="429366">
                <a:tc>
                  <a:txBody>
                    <a:bodyPr/>
                    <a:lstStyle/>
                    <a:p>
                      <a:pPr algn="ctr"/>
                      <a:r>
                        <a:rPr lang="en-GB" sz="1200" b="1" dirty="0">
                          <a:latin typeface="Century Gothic" panose="020B0502020202020204" pitchFamily="34" charset="0"/>
                        </a:rPr>
                        <a:t>Impacts</a:t>
                      </a:r>
                    </a:p>
                  </a:txBody>
                  <a:tcPr>
                    <a:solidFill>
                      <a:schemeClr val="accent1">
                        <a:lumMod val="20000"/>
                        <a:lumOff val="80000"/>
                      </a:schemeClr>
                    </a:solidFill>
                  </a:tcPr>
                </a:tc>
                <a:tc>
                  <a:txBody>
                    <a:bodyPr/>
                    <a:lstStyle/>
                    <a:p>
                      <a:pPr algn="ctr"/>
                      <a:r>
                        <a:rPr lang="en-GB" sz="1200" b="1" dirty="0">
                          <a:latin typeface="Century Gothic" panose="020B0502020202020204" pitchFamily="34" charset="0"/>
                        </a:rPr>
                        <a:t>Solution</a:t>
                      </a:r>
                    </a:p>
                  </a:txBody>
                  <a:tcPr>
                    <a:solidFill>
                      <a:schemeClr val="accent1">
                        <a:lumMod val="20000"/>
                        <a:lumOff val="80000"/>
                      </a:schemeClr>
                    </a:solidFill>
                  </a:tcPr>
                </a:tc>
                <a:extLst>
                  <a:ext uri="{0D108BD9-81ED-4DB2-BD59-A6C34878D82A}">
                    <a16:rowId xmlns:a16="http://schemas.microsoft.com/office/drawing/2014/main" val="176804490"/>
                  </a:ext>
                </a:extLst>
              </a:tr>
              <a:tr h="1686560">
                <a:tc>
                  <a:txBody>
                    <a:bodyPr/>
                    <a:lstStyle/>
                    <a:p>
                      <a:pPr marL="171450" indent="-171450" algn="l">
                        <a:buFont typeface="Arial" panose="020B0604020202020204" pitchFamily="34" charset="0"/>
                        <a:buChar char="•"/>
                      </a:pPr>
                      <a:r>
                        <a:rPr lang="en-US" sz="800" dirty="0"/>
                        <a:t>Have good biosecurity means protecting land based businesses from risk of infections such as foot and mouth and bird flu. </a:t>
                      </a:r>
                    </a:p>
                    <a:p>
                      <a:pPr marL="171450" indent="-171450" algn="l">
                        <a:buFont typeface="Arial" panose="020B0604020202020204" pitchFamily="34" charset="0"/>
                        <a:buChar char="•"/>
                      </a:pPr>
                      <a:r>
                        <a:rPr lang="en-US" sz="800" dirty="0"/>
                        <a:t>The Black death was brought into the UK by rats carrying fleas off trading ships.  Now we have customs and excise to help safeguard our biosecurity. </a:t>
                      </a:r>
                    </a:p>
                    <a:p>
                      <a:pPr marL="171450" indent="-171450" algn="l">
                        <a:buFont typeface="Arial" panose="020B0604020202020204" pitchFamily="34" charset="0"/>
                        <a:buChar char="•"/>
                      </a:pPr>
                      <a:r>
                        <a:rPr lang="en-US" sz="800" dirty="0"/>
                        <a:t>Livestock events such as markets and shows have a high biosecurity risk as large amounts of livestock are moving around the country potentially bringing infections</a:t>
                      </a:r>
                    </a:p>
                    <a:p>
                      <a:pPr marL="171450" indent="-171450" algn="l">
                        <a:buFont typeface="Arial" panose="020B0604020202020204" pitchFamily="34" charset="0"/>
                        <a:buChar char="•"/>
                      </a:pPr>
                      <a:r>
                        <a:rPr lang="en-GB" sz="800" dirty="0"/>
                        <a:t>B</a:t>
                      </a:r>
                      <a:r>
                        <a:rPr lang="en-US" sz="800" dirty="0" err="1"/>
                        <a:t>iosecurity</a:t>
                      </a:r>
                      <a:r>
                        <a:rPr lang="en-US" sz="800" dirty="0"/>
                        <a:t> also refers to plant diseases such as ash die back in trees</a:t>
                      </a:r>
                    </a:p>
                    <a:p>
                      <a:pPr marL="171450" indent="-171450" algn="l">
                        <a:buFont typeface="Arial" panose="020B0604020202020204" pitchFamily="34" charset="0"/>
                        <a:buChar char="•"/>
                      </a:pPr>
                      <a:r>
                        <a:rPr lang="en-GB" sz="800" dirty="0"/>
                        <a:t>B</a:t>
                      </a:r>
                      <a:r>
                        <a:rPr lang="en-US" sz="800" dirty="0" err="1"/>
                        <a:t>iosecurity</a:t>
                      </a:r>
                      <a:r>
                        <a:rPr lang="en-US" sz="800" dirty="0"/>
                        <a:t> can also mean protection against invasive species non-native species such as grey squirrel (originally from USA out-competed our native red squirrel)</a:t>
                      </a:r>
                    </a:p>
                    <a:p>
                      <a:pPr algn="l"/>
                      <a:endParaRPr lang="en-GB" sz="800" dirty="0">
                        <a:latin typeface="Century Gothic" panose="020B0502020202020204" pitchFamily="34" charset="0"/>
                      </a:endParaRPr>
                    </a:p>
                  </a:txBody>
                  <a:tcPr>
                    <a:solidFill>
                      <a:schemeClr val="accent2">
                        <a:lumMod val="20000"/>
                        <a:lumOff val="80000"/>
                      </a:schemeClr>
                    </a:solidFill>
                  </a:tcPr>
                </a:tc>
                <a:tc>
                  <a:txBody>
                    <a:bodyPr/>
                    <a:lstStyle/>
                    <a:p>
                      <a:pPr marL="171450" indent="-171450" algn="l">
                        <a:buFont typeface="Arial" panose="020B0604020202020204" pitchFamily="34" charset="0"/>
                        <a:buChar char="•"/>
                      </a:pPr>
                      <a:r>
                        <a:rPr lang="en-GB" sz="800" dirty="0">
                          <a:latin typeface="Century Gothic" panose="020B0502020202020204" pitchFamily="34" charset="0"/>
                        </a:rPr>
                        <a:t>Livestock passports and ear tags were introduced after the foot and mouth outbreak in 2001.</a:t>
                      </a:r>
                    </a:p>
                    <a:p>
                      <a:pPr marL="171450" indent="-171450" algn="l">
                        <a:buFont typeface="Arial" panose="020B0604020202020204" pitchFamily="34" charset="0"/>
                        <a:buChar char="•"/>
                      </a:pPr>
                      <a:r>
                        <a:rPr lang="en-GB" sz="800" dirty="0">
                          <a:latin typeface="Century Gothic" panose="020B0502020202020204" pitchFamily="34" charset="0"/>
                        </a:rPr>
                        <a:t>Ear tag technology can be easily scanned to give detailed profile of the livestock’s life in terms of where it was born, health conditions, vaccinations.</a:t>
                      </a:r>
                    </a:p>
                    <a:p>
                      <a:pPr marL="171450" indent="-171450" algn="l">
                        <a:buFont typeface="Arial" panose="020B0604020202020204" pitchFamily="34" charset="0"/>
                        <a:buChar char="•"/>
                      </a:pPr>
                      <a:r>
                        <a:rPr lang="en-GB" sz="800" dirty="0">
                          <a:latin typeface="Century Gothic" panose="020B0502020202020204" pitchFamily="34" charset="0"/>
                        </a:rPr>
                        <a:t>Vaccinations help protect biosecurity</a:t>
                      </a:r>
                    </a:p>
                    <a:p>
                      <a:pPr marL="171450" indent="-171450" algn="l">
                        <a:buFont typeface="Arial" panose="020B0604020202020204" pitchFamily="34" charset="0"/>
                        <a:buChar char="•"/>
                      </a:pPr>
                      <a:r>
                        <a:rPr lang="en-GB" sz="800" dirty="0">
                          <a:latin typeface="Century Gothic" panose="020B0502020202020204" pitchFamily="34" charset="0"/>
                        </a:rPr>
                        <a:t>Use of footbaths and cleaning protocols are biosecurity measures to help keep livestock healthy.</a:t>
                      </a:r>
                    </a:p>
                    <a:p>
                      <a:pPr marL="171450" indent="-171450" algn="l">
                        <a:buFont typeface="Arial" panose="020B0604020202020204" pitchFamily="34" charset="0"/>
                        <a:buChar char="•"/>
                      </a:pPr>
                      <a:r>
                        <a:rPr lang="en-GB" sz="800" dirty="0">
                          <a:latin typeface="Century Gothic" panose="020B0502020202020204" pitchFamily="34" charset="0"/>
                        </a:rPr>
                        <a:t>Adventure sport and leisure equipment should be cleaned thoroughly between locations to prevent spread of disease or seeds from invasive species.</a:t>
                      </a:r>
                    </a:p>
                  </a:txBody>
                  <a:tcPr>
                    <a:solidFill>
                      <a:schemeClr val="accent2">
                        <a:lumMod val="20000"/>
                        <a:lumOff val="80000"/>
                      </a:schemeClr>
                    </a:solidFill>
                  </a:tcPr>
                </a:tc>
                <a:extLst>
                  <a:ext uri="{0D108BD9-81ED-4DB2-BD59-A6C34878D82A}">
                    <a16:rowId xmlns:a16="http://schemas.microsoft.com/office/drawing/2014/main" val="2955319433"/>
                  </a:ext>
                </a:extLst>
              </a:tr>
            </a:tbl>
          </a:graphicData>
        </a:graphic>
      </p:graphicFrame>
      <p:graphicFrame>
        <p:nvGraphicFramePr>
          <p:cNvPr id="39" name="Table 38">
            <a:extLst>
              <a:ext uri="{FF2B5EF4-FFF2-40B4-BE49-F238E27FC236}">
                <a16:creationId xmlns:a16="http://schemas.microsoft.com/office/drawing/2014/main" id="{A1B42846-BC19-4BB9-8892-9EEC3D0868A5}"/>
              </a:ext>
            </a:extLst>
          </p:cNvPr>
          <p:cNvGraphicFramePr>
            <a:graphicFrameLocks noGrp="1"/>
          </p:cNvGraphicFramePr>
          <p:nvPr>
            <p:extLst>
              <p:ext uri="{D42A27DB-BD31-4B8C-83A1-F6EECF244321}">
                <p14:modId xmlns:p14="http://schemas.microsoft.com/office/powerpoint/2010/main" val="901007249"/>
              </p:ext>
            </p:extLst>
          </p:nvPr>
        </p:nvGraphicFramePr>
        <p:xfrm>
          <a:off x="324211" y="4654021"/>
          <a:ext cx="3796855" cy="2169514"/>
        </p:xfrm>
        <a:graphic>
          <a:graphicData uri="http://schemas.openxmlformats.org/drawingml/2006/table">
            <a:tbl>
              <a:tblPr firstRow="1" bandRow="1">
                <a:tableStyleId>{21E4AEA4-8DFA-4A89-87EB-49C32662AFE0}</a:tableStyleId>
              </a:tblPr>
              <a:tblGrid>
                <a:gridCol w="1878637">
                  <a:extLst>
                    <a:ext uri="{9D8B030D-6E8A-4147-A177-3AD203B41FA5}">
                      <a16:colId xmlns:a16="http://schemas.microsoft.com/office/drawing/2014/main" val="204375177"/>
                    </a:ext>
                  </a:extLst>
                </a:gridCol>
                <a:gridCol w="1918218">
                  <a:extLst>
                    <a:ext uri="{9D8B030D-6E8A-4147-A177-3AD203B41FA5}">
                      <a16:colId xmlns:a16="http://schemas.microsoft.com/office/drawing/2014/main" val="529766719"/>
                    </a:ext>
                  </a:extLst>
                </a:gridCol>
              </a:tblGrid>
              <a:tr h="201672">
                <a:tc gridSpan="2">
                  <a:txBody>
                    <a:bodyPr/>
                    <a:lstStyle/>
                    <a:p>
                      <a:pPr algn="ctr"/>
                      <a:r>
                        <a:rPr lang="en-GB" sz="800" dirty="0">
                          <a:solidFill>
                            <a:schemeClr val="tx1"/>
                          </a:solidFill>
                          <a:latin typeface="Century Gothic" panose="020B0502020202020204" pitchFamily="34" charset="0"/>
                        </a:rPr>
                        <a:t>Generically modified food</a:t>
                      </a:r>
                    </a:p>
                  </a:txBody>
                  <a:tcPr>
                    <a:solidFill>
                      <a:srgbClr val="00B0F0"/>
                    </a:solidFill>
                  </a:tcPr>
                </a:tc>
                <a:tc hMerge="1">
                  <a:txBody>
                    <a:bodyPr/>
                    <a:lstStyle/>
                    <a:p>
                      <a:pPr algn="ctr"/>
                      <a:endParaRPr lang="en-GB" sz="800" dirty="0"/>
                    </a:p>
                  </a:txBody>
                  <a:tcPr/>
                </a:tc>
                <a:extLst>
                  <a:ext uri="{0D108BD9-81ED-4DB2-BD59-A6C34878D82A}">
                    <a16:rowId xmlns:a16="http://schemas.microsoft.com/office/drawing/2014/main" val="2788476312"/>
                  </a:ext>
                </a:extLst>
              </a:tr>
              <a:tr h="201672">
                <a:tc gridSpan="2">
                  <a:txBody>
                    <a:bodyPr/>
                    <a:lstStyle/>
                    <a:p>
                      <a:pPr algn="ctr"/>
                      <a:r>
                        <a:rPr lang="en-GB" sz="800" b="1" dirty="0">
                          <a:solidFill>
                            <a:schemeClr val="tx1"/>
                          </a:solidFill>
                          <a:latin typeface="Century Gothic" panose="020B0502020202020204" pitchFamily="34" charset="0"/>
                        </a:rPr>
                        <a:t>Genetically modification is when scientists purposely change the DNA of a cell to encourage favourable characteristics.</a:t>
                      </a:r>
                    </a:p>
                  </a:txBody>
                  <a:tcPr>
                    <a:solidFill>
                      <a:schemeClr val="accent5">
                        <a:lumMod val="40000"/>
                        <a:lumOff val="60000"/>
                      </a:schemeClr>
                    </a:solidFill>
                  </a:tcPr>
                </a:tc>
                <a:tc hMerge="1">
                  <a:txBody>
                    <a:bodyPr/>
                    <a:lstStyle/>
                    <a:p>
                      <a:pPr algn="ctr"/>
                      <a:endParaRPr lang="en-GB" sz="800" b="1" dirty="0">
                        <a:solidFill>
                          <a:schemeClr val="tx1"/>
                        </a:solidFill>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248852909"/>
                  </a:ext>
                </a:extLst>
              </a:tr>
              <a:tr h="432154">
                <a:tc>
                  <a:txBody>
                    <a:bodyPr/>
                    <a:lstStyle/>
                    <a:p>
                      <a:pPr marL="171450" indent="-171450" algn="l">
                        <a:buFont typeface="Arial" panose="020B0604020202020204" pitchFamily="34" charset="0"/>
                        <a:buChar char="•"/>
                      </a:pPr>
                      <a:r>
                        <a:rPr lang="en-GB" sz="800" b="1" dirty="0">
                          <a:solidFill>
                            <a:schemeClr val="tx1"/>
                          </a:solidFill>
                          <a:latin typeface="Century Gothic" panose="020B0502020202020204" pitchFamily="34" charset="0"/>
                        </a:rPr>
                        <a:t>Advantages</a:t>
                      </a:r>
                    </a:p>
                  </a:txBody>
                  <a:tcPr>
                    <a:solidFill>
                      <a:schemeClr val="accent2">
                        <a:lumMod val="20000"/>
                        <a:lumOff val="80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dirty="0">
                          <a:solidFill>
                            <a:schemeClr val="tx1"/>
                          </a:solidFill>
                          <a:latin typeface="Century Gothic" panose="020B0502020202020204" pitchFamily="34" charset="0"/>
                        </a:rPr>
                        <a:t>Disadvantages</a:t>
                      </a:r>
                    </a:p>
                  </a:txBody>
                  <a:tcPr>
                    <a:solidFill>
                      <a:schemeClr val="accent2">
                        <a:lumMod val="20000"/>
                        <a:lumOff val="80000"/>
                      </a:schemeClr>
                    </a:solidFill>
                  </a:tcPr>
                </a:tc>
                <a:extLst>
                  <a:ext uri="{0D108BD9-81ED-4DB2-BD59-A6C34878D82A}">
                    <a16:rowId xmlns:a16="http://schemas.microsoft.com/office/drawing/2014/main" val="677010289"/>
                  </a:ext>
                </a:extLst>
              </a:tr>
              <a:tr h="201672">
                <a:tc>
                  <a:txBody>
                    <a:bodyPr/>
                    <a:lstStyle/>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Virus tolerance</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Insect resistance</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Improved yields</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Resistant to herbicide/pesticide</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Flood resistant</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Drought resistant</a:t>
                      </a:r>
                    </a:p>
                    <a:p>
                      <a:pPr marL="171450" indent="-171450" algn="l">
                        <a:buFont typeface="Arial" panose="020B0604020202020204" pitchFamily="34" charset="0"/>
                        <a:buChar char="•"/>
                      </a:pPr>
                      <a:r>
                        <a:rPr lang="en-GB" sz="800" b="0" dirty="0">
                          <a:solidFill>
                            <a:schemeClr val="tx1"/>
                          </a:solidFill>
                          <a:latin typeface="Century Gothic" panose="020B0502020202020204" pitchFamily="34" charset="0"/>
                        </a:rPr>
                        <a:t>Nutrient enhancement</a:t>
                      </a:r>
                    </a:p>
                    <a:p>
                      <a:pPr marL="171450" indent="-171450" algn="l">
                        <a:buFont typeface="Arial" panose="020B0604020202020204" pitchFamily="34" charset="0"/>
                        <a:buChar char="•"/>
                      </a:pPr>
                      <a:endParaRPr lang="en-GB" sz="800" b="0" dirty="0">
                        <a:solidFill>
                          <a:schemeClr val="tx1"/>
                        </a:solidFill>
                        <a:latin typeface="Century Gothic" panose="020B0502020202020204" pitchFamily="34" charset="0"/>
                      </a:endParaRPr>
                    </a:p>
                  </a:txBody>
                  <a:tcPr>
                    <a:solidFill>
                      <a:schemeClr val="accent5">
                        <a:lumMod val="40000"/>
                        <a:lumOff val="60000"/>
                      </a:schemeClr>
                    </a:solidFill>
                  </a:tcPr>
                </a:tc>
                <a:tc>
                  <a:txBody>
                    <a:bodyPr/>
                    <a:lstStyle/>
                    <a:p>
                      <a:pPr marL="171450" indent="-171450" algn="l">
                        <a:buFont typeface="Arial" panose="020B0604020202020204" pitchFamily="34" charset="0"/>
                        <a:buChar char="•"/>
                      </a:pPr>
                      <a:r>
                        <a:rPr lang="en-GB" sz="800" b="0" i="0" dirty="0">
                          <a:solidFill>
                            <a:schemeClr val="tx1"/>
                          </a:solidFill>
                          <a:latin typeface="Century Gothic" panose="020B0502020202020204" pitchFamily="34" charset="0"/>
                        </a:rPr>
                        <a:t>Air born pollen could cause escape GM genes to pollinate organic crops – i.e. genetic pollution</a:t>
                      </a:r>
                    </a:p>
                    <a:p>
                      <a:pPr marL="171450" indent="-171450" algn="l">
                        <a:buFont typeface="Arial" panose="020B0604020202020204" pitchFamily="34" charset="0"/>
                        <a:buChar char="•"/>
                      </a:pPr>
                      <a:r>
                        <a:rPr lang="en-GB" sz="800" b="0" i="0" dirty="0">
                          <a:solidFill>
                            <a:schemeClr val="tx1"/>
                          </a:solidFill>
                          <a:latin typeface="Century Gothic" panose="020B0502020202020204" pitchFamily="34" charset="0"/>
                        </a:rPr>
                        <a:t>It’s relatively new technology and long term impacts are not fully understood.</a:t>
                      </a:r>
                    </a:p>
                  </a:txBody>
                  <a:tcPr>
                    <a:solidFill>
                      <a:schemeClr val="accent2">
                        <a:lumMod val="60000"/>
                        <a:lumOff val="40000"/>
                      </a:schemeClr>
                    </a:solidFill>
                  </a:tcPr>
                </a:tc>
                <a:extLst>
                  <a:ext uri="{0D108BD9-81ED-4DB2-BD59-A6C34878D82A}">
                    <a16:rowId xmlns:a16="http://schemas.microsoft.com/office/drawing/2014/main" val="1126536656"/>
                  </a:ext>
                </a:extLst>
              </a:tr>
            </a:tbl>
          </a:graphicData>
        </a:graphic>
      </p:graphicFrame>
      <p:graphicFrame>
        <p:nvGraphicFramePr>
          <p:cNvPr id="46" name="Table 45">
            <a:extLst>
              <a:ext uri="{FF2B5EF4-FFF2-40B4-BE49-F238E27FC236}">
                <a16:creationId xmlns:a16="http://schemas.microsoft.com/office/drawing/2014/main" id="{BAE0B882-91D1-4695-A779-73589C587511}"/>
              </a:ext>
            </a:extLst>
          </p:cNvPr>
          <p:cNvGraphicFramePr>
            <a:graphicFrameLocks noGrp="1"/>
          </p:cNvGraphicFramePr>
          <p:nvPr>
            <p:extLst>
              <p:ext uri="{D42A27DB-BD31-4B8C-83A1-F6EECF244321}">
                <p14:modId xmlns:p14="http://schemas.microsoft.com/office/powerpoint/2010/main" val="3761853480"/>
              </p:ext>
            </p:extLst>
          </p:nvPr>
        </p:nvGraphicFramePr>
        <p:xfrm>
          <a:off x="4131591" y="5539563"/>
          <a:ext cx="3779032" cy="1355332"/>
        </p:xfrm>
        <a:graphic>
          <a:graphicData uri="http://schemas.openxmlformats.org/drawingml/2006/table">
            <a:tbl>
              <a:tblPr firstRow="1" bandRow="1">
                <a:tableStyleId>{21E4AEA4-8DFA-4A89-87EB-49C32662AFE0}</a:tableStyleId>
              </a:tblPr>
              <a:tblGrid>
                <a:gridCol w="1889516">
                  <a:extLst>
                    <a:ext uri="{9D8B030D-6E8A-4147-A177-3AD203B41FA5}">
                      <a16:colId xmlns:a16="http://schemas.microsoft.com/office/drawing/2014/main" val="204375177"/>
                    </a:ext>
                  </a:extLst>
                </a:gridCol>
                <a:gridCol w="1889516">
                  <a:extLst>
                    <a:ext uri="{9D8B030D-6E8A-4147-A177-3AD203B41FA5}">
                      <a16:colId xmlns:a16="http://schemas.microsoft.com/office/drawing/2014/main" val="1916457835"/>
                    </a:ext>
                  </a:extLst>
                </a:gridCol>
              </a:tblGrid>
              <a:tr h="278017">
                <a:tc gridSpan="2">
                  <a:txBody>
                    <a:bodyPr/>
                    <a:lstStyle/>
                    <a:p>
                      <a:pPr algn="l"/>
                      <a:r>
                        <a:rPr lang="en-GB" sz="1000" dirty="0">
                          <a:latin typeface="Century Gothic" panose="020B0502020202020204" pitchFamily="34" charset="0"/>
                        </a:rPr>
                        <a:t>Increase in population</a:t>
                      </a:r>
                    </a:p>
                  </a:txBody>
                  <a:tcPr/>
                </a:tc>
                <a:tc hMerge="1">
                  <a:txBody>
                    <a:bodyPr/>
                    <a:lstStyle/>
                    <a:p>
                      <a:endParaRPr lang="en-US"/>
                    </a:p>
                  </a:txBody>
                  <a:tcPr/>
                </a:tc>
                <a:extLst>
                  <a:ext uri="{0D108BD9-81ED-4DB2-BD59-A6C34878D82A}">
                    <a16:rowId xmlns:a16="http://schemas.microsoft.com/office/drawing/2014/main" val="2493414973"/>
                  </a:ext>
                </a:extLst>
              </a:tr>
              <a:tr h="1077315">
                <a:tc>
                  <a:txBody>
                    <a:bodyPr/>
                    <a:lstStyle/>
                    <a:p>
                      <a:pPr algn="l"/>
                      <a:r>
                        <a:rPr lang="en-US" sz="800" dirty="0"/>
                        <a:t>The </a:t>
                      </a:r>
                      <a:r>
                        <a:rPr lang="en-US" sz="800" b="1" dirty="0"/>
                        <a:t>challenge</a:t>
                      </a:r>
                      <a:r>
                        <a:rPr lang="en-US" sz="800" dirty="0"/>
                        <a:t>:  More food is needed to feed the growing population – 9.8 billion by 2050.  With the pressure of climate change causing sea level rise and </a:t>
                      </a:r>
                      <a:r>
                        <a:rPr lang="en-US" sz="800" dirty="0" err="1"/>
                        <a:t>urbanisation</a:t>
                      </a:r>
                      <a:r>
                        <a:rPr lang="en-US" sz="800" dirty="0"/>
                        <a:t> take up more agricultural land, the pressure is on to produce more food using less space without harming the environment. </a:t>
                      </a:r>
                      <a:endParaRPr lang="en-GB" sz="800" b="0" dirty="0">
                        <a:latin typeface="Century Gothic" panose="020B0502020202020204" pitchFamily="34" charset="0"/>
                      </a:endParaRPr>
                    </a:p>
                  </a:txBody>
                  <a:tcPr/>
                </a:tc>
                <a:tc>
                  <a:txBody>
                    <a:bodyPr/>
                    <a:lstStyle/>
                    <a:p>
                      <a:pPr algn="l"/>
                      <a:r>
                        <a:rPr lang="en-US" sz="800" b="1" dirty="0"/>
                        <a:t>Solution</a:t>
                      </a:r>
                      <a:r>
                        <a:rPr lang="en-US" sz="800" dirty="0"/>
                        <a:t>:  </a:t>
                      </a:r>
                    </a:p>
                    <a:p>
                      <a:pPr algn="l"/>
                      <a:r>
                        <a:rPr lang="en-US" sz="800" dirty="0"/>
                        <a:t>Increase of use of technology to improve efficiency.  Innovative ideas needed to fulfil need of providing food in challenging areas. </a:t>
                      </a:r>
                      <a:r>
                        <a:rPr lang="en-US" sz="800" dirty="0" err="1"/>
                        <a:t>E.g</a:t>
                      </a:r>
                      <a:r>
                        <a:rPr lang="en-US" sz="800" dirty="0"/>
                        <a:t> tower farms in London </a:t>
                      </a:r>
                      <a:endParaRPr lang="en-GB" sz="800" b="0" dirty="0">
                        <a:latin typeface="Century Gothic" panose="020B0502020202020204" pitchFamily="34" charset="0"/>
                      </a:endParaRPr>
                    </a:p>
                  </a:txBody>
                  <a:tcPr/>
                </a:tc>
                <a:extLst>
                  <a:ext uri="{0D108BD9-81ED-4DB2-BD59-A6C34878D82A}">
                    <a16:rowId xmlns:a16="http://schemas.microsoft.com/office/drawing/2014/main" val="3892464324"/>
                  </a:ext>
                </a:extLst>
              </a:tr>
            </a:tbl>
          </a:graphicData>
        </a:graphic>
      </p:graphicFrame>
      <p:graphicFrame>
        <p:nvGraphicFramePr>
          <p:cNvPr id="35" name="Table 34">
            <a:extLst>
              <a:ext uri="{FF2B5EF4-FFF2-40B4-BE49-F238E27FC236}">
                <a16:creationId xmlns:a16="http://schemas.microsoft.com/office/drawing/2014/main" id="{0E708887-E916-44BC-9E47-353C64EB600E}"/>
              </a:ext>
            </a:extLst>
          </p:cNvPr>
          <p:cNvGraphicFramePr>
            <a:graphicFrameLocks noGrp="1"/>
          </p:cNvGraphicFramePr>
          <p:nvPr>
            <p:extLst>
              <p:ext uri="{D42A27DB-BD31-4B8C-83A1-F6EECF244321}">
                <p14:modId xmlns:p14="http://schemas.microsoft.com/office/powerpoint/2010/main" val="4286716787"/>
              </p:ext>
            </p:extLst>
          </p:nvPr>
        </p:nvGraphicFramePr>
        <p:xfrm>
          <a:off x="4122382" y="81752"/>
          <a:ext cx="3894178" cy="3069588"/>
        </p:xfrm>
        <a:graphic>
          <a:graphicData uri="http://schemas.openxmlformats.org/drawingml/2006/table">
            <a:tbl>
              <a:tblPr firstRow="1" bandRow="1">
                <a:tableStyleId>{21E4AEA4-8DFA-4A89-87EB-49C32662AFE0}</a:tableStyleId>
              </a:tblPr>
              <a:tblGrid>
                <a:gridCol w="1947089">
                  <a:extLst>
                    <a:ext uri="{9D8B030D-6E8A-4147-A177-3AD203B41FA5}">
                      <a16:colId xmlns:a16="http://schemas.microsoft.com/office/drawing/2014/main" val="1146839133"/>
                    </a:ext>
                  </a:extLst>
                </a:gridCol>
                <a:gridCol w="1947089">
                  <a:extLst>
                    <a:ext uri="{9D8B030D-6E8A-4147-A177-3AD203B41FA5}">
                      <a16:colId xmlns:a16="http://schemas.microsoft.com/office/drawing/2014/main" val="909537293"/>
                    </a:ext>
                  </a:extLst>
                </a:gridCol>
              </a:tblGrid>
              <a:tr h="249673">
                <a:tc gridSpan="2">
                  <a:txBody>
                    <a:bodyPr/>
                    <a:lstStyle/>
                    <a:p>
                      <a:pPr algn="ctr"/>
                      <a:r>
                        <a:rPr lang="en-GB" sz="900" dirty="0">
                          <a:latin typeface="Century Gothic" panose="020B0502020202020204" pitchFamily="34" charset="0"/>
                        </a:rPr>
                        <a:t>Decrease in subsidies</a:t>
                      </a:r>
                    </a:p>
                  </a:txBody>
                  <a:tcPr/>
                </a:tc>
                <a:tc hMerge="1">
                  <a:txBody>
                    <a:bodyPr/>
                    <a:lstStyle/>
                    <a:p>
                      <a:endParaRPr lang="en-GB" dirty="0"/>
                    </a:p>
                  </a:txBody>
                  <a:tcPr/>
                </a:tc>
                <a:extLst>
                  <a:ext uri="{0D108BD9-81ED-4DB2-BD59-A6C34878D82A}">
                    <a16:rowId xmlns:a16="http://schemas.microsoft.com/office/drawing/2014/main" val="123979717"/>
                  </a:ext>
                </a:extLst>
              </a:tr>
              <a:tr h="233028">
                <a:tc>
                  <a:txBody>
                    <a:bodyPr/>
                    <a:lstStyle/>
                    <a:p>
                      <a:pPr algn="ctr"/>
                      <a:r>
                        <a:rPr lang="en-GB" sz="800" b="1" dirty="0">
                          <a:latin typeface="Century Gothic" panose="020B0502020202020204" pitchFamily="34" charset="0"/>
                        </a:rPr>
                        <a:t>Pre-Brexit</a:t>
                      </a:r>
                    </a:p>
                  </a:txBody>
                  <a:tcPr anchor="ctr">
                    <a:solidFill>
                      <a:schemeClr val="accent2">
                        <a:lumMod val="40000"/>
                        <a:lumOff val="60000"/>
                      </a:schemeClr>
                    </a:solidFill>
                  </a:tcPr>
                </a:tc>
                <a:tc>
                  <a:txBody>
                    <a:bodyPr/>
                    <a:lstStyle/>
                    <a:p>
                      <a:pPr algn="ctr"/>
                      <a:r>
                        <a:rPr lang="en-GB" sz="800" b="1" dirty="0">
                          <a:latin typeface="Century Gothic" panose="020B0502020202020204" pitchFamily="34" charset="0"/>
                        </a:rPr>
                        <a:t>Post - Brexit</a:t>
                      </a:r>
                    </a:p>
                  </a:txBody>
                  <a:tcPr anchor="ctr">
                    <a:solidFill>
                      <a:schemeClr val="accent2">
                        <a:lumMod val="40000"/>
                        <a:lumOff val="60000"/>
                      </a:schemeClr>
                    </a:solidFill>
                  </a:tcPr>
                </a:tc>
                <a:extLst>
                  <a:ext uri="{0D108BD9-81ED-4DB2-BD59-A6C34878D82A}">
                    <a16:rowId xmlns:a16="http://schemas.microsoft.com/office/drawing/2014/main" val="1012953198"/>
                  </a:ext>
                </a:extLst>
              </a:tr>
              <a:tr h="1165139">
                <a:tc>
                  <a:txBody>
                    <a:bodyPr/>
                    <a:lstStyle/>
                    <a:p>
                      <a:pPr marL="171450" indent="-171450">
                        <a:buFont typeface="Arial" panose="020B0604020202020204" pitchFamily="34" charset="0"/>
                        <a:buChar char="•"/>
                      </a:pPr>
                      <a:r>
                        <a:rPr lang="en-GB" sz="800" dirty="0">
                          <a:latin typeface="Century Gothic" panose="020B0502020202020204" pitchFamily="34" charset="0"/>
                        </a:rPr>
                        <a:t>When in the European Union UK farmers were under the CAP – the Common Agricultural Policy.  This was designed to give consistency between all farms in Europe in terms of what chemicals they could use and practices.</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800" dirty="0">
                          <a:latin typeface="Century Gothic" panose="020B0502020202020204" pitchFamily="34" charset="0"/>
                        </a:rPr>
                        <a:t>Farmers have not seen the results promised from the Brexit campaign</a:t>
                      </a:r>
                    </a:p>
                    <a:p>
                      <a:pPr marL="171450" indent="-171450">
                        <a:buFont typeface="Arial" panose="020B0604020202020204" pitchFamily="34" charset="0"/>
                        <a:buChar char="•"/>
                      </a:pPr>
                      <a:r>
                        <a:rPr lang="en-GB" sz="800" dirty="0">
                          <a:latin typeface="Century Gothic" panose="020B0502020202020204" pitchFamily="34" charset="0"/>
                        </a:rPr>
                        <a:t>Harder due to level of paper work for British producers to sell to European markets.</a:t>
                      </a:r>
                    </a:p>
                  </a:txBody>
                  <a:tcPr>
                    <a:solidFill>
                      <a:schemeClr val="accent2">
                        <a:lumMod val="20000"/>
                        <a:lumOff val="80000"/>
                      </a:schemeClr>
                    </a:solidFill>
                  </a:tcPr>
                </a:tc>
                <a:extLst>
                  <a:ext uri="{0D108BD9-81ED-4DB2-BD59-A6C34878D82A}">
                    <a16:rowId xmlns:a16="http://schemas.microsoft.com/office/drawing/2014/main" val="2609454926"/>
                  </a:ext>
                </a:extLst>
              </a:tr>
              <a:tr h="233028">
                <a:tc>
                  <a:txBody>
                    <a:bodyPr/>
                    <a:lstStyle/>
                    <a:p>
                      <a:pPr algn="ctr"/>
                      <a:r>
                        <a:rPr lang="en-GB" sz="800" b="1" dirty="0">
                          <a:latin typeface="Century Gothic" panose="020B0502020202020204" pitchFamily="34" charset="0"/>
                        </a:rPr>
                        <a:t>Pre-Brexit subsides</a:t>
                      </a:r>
                    </a:p>
                  </a:txBody>
                  <a:tcPr>
                    <a:solidFill>
                      <a:schemeClr val="accent2">
                        <a:lumMod val="40000"/>
                        <a:lumOff val="60000"/>
                      </a:schemeClr>
                    </a:solidFill>
                  </a:tcPr>
                </a:tc>
                <a:tc>
                  <a:txBody>
                    <a:bodyPr/>
                    <a:lstStyle/>
                    <a:p>
                      <a:pPr algn="ctr"/>
                      <a:r>
                        <a:rPr lang="en-GB" sz="800" b="1" dirty="0">
                          <a:latin typeface="Century Gothic" panose="020B0502020202020204" pitchFamily="34" charset="0"/>
                        </a:rPr>
                        <a:t>Post Brexit subsidies</a:t>
                      </a:r>
                    </a:p>
                  </a:txBody>
                  <a:tcPr>
                    <a:solidFill>
                      <a:schemeClr val="accent2">
                        <a:lumMod val="40000"/>
                        <a:lumOff val="60000"/>
                      </a:schemeClr>
                    </a:solidFill>
                  </a:tcPr>
                </a:tc>
                <a:extLst>
                  <a:ext uri="{0D108BD9-81ED-4DB2-BD59-A6C34878D82A}">
                    <a16:rowId xmlns:a16="http://schemas.microsoft.com/office/drawing/2014/main" val="2489732624"/>
                  </a:ext>
                </a:extLst>
              </a:tr>
              <a:tr h="1165139">
                <a:tc>
                  <a:txBody>
                    <a:bodyPr/>
                    <a:lstStyle/>
                    <a:p>
                      <a:pPr marL="171450" indent="-171450">
                        <a:buFont typeface="Arial" panose="020B0604020202020204" pitchFamily="34" charset="0"/>
                        <a:buChar char="•"/>
                      </a:pPr>
                      <a:r>
                        <a:rPr lang="en-GB" sz="800" dirty="0">
                          <a:latin typeface="Century Gothic" panose="020B0502020202020204" pitchFamily="34" charset="0"/>
                        </a:rPr>
                        <a:t>Higher Level Stewardship Scheme (HLS) – paid for field margins – more land, higher payments</a:t>
                      </a:r>
                    </a:p>
                    <a:p>
                      <a:pPr marL="171450" indent="-171450">
                        <a:buFont typeface="Arial" panose="020B0604020202020204" pitchFamily="34" charset="0"/>
                        <a:buChar char="•"/>
                      </a:pPr>
                      <a:r>
                        <a:rPr lang="en-GB" sz="800" dirty="0">
                          <a:latin typeface="Century Gothic" panose="020B0502020202020204" pitchFamily="34" charset="0"/>
                        </a:rPr>
                        <a:t>Paid for ‘setting aside’ land for wildlife.</a:t>
                      </a:r>
                    </a:p>
                    <a:p>
                      <a:pPr marL="171450" indent="-171450">
                        <a:buFont typeface="Arial" panose="020B0604020202020204" pitchFamily="34" charset="0"/>
                        <a:buChar char="•"/>
                      </a:pPr>
                      <a:r>
                        <a:rPr lang="en-GB" sz="800" dirty="0">
                          <a:latin typeface="Century Gothic" panose="020B0502020202020204" pitchFamily="34" charset="0"/>
                        </a:rPr>
                        <a:t>Paid BPS payment for over 5 hectares, help many farms </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800" dirty="0">
                          <a:latin typeface="Century Gothic" panose="020B0502020202020204" pitchFamily="34" charset="0"/>
                        </a:rPr>
                        <a:t>BPS gone</a:t>
                      </a:r>
                    </a:p>
                    <a:p>
                      <a:pPr marL="171450" indent="-171450">
                        <a:buFont typeface="Arial" panose="020B0604020202020204" pitchFamily="34" charset="0"/>
                        <a:buChar char="•"/>
                      </a:pPr>
                      <a:r>
                        <a:rPr lang="en-GB" sz="800" dirty="0">
                          <a:latin typeface="Century Gothic" panose="020B0502020202020204" pitchFamily="34" charset="0"/>
                        </a:rPr>
                        <a:t>Natural England runs ELMS – Environmental land management schemes.</a:t>
                      </a:r>
                    </a:p>
                    <a:p>
                      <a:pPr marL="171450" indent="-171450">
                        <a:buFont typeface="Arial" panose="020B0604020202020204" pitchFamily="34" charset="0"/>
                        <a:buChar char="•"/>
                      </a:pPr>
                      <a:r>
                        <a:rPr lang="en-GB" sz="800" dirty="0">
                          <a:latin typeface="Century Gothic" panose="020B0502020202020204" pitchFamily="34" charset="0"/>
                        </a:rPr>
                        <a:t>Pays farmers to look after habitats which in turn look after society. For example to restore wetlands to act as natural reservoir to prevent flooding.</a:t>
                      </a:r>
                    </a:p>
                  </a:txBody>
                  <a:tcPr>
                    <a:solidFill>
                      <a:schemeClr val="accent2">
                        <a:lumMod val="20000"/>
                        <a:lumOff val="80000"/>
                      </a:schemeClr>
                    </a:solidFill>
                  </a:tcPr>
                </a:tc>
                <a:extLst>
                  <a:ext uri="{0D108BD9-81ED-4DB2-BD59-A6C34878D82A}">
                    <a16:rowId xmlns:a16="http://schemas.microsoft.com/office/drawing/2014/main" val="1061325016"/>
                  </a:ext>
                </a:extLst>
              </a:tr>
            </a:tbl>
          </a:graphicData>
        </a:graphic>
      </p:graphicFrame>
      <p:graphicFrame>
        <p:nvGraphicFramePr>
          <p:cNvPr id="36" name="Table 35">
            <a:extLst>
              <a:ext uri="{FF2B5EF4-FFF2-40B4-BE49-F238E27FC236}">
                <a16:creationId xmlns:a16="http://schemas.microsoft.com/office/drawing/2014/main" id="{0B0D044B-2762-400C-B719-2410869E9BD8}"/>
              </a:ext>
            </a:extLst>
          </p:cNvPr>
          <p:cNvGraphicFramePr>
            <a:graphicFrameLocks noGrp="1"/>
          </p:cNvGraphicFramePr>
          <p:nvPr>
            <p:extLst>
              <p:ext uri="{D42A27DB-BD31-4B8C-83A1-F6EECF244321}">
                <p14:modId xmlns:p14="http://schemas.microsoft.com/office/powerpoint/2010/main" val="1801042544"/>
              </p:ext>
            </p:extLst>
          </p:nvPr>
        </p:nvGraphicFramePr>
        <p:xfrm>
          <a:off x="4163532" y="3127757"/>
          <a:ext cx="3779032" cy="2387593"/>
        </p:xfrm>
        <a:graphic>
          <a:graphicData uri="http://schemas.openxmlformats.org/drawingml/2006/table">
            <a:tbl>
              <a:tblPr firstRow="1" bandRow="1">
                <a:tableStyleId>{21E4AEA4-8DFA-4A89-87EB-49C32662AFE0}</a:tableStyleId>
              </a:tblPr>
              <a:tblGrid>
                <a:gridCol w="1889516">
                  <a:extLst>
                    <a:ext uri="{9D8B030D-6E8A-4147-A177-3AD203B41FA5}">
                      <a16:colId xmlns:a16="http://schemas.microsoft.com/office/drawing/2014/main" val="1146839133"/>
                    </a:ext>
                  </a:extLst>
                </a:gridCol>
                <a:gridCol w="1889516">
                  <a:extLst>
                    <a:ext uri="{9D8B030D-6E8A-4147-A177-3AD203B41FA5}">
                      <a16:colId xmlns:a16="http://schemas.microsoft.com/office/drawing/2014/main" val="909537293"/>
                    </a:ext>
                  </a:extLst>
                </a:gridCol>
              </a:tblGrid>
              <a:tr h="257654">
                <a:tc gridSpan="2">
                  <a:txBody>
                    <a:bodyPr/>
                    <a:lstStyle/>
                    <a:p>
                      <a:pPr algn="ctr"/>
                      <a:r>
                        <a:rPr lang="en-GB" sz="900" dirty="0">
                          <a:latin typeface="Century Gothic" panose="020B0502020202020204" pitchFamily="34" charset="0"/>
                        </a:rPr>
                        <a:t>Global vs Local markets</a:t>
                      </a:r>
                    </a:p>
                  </a:txBody>
                  <a:tcPr/>
                </a:tc>
                <a:tc hMerge="1">
                  <a:txBody>
                    <a:bodyPr/>
                    <a:lstStyle/>
                    <a:p>
                      <a:endParaRPr lang="en-GB" dirty="0"/>
                    </a:p>
                  </a:txBody>
                  <a:tcPr/>
                </a:tc>
                <a:extLst>
                  <a:ext uri="{0D108BD9-81ED-4DB2-BD59-A6C34878D82A}">
                    <a16:rowId xmlns:a16="http://schemas.microsoft.com/office/drawing/2014/main" val="123979717"/>
                  </a:ext>
                </a:extLst>
              </a:tr>
              <a:tr h="240477">
                <a:tc>
                  <a:txBody>
                    <a:bodyPr/>
                    <a:lstStyle/>
                    <a:p>
                      <a:pPr algn="ctr"/>
                      <a:r>
                        <a:rPr lang="en-GB" sz="800" b="1" dirty="0">
                          <a:latin typeface="Century Gothic" panose="020B0502020202020204" pitchFamily="34" charset="0"/>
                        </a:rPr>
                        <a:t>Challenges</a:t>
                      </a:r>
                    </a:p>
                  </a:txBody>
                  <a:tcPr anchor="ctr">
                    <a:solidFill>
                      <a:schemeClr val="accent2">
                        <a:lumMod val="40000"/>
                        <a:lumOff val="60000"/>
                      </a:schemeClr>
                    </a:solidFill>
                  </a:tcPr>
                </a:tc>
                <a:tc>
                  <a:txBody>
                    <a:bodyPr/>
                    <a:lstStyle/>
                    <a:p>
                      <a:pPr algn="ctr"/>
                      <a:r>
                        <a:rPr lang="en-GB" sz="800" b="1" dirty="0">
                          <a:latin typeface="Century Gothic" panose="020B0502020202020204" pitchFamily="34" charset="0"/>
                        </a:rPr>
                        <a:t>Solution</a:t>
                      </a:r>
                    </a:p>
                  </a:txBody>
                  <a:tcPr anchor="ctr">
                    <a:solidFill>
                      <a:schemeClr val="accent2">
                        <a:lumMod val="40000"/>
                        <a:lumOff val="60000"/>
                      </a:schemeClr>
                    </a:solidFill>
                  </a:tcPr>
                </a:tc>
                <a:extLst>
                  <a:ext uri="{0D108BD9-81ED-4DB2-BD59-A6C34878D82A}">
                    <a16:rowId xmlns:a16="http://schemas.microsoft.com/office/drawing/2014/main" val="1012953198"/>
                  </a:ext>
                </a:extLst>
              </a:tr>
              <a:tr h="1889462">
                <a:tc>
                  <a:txBody>
                    <a:bodyPr/>
                    <a:lstStyle/>
                    <a:p>
                      <a:pPr marL="171450" indent="-171450">
                        <a:buFont typeface="Arial" panose="020B0604020202020204" pitchFamily="34" charset="0"/>
                        <a:buChar char="•"/>
                      </a:pPr>
                      <a:r>
                        <a:rPr lang="en-US" sz="800" dirty="0"/>
                        <a:t>Global markets provide food all year round. However, there are high transport costs – financial and environmental – high food miles and levels carbon dioxide produced. </a:t>
                      </a:r>
                    </a:p>
                    <a:p>
                      <a:pPr marL="171450" indent="-171450">
                        <a:buFont typeface="Arial" panose="020B0604020202020204" pitchFamily="34" charset="0"/>
                        <a:buChar char="•"/>
                      </a:pPr>
                      <a:r>
                        <a:rPr lang="en-US" sz="800" dirty="0"/>
                        <a:t>Local markets have low food miles and artisan producers selling produce locally made and seasonally available. Conflict lack of choice but fantastic quality</a:t>
                      </a:r>
                    </a:p>
                    <a:p>
                      <a:pPr marL="171450" indent="-171450">
                        <a:buFont typeface="Arial" panose="020B0604020202020204" pitchFamily="34" charset="0"/>
                        <a:buChar char="•"/>
                      </a:pPr>
                      <a:r>
                        <a:rPr lang="en-GB" sz="800" dirty="0">
                          <a:latin typeface="Century Gothic" panose="020B0502020202020204" pitchFamily="34" charset="0"/>
                        </a:rPr>
                        <a:t>B</a:t>
                      </a:r>
                      <a:r>
                        <a:rPr lang="en-US" sz="800" dirty="0" err="1">
                          <a:latin typeface="Century Gothic" panose="020B0502020202020204" pitchFamily="34" charset="0"/>
                        </a:rPr>
                        <a:t>rexit</a:t>
                      </a:r>
                      <a:r>
                        <a:rPr lang="en-US" sz="800" dirty="0">
                          <a:latin typeface="Century Gothic" panose="020B0502020202020204" pitchFamily="34" charset="0"/>
                        </a:rPr>
                        <a:t> has made exporting goods more challenging due to increased paperwork</a:t>
                      </a:r>
                      <a:endParaRPr lang="en-GB" sz="800" dirty="0">
                        <a:latin typeface="Century Gothic" panose="020B0502020202020204" pitchFamily="34" charset="0"/>
                      </a:endParaRP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US" sz="800" dirty="0"/>
                        <a:t>Support local markets where local producers can sell direct to customers</a:t>
                      </a:r>
                    </a:p>
                    <a:p>
                      <a:pPr marL="171450" indent="-171450">
                        <a:buFont typeface="Arial" panose="020B0604020202020204" pitchFamily="34" charset="0"/>
                        <a:buChar char="•"/>
                      </a:pPr>
                      <a:r>
                        <a:rPr lang="en-GB" sz="800" dirty="0">
                          <a:latin typeface="Century Gothic" panose="020B0502020202020204" pitchFamily="34" charset="0"/>
                        </a:rPr>
                        <a:t>M</a:t>
                      </a:r>
                      <a:r>
                        <a:rPr lang="en-US" sz="800" dirty="0">
                          <a:latin typeface="Century Gothic" panose="020B0502020202020204" pitchFamily="34" charset="0"/>
                        </a:rPr>
                        <a:t>ore simpler exporting procedures</a:t>
                      </a:r>
                    </a:p>
                    <a:p>
                      <a:pPr marL="171450" indent="-171450">
                        <a:buFont typeface="Arial" panose="020B0604020202020204" pitchFamily="34" charset="0"/>
                        <a:buChar char="•"/>
                      </a:pPr>
                      <a:r>
                        <a:rPr lang="en-GB" sz="800" dirty="0">
                          <a:latin typeface="Century Gothic" panose="020B0502020202020204" pitchFamily="34" charset="0"/>
                        </a:rPr>
                        <a:t>E</a:t>
                      </a:r>
                      <a:r>
                        <a:rPr lang="en-US" sz="800" dirty="0">
                          <a:latin typeface="Century Gothic" panose="020B0502020202020204" pitchFamily="34" charset="0"/>
                        </a:rPr>
                        <a:t>at seasonal food grown locally.</a:t>
                      </a:r>
                    </a:p>
                    <a:p>
                      <a:pPr marL="171450" indent="-171450">
                        <a:buFont typeface="Arial" panose="020B0604020202020204" pitchFamily="34" charset="0"/>
                        <a:buChar char="•"/>
                      </a:pPr>
                      <a:endParaRPr lang="en-GB" sz="800" dirty="0">
                        <a:latin typeface="Century Gothic" panose="020B0502020202020204" pitchFamily="34" charset="0"/>
                      </a:endParaRPr>
                    </a:p>
                  </a:txBody>
                  <a:tcPr>
                    <a:solidFill>
                      <a:schemeClr val="accent2">
                        <a:lumMod val="20000"/>
                        <a:lumOff val="80000"/>
                      </a:schemeClr>
                    </a:solidFill>
                  </a:tcPr>
                </a:tc>
                <a:extLst>
                  <a:ext uri="{0D108BD9-81ED-4DB2-BD59-A6C34878D82A}">
                    <a16:rowId xmlns:a16="http://schemas.microsoft.com/office/drawing/2014/main" val="2609454926"/>
                  </a:ext>
                </a:extLst>
              </a:tr>
            </a:tbl>
          </a:graphicData>
        </a:graphic>
      </p:graphicFrame>
      <p:graphicFrame>
        <p:nvGraphicFramePr>
          <p:cNvPr id="37" name="Table 36">
            <a:extLst>
              <a:ext uri="{FF2B5EF4-FFF2-40B4-BE49-F238E27FC236}">
                <a16:creationId xmlns:a16="http://schemas.microsoft.com/office/drawing/2014/main" id="{34C2548B-935D-4335-A3B0-8E3748B35AD4}"/>
              </a:ext>
            </a:extLst>
          </p:cNvPr>
          <p:cNvGraphicFramePr>
            <a:graphicFrameLocks noGrp="1"/>
          </p:cNvGraphicFramePr>
          <p:nvPr>
            <p:extLst>
              <p:ext uri="{D42A27DB-BD31-4B8C-83A1-F6EECF244321}">
                <p14:modId xmlns:p14="http://schemas.microsoft.com/office/powerpoint/2010/main" val="1487640892"/>
              </p:ext>
            </p:extLst>
          </p:nvPr>
        </p:nvGraphicFramePr>
        <p:xfrm>
          <a:off x="8036994" y="81753"/>
          <a:ext cx="3858968" cy="2164660"/>
        </p:xfrm>
        <a:graphic>
          <a:graphicData uri="http://schemas.openxmlformats.org/drawingml/2006/table">
            <a:tbl>
              <a:tblPr firstRow="1" bandRow="1">
                <a:tableStyleId>{21E4AEA4-8DFA-4A89-87EB-49C32662AFE0}</a:tableStyleId>
              </a:tblPr>
              <a:tblGrid>
                <a:gridCol w="2030930">
                  <a:extLst>
                    <a:ext uri="{9D8B030D-6E8A-4147-A177-3AD203B41FA5}">
                      <a16:colId xmlns:a16="http://schemas.microsoft.com/office/drawing/2014/main" val="204375177"/>
                    </a:ext>
                  </a:extLst>
                </a:gridCol>
                <a:gridCol w="1828038">
                  <a:extLst>
                    <a:ext uri="{9D8B030D-6E8A-4147-A177-3AD203B41FA5}">
                      <a16:colId xmlns:a16="http://schemas.microsoft.com/office/drawing/2014/main" val="3272675616"/>
                    </a:ext>
                  </a:extLst>
                </a:gridCol>
              </a:tblGrid>
              <a:tr h="244420">
                <a:tc gridSpan="2">
                  <a:txBody>
                    <a:bodyPr/>
                    <a:lstStyle/>
                    <a:p>
                      <a:pPr algn="ctr"/>
                      <a:r>
                        <a:rPr lang="en-GB" sz="900" dirty="0">
                          <a:latin typeface="Century Gothic" panose="020B0502020202020204" pitchFamily="34" charset="0"/>
                        </a:rPr>
                        <a:t>Impact on the countryside</a:t>
                      </a:r>
                    </a:p>
                  </a:txBody>
                  <a:tcPr/>
                </a:tc>
                <a:tc hMerge="1">
                  <a:txBody>
                    <a:bodyPr/>
                    <a:lstStyle/>
                    <a:p>
                      <a:endParaRPr lang="en-GB"/>
                    </a:p>
                  </a:txBody>
                  <a:tcPr/>
                </a:tc>
                <a:extLst>
                  <a:ext uri="{0D108BD9-81ED-4DB2-BD59-A6C34878D82A}">
                    <a16:rowId xmlns:a16="http://schemas.microsoft.com/office/drawing/2014/main" val="2493414973"/>
                  </a:ext>
                </a:extLst>
              </a:tr>
              <a:tr h="228126">
                <a:tc>
                  <a:txBody>
                    <a:bodyPr/>
                    <a:lstStyle/>
                    <a:p>
                      <a:pPr algn="ctr"/>
                      <a:r>
                        <a:rPr lang="en-GB" sz="1000" b="1" dirty="0">
                          <a:latin typeface="Century Gothic" panose="020B0502020202020204" pitchFamily="34" charset="0"/>
                        </a:rPr>
                        <a:t>Impacts</a:t>
                      </a:r>
                    </a:p>
                  </a:txBody>
                  <a:tcPr>
                    <a:solidFill>
                      <a:schemeClr val="accent1">
                        <a:lumMod val="20000"/>
                        <a:lumOff val="80000"/>
                      </a:schemeClr>
                    </a:solidFill>
                  </a:tcPr>
                </a:tc>
                <a:tc>
                  <a:txBody>
                    <a:bodyPr/>
                    <a:lstStyle/>
                    <a:p>
                      <a:r>
                        <a:rPr lang="en-GB" sz="1000" b="1" dirty="0">
                          <a:latin typeface="Century Gothic" panose="020B0502020202020204" pitchFamily="34" charset="0"/>
                        </a:rPr>
                        <a:t>Solutions</a:t>
                      </a:r>
                    </a:p>
                  </a:txBody>
                  <a:tcPr>
                    <a:solidFill>
                      <a:schemeClr val="accent1">
                        <a:lumMod val="20000"/>
                        <a:lumOff val="80000"/>
                      </a:schemeClr>
                    </a:solidFill>
                  </a:tcPr>
                </a:tc>
                <a:extLst>
                  <a:ext uri="{0D108BD9-81ED-4DB2-BD59-A6C34878D82A}">
                    <a16:rowId xmlns:a16="http://schemas.microsoft.com/office/drawing/2014/main" val="677010289"/>
                  </a:ext>
                </a:extLst>
              </a:tr>
              <a:tr h="1380485">
                <a:tc>
                  <a:txBody>
                    <a:bodyPr/>
                    <a:lstStyle/>
                    <a:p>
                      <a:pPr marL="171450" indent="-171450" algn="l">
                        <a:buFont typeface="Arial" panose="020B0604020202020204" pitchFamily="34" charset="0"/>
                        <a:buChar char="•"/>
                      </a:pPr>
                      <a:r>
                        <a:rPr lang="en-GB" sz="800" b="0" dirty="0">
                          <a:latin typeface="Century Gothic" panose="020B0502020202020204" pitchFamily="34" charset="0"/>
                        </a:rPr>
                        <a:t>Light pollution from built up tourist areas disrupt wildlife – especially nocturnal animals.</a:t>
                      </a:r>
                    </a:p>
                    <a:p>
                      <a:pPr marL="171450" indent="-171450" algn="l">
                        <a:buFont typeface="Arial" panose="020B0604020202020204" pitchFamily="34" charset="0"/>
                        <a:buChar char="•"/>
                      </a:pPr>
                      <a:r>
                        <a:rPr lang="en-GB" sz="800" b="0" dirty="0">
                          <a:latin typeface="Century Gothic" panose="020B0502020202020204" pitchFamily="34" charset="0"/>
                        </a:rPr>
                        <a:t>Noise pollution – people generally are attracted to the countryside for peace and quiet. Events/activities can disrupt this.</a:t>
                      </a:r>
                    </a:p>
                    <a:p>
                      <a:pPr marL="171450" indent="-171450" algn="l">
                        <a:buFont typeface="Arial" panose="020B0604020202020204" pitchFamily="34" charset="0"/>
                        <a:buChar char="•"/>
                      </a:pPr>
                      <a:r>
                        <a:rPr lang="en-GB" sz="800" b="0" dirty="0">
                          <a:latin typeface="Century Gothic" panose="020B0502020202020204" pitchFamily="34" charset="0"/>
                        </a:rPr>
                        <a:t>Increased traffic – brings antisocial parking (on farmland) pollution from exhausts.</a:t>
                      </a:r>
                    </a:p>
                    <a:p>
                      <a:pPr marL="171450" indent="-171450" algn="l">
                        <a:buFont typeface="Arial" panose="020B0604020202020204" pitchFamily="34" charset="0"/>
                        <a:buChar char="•"/>
                      </a:pPr>
                      <a:r>
                        <a:rPr lang="en-GB" sz="800" b="0" dirty="0">
                          <a:latin typeface="Century Gothic" panose="020B0502020202020204" pitchFamily="34" charset="0"/>
                        </a:rPr>
                        <a:t>Litter , path erosion and crime generally follow big crowds – e.g. Lockdown.</a:t>
                      </a:r>
                    </a:p>
                  </a:txBody>
                  <a:tcPr>
                    <a:solidFill>
                      <a:schemeClr val="accent2">
                        <a:lumMod val="20000"/>
                        <a:lumOff val="80000"/>
                      </a:schemeClr>
                    </a:solidFill>
                  </a:tcPr>
                </a:tc>
                <a:tc>
                  <a:txBody>
                    <a:bodyPr/>
                    <a:lstStyle/>
                    <a:p>
                      <a:pPr marL="171450" indent="-171450" algn="l">
                        <a:buFont typeface="Arial" panose="020B0604020202020204" pitchFamily="34" charset="0"/>
                        <a:buChar char="•"/>
                      </a:pPr>
                      <a:r>
                        <a:rPr lang="en-GB" sz="800" dirty="0">
                          <a:latin typeface="Century Gothic" panose="020B0502020202020204" pitchFamily="34" charset="0"/>
                        </a:rPr>
                        <a:t>Lights are installed with hoods to minimise light pollution</a:t>
                      </a:r>
                    </a:p>
                    <a:p>
                      <a:pPr marL="171450" indent="-171450" algn="l">
                        <a:buFont typeface="Arial" panose="020B0604020202020204" pitchFamily="34" charset="0"/>
                        <a:buChar char="•"/>
                      </a:pPr>
                      <a:r>
                        <a:rPr lang="en-GB" sz="800" dirty="0">
                          <a:latin typeface="Century Gothic" panose="020B0502020202020204" pitchFamily="34" charset="0"/>
                        </a:rPr>
                        <a:t>Curfew to events to minimise disruption from noise, light and events.</a:t>
                      </a:r>
                    </a:p>
                    <a:p>
                      <a:pPr marL="171450" indent="-171450" algn="l">
                        <a:buFont typeface="Arial" panose="020B0604020202020204" pitchFamily="34" charset="0"/>
                        <a:buChar char="•"/>
                      </a:pPr>
                      <a:r>
                        <a:rPr lang="en-GB" sz="800" dirty="0">
                          <a:latin typeface="Century Gothic" panose="020B0502020202020204" pitchFamily="34" charset="0"/>
                        </a:rPr>
                        <a:t>Car parks, park and ride, cycle tracks and public transport reduce traffic.</a:t>
                      </a:r>
                    </a:p>
                    <a:p>
                      <a:pPr marL="171450" indent="-171450" algn="l">
                        <a:buFont typeface="Arial" panose="020B0604020202020204" pitchFamily="34" charset="0"/>
                        <a:buChar char="•"/>
                      </a:pPr>
                      <a:r>
                        <a:rPr lang="en-GB" sz="800" dirty="0">
                          <a:latin typeface="Century Gothic" panose="020B0502020202020204" pitchFamily="34" charset="0"/>
                        </a:rPr>
                        <a:t>Bins and recycling prevent litter.</a:t>
                      </a:r>
                    </a:p>
                    <a:p>
                      <a:pPr marL="171450" indent="-171450" algn="l">
                        <a:buFont typeface="Arial" panose="020B0604020202020204" pitchFamily="34" charset="0"/>
                        <a:buChar char="•"/>
                      </a:pPr>
                      <a:r>
                        <a:rPr lang="en-GB" sz="800" dirty="0">
                          <a:latin typeface="Century Gothic" panose="020B0502020202020204" pitchFamily="34" charset="0"/>
                        </a:rPr>
                        <a:t>CCTV, neighbourhood watch prevent crime.</a:t>
                      </a:r>
                    </a:p>
                  </a:txBody>
                  <a:tcPr>
                    <a:solidFill>
                      <a:schemeClr val="accent2">
                        <a:lumMod val="20000"/>
                        <a:lumOff val="80000"/>
                      </a:schemeClr>
                    </a:solidFill>
                  </a:tcPr>
                </a:tc>
                <a:extLst>
                  <a:ext uri="{0D108BD9-81ED-4DB2-BD59-A6C34878D82A}">
                    <a16:rowId xmlns:a16="http://schemas.microsoft.com/office/drawing/2014/main" val="2955319433"/>
                  </a:ext>
                </a:extLst>
              </a:tr>
            </a:tbl>
          </a:graphicData>
        </a:graphic>
      </p:graphicFrame>
      <p:graphicFrame>
        <p:nvGraphicFramePr>
          <p:cNvPr id="40" name="Table 39">
            <a:extLst>
              <a:ext uri="{FF2B5EF4-FFF2-40B4-BE49-F238E27FC236}">
                <a16:creationId xmlns:a16="http://schemas.microsoft.com/office/drawing/2014/main" id="{ADE6C8D5-F588-4C0A-B787-C8AD71504164}"/>
              </a:ext>
            </a:extLst>
          </p:cNvPr>
          <p:cNvGraphicFramePr>
            <a:graphicFrameLocks noGrp="1"/>
          </p:cNvGraphicFramePr>
          <p:nvPr>
            <p:extLst>
              <p:ext uri="{D42A27DB-BD31-4B8C-83A1-F6EECF244321}">
                <p14:modId xmlns:p14="http://schemas.microsoft.com/office/powerpoint/2010/main" val="943041155"/>
              </p:ext>
            </p:extLst>
          </p:nvPr>
        </p:nvGraphicFramePr>
        <p:xfrm>
          <a:off x="8016560" y="2200120"/>
          <a:ext cx="3818280" cy="2819400"/>
        </p:xfrm>
        <a:graphic>
          <a:graphicData uri="http://schemas.openxmlformats.org/drawingml/2006/table">
            <a:tbl>
              <a:tblPr firstRow="1" bandRow="1">
                <a:tableStyleId>{21E4AEA4-8DFA-4A89-87EB-49C32662AFE0}</a:tableStyleId>
              </a:tblPr>
              <a:tblGrid>
                <a:gridCol w="1272760">
                  <a:extLst>
                    <a:ext uri="{9D8B030D-6E8A-4147-A177-3AD203B41FA5}">
                      <a16:colId xmlns:a16="http://schemas.microsoft.com/office/drawing/2014/main" val="1146839133"/>
                    </a:ext>
                  </a:extLst>
                </a:gridCol>
                <a:gridCol w="1272760">
                  <a:extLst>
                    <a:ext uri="{9D8B030D-6E8A-4147-A177-3AD203B41FA5}">
                      <a16:colId xmlns:a16="http://schemas.microsoft.com/office/drawing/2014/main" val="1244406690"/>
                    </a:ext>
                  </a:extLst>
                </a:gridCol>
                <a:gridCol w="1272760">
                  <a:extLst>
                    <a:ext uri="{9D8B030D-6E8A-4147-A177-3AD203B41FA5}">
                      <a16:colId xmlns:a16="http://schemas.microsoft.com/office/drawing/2014/main" val="909537293"/>
                    </a:ext>
                  </a:extLst>
                </a:gridCol>
              </a:tblGrid>
              <a:tr h="167159">
                <a:tc gridSpan="3">
                  <a:txBody>
                    <a:bodyPr/>
                    <a:lstStyle/>
                    <a:p>
                      <a:pPr algn="ctr"/>
                      <a:r>
                        <a:rPr lang="en-GB" sz="900" dirty="0">
                          <a:latin typeface="Century Gothic" panose="020B0502020202020204" pitchFamily="34" charset="0"/>
                        </a:rPr>
                        <a:t>Pollution</a:t>
                      </a:r>
                    </a:p>
                  </a:txBody>
                  <a:tcPr/>
                </a:tc>
                <a:tc hMerge="1">
                  <a:txBody>
                    <a:bodyPr/>
                    <a:lstStyle/>
                    <a:p>
                      <a:endParaRPr lang="en-US"/>
                    </a:p>
                  </a:txBody>
                  <a:tcPr/>
                </a:tc>
                <a:tc hMerge="1">
                  <a:txBody>
                    <a:bodyPr/>
                    <a:lstStyle/>
                    <a:p>
                      <a:endParaRPr lang="en-GB" dirty="0"/>
                    </a:p>
                  </a:txBody>
                  <a:tcPr/>
                </a:tc>
                <a:extLst>
                  <a:ext uri="{0D108BD9-81ED-4DB2-BD59-A6C34878D82A}">
                    <a16:rowId xmlns:a16="http://schemas.microsoft.com/office/drawing/2014/main" val="123979717"/>
                  </a:ext>
                </a:extLst>
              </a:tr>
              <a:tr h="358199">
                <a:tc gridSpan="3">
                  <a:txBody>
                    <a:bodyPr/>
                    <a:lstStyle/>
                    <a:p>
                      <a:pPr algn="ctr"/>
                      <a:r>
                        <a:rPr lang="en-GB" sz="800" b="1" dirty="0">
                          <a:latin typeface="Century Gothic" panose="020B0502020202020204" pitchFamily="34" charset="0"/>
                        </a:rPr>
                        <a:t>Air, water and soil are being polluted by intensive farming. Air by the use of fossil fuels, water by eutrophication and the soil by use of chemical fertilisers and pesticides. However intensive farming also causes light and noise pollution</a:t>
                      </a:r>
                    </a:p>
                  </a:txBody>
                  <a:tcPr>
                    <a:solidFill>
                      <a:schemeClr val="accent1">
                        <a:lumMod val="20000"/>
                        <a:lumOff val="80000"/>
                      </a:schemeClr>
                    </a:solidFill>
                  </a:tcPr>
                </a:tc>
                <a:tc hMerge="1">
                  <a:txBody>
                    <a:bodyPr/>
                    <a:lstStyle/>
                    <a:p>
                      <a:endParaRPr lang="en-US"/>
                    </a:p>
                  </a:txBody>
                  <a:tcPr/>
                </a:tc>
                <a:tc hMerge="1">
                  <a:txBody>
                    <a:bodyPr/>
                    <a:lstStyle/>
                    <a:p>
                      <a:endParaRPr lang="en-GB" dirty="0"/>
                    </a:p>
                  </a:txBody>
                  <a:tcPr/>
                </a:tc>
                <a:extLst>
                  <a:ext uri="{0D108BD9-81ED-4DB2-BD59-A6C34878D82A}">
                    <a16:rowId xmlns:a16="http://schemas.microsoft.com/office/drawing/2014/main" val="47313645"/>
                  </a:ext>
                </a:extLst>
              </a:tr>
              <a:tr h="167159">
                <a:tc>
                  <a:txBody>
                    <a:bodyPr/>
                    <a:lstStyle/>
                    <a:p>
                      <a:pPr algn="ctr"/>
                      <a:r>
                        <a:rPr lang="en-GB" sz="800" b="1" dirty="0">
                          <a:latin typeface="Century Gothic" panose="020B0502020202020204" pitchFamily="34" charset="0"/>
                        </a:rPr>
                        <a:t>air</a:t>
                      </a:r>
                    </a:p>
                  </a:txBody>
                  <a:tcPr anchor="ctr">
                    <a:solidFill>
                      <a:schemeClr val="accent2">
                        <a:lumMod val="40000"/>
                        <a:lumOff val="60000"/>
                      </a:schemeClr>
                    </a:solidFill>
                  </a:tcPr>
                </a:tc>
                <a:tc>
                  <a:txBody>
                    <a:bodyPr/>
                    <a:lstStyle/>
                    <a:p>
                      <a:pPr algn="ctr"/>
                      <a:r>
                        <a:rPr lang="en-GB" sz="800" b="1" dirty="0">
                          <a:latin typeface="Century Gothic" panose="020B0502020202020204" pitchFamily="34" charset="0"/>
                        </a:rPr>
                        <a:t>water</a:t>
                      </a:r>
                    </a:p>
                  </a:txBody>
                  <a:tcPr anchor="ctr">
                    <a:solidFill>
                      <a:schemeClr val="accent2">
                        <a:lumMod val="40000"/>
                        <a:lumOff val="60000"/>
                      </a:schemeClr>
                    </a:solidFill>
                  </a:tcPr>
                </a:tc>
                <a:tc>
                  <a:txBody>
                    <a:bodyPr/>
                    <a:lstStyle/>
                    <a:p>
                      <a:pPr algn="ctr"/>
                      <a:r>
                        <a:rPr lang="en-GB" sz="800" b="1" dirty="0">
                          <a:latin typeface="Century Gothic" panose="020B0502020202020204" pitchFamily="34" charset="0"/>
                        </a:rPr>
                        <a:t>soil</a:t>
                      </a:r>
                    </a:p>
                  </a:txBody>
                  <a:tcPr anchor="ctr">
                    <a:solidFill>
                      <a:schemeClr val="accent2">
                        <a:lumMod val="40000"/>
                        <a:lumOff val="60000"/>
                      </a:schemeClr>
                    </a:solidFill>
                  </a:tcPr>
                </a:tc>
                <a:extLst>
                  <a:ext uri="{0D108BD9-81ED-4DB2-BD59-A6C34878D82A}">
                    <a16:rowId xmlns:a16="http://schemas.microsoft.com/office/drawing/2014/main" val="1012953198"/>
                  </a:ext>
                </a:extLst>
              </a:tr>
              <a:tr h="835797">
                <a:tc>
                  <a:txBody>
                    <a:bodyPr/>
                    <a:lstStyle/>
                    <a:p>
                      <a:pPr marL="171450" indent="-171450">
                        <a:buFont typeface="Arial" panose="020B0604020202020204" pitchFamily="34" charset="0"/>
                        <a:buChar char="•"/>
                      </a:pPr>
                      <a:r>
                        <a:rPr lang="en-GB" sz="800" dirty="0">
                          <a:latin typeface="Century Gothic" panose="020B0502020202020204" pitchFamily="34" charset="0"/>
                        </a:rPr>
                        <a:t>Reduce use of fossil fuels in exchange for renewable sources of energy.</a:t>
                      </a:r>
                    </a:p>
                    <a:p>
                      <a:pPr marL="171450" indent="-171450">
                        <a:buFont typeface="Arial" panose="020B0604020202020204" pitchFamily="34" charset="0"/>
                        <a:buChar char="•"/>
                      </a:pPr>
                      <a:r>
                        <a:rPr lang="en-GB" sz="800" dirty="0">
                          <a:latin typeface="Century Gothic" panose="020B0502020202020204" pitchFamily="34" charset="0"/>
                        </a:rPr>
                        <a:t>Hydrogen powered tractors waste is just water. </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800" dirty="0">
                          <a:latin typeface="Century Gothic" panose="020B0502020202020204" pitchFamily="34" charset="0"/>
                        </a:rPr>
                        <a:t>More policing of slurry/nitrogen application to ensure done at a safe time.</a:t>
                      </a:r>
                    </a:p>
                    <a:p>
                      <a:pPr marL="171450" indent="-171450">
                        <a:buFont typeface="Arial" panose="020B0604020202020204" pitchFamily="34" charset="0"/>
                        <a:buChar char="•"/>
                      </a:pPr>
                      <a:r>
                        <a:rPr lang="en-GB" sz="800" dirty="0">
                          <a:latin typeface="Century Gothic" panose="020B0502020202020204" pitchFamily="34" charset="0"/>
                        </a:rPr>
                        <a:t>All rivers to be bordered by woodland</a:t>
                      </a:r>
                    </a:p>
                    <a:p>
                      <a:pPr marL="171450" indent="-171450">
                        <a:buFont typeface="Arial" panose="020B0604020202020204" pitchFamily="34" charset="0"/>
                        <a:buChar char="•"/>
                      </a:pPr>
                      <a:r>
                        <a:rPr lang="en-GB" sz="800" dirty="0">
                          <a:latin typeface="Century Gothic" panose="020B0502020202020204" pitchFamily="34" charset="0"/>
                        </a:rPr>
                        <a:t>Livestock fenced out of rivers.</a:t>
                      </a:r>
                    </a:p>
                    <a:p>
                      <a:pPr marL="171450" indent="-171450">
                        <a:buFont typeface="Arial" panose="020B0604020202020204" pitchFamily="34" charset="0"/>
                        <a:buChar char="•"/>
                      </a:pPr>
                      <a:r>
                        <a:rPr lang="en-GB" sz="800" dirty="0">
                          <a:latin typeface="Century Gothic" panose="020B0502020202020204" pitchFamily="34" charset="0"/>
                        </a:rPr>
                        <a:t>Ban of maize near rivers.</a:t>
                      </a:r>
                    </a:p>
                  </a:txBody>
                  <a:tcPr>
                    <a:solidFill>
                      <a:schemeClr val="accent2">
                        <a:lumMod val="20000"/>
                        <a:lumOff val="80000"/>
                      </a:schemeClr>
                    </a:solidFill>
                  </a:tcPr>
                </a:tc>
                <a:tc>
                  <a:txBody>
                    <a:bodyPr/>
                    <a:lstStyle/>
                    <a:p>
                      <a:pPr marL="171450" indent="-171450">
                        <a:buFont typeface="Arial" panose="020B0604020202020204" pitchFamily="34" charset="0"/>
                        <a:buChar char="•"/>
                      </a:pPr>
                      <a:r>
                        <a:rPr lang="en-GB" sz="800" dirty="0">
                          <a:latin typeface="Century Gothic" panose="020B0502020202020204" pitchFamily="34" charset="0"/>
                        </a:rPr>
                        <a:t>Farm organically </a:t>
                      </a:r>
                    </a:p>
                    <a:p>
                      <a:pPr marL="171450" indent="-171450">
                        <a:buFont typeface="Arial" panose="020B0604020202020204" pitchFamily="34" charset="0"/>
                        <a:buChar char="•"/>
                      </a:pPr>
                      <a:r>
                        <a:rPr lang="en-GB" sz="800" dirty="0">
                          <a:latin typeface="Century Gothic" panose="020B0502020202020204" pitchFamily="34" charset="0"/>
                        </a:rPr>
                        <a:t>No use of chemicals </a:t>
                      </a:r>
                    </a:p>
                    <a:p>
                      <a:pPr marL="171450" indent="-171450">
                        <a:buFont typeface="Arial" panose="020B0604020202020204" pitchFamily="34" charset="0"/>
                        <a:buChar char="•"/>
                      </a:pPr>
                      <a:r>
                        <a:rPr lang="en-GB" sz="800" dirty="0">
                          <a:latin typeface="Century Gothic" panose="020B0502020202020204" pitchFamily="34" charset="0"/>
                        </a:rPr>
                        <a:t>Look after soil biome with as much care as livestock.</a:t>
                      </a:r>
                    </a:p>
                    <a:p>
                      <a:pPr marL="171450" indent="-171450">
                        <a:buFont typeface="Arial" panose="020B0604020202020204" pitchFamily="34" charset="0"/>
                        <a:buChar char="•"/>
                      </a:pPr>
                      <a:r>
                        <a:rPr lang="en-GB" sz="800" dirty="0">
                          <a:latin typeface="Century Gothic" panose="020B0502020202020204" pitchFamily="34" charset="0"/>
                        </a:rPr>
                        <a:t>Farm regeneratively – end to monocrops, maintain living roots in ground with cover crops..</a:t>
                      </a:r>
                    </a:p>
                  </a:txBody>
                  <a:tcPr>
                    <a:solidFill>
                      <a:schemeClr val="accent2">
                        <a:lumMod val="20000"/>
                        <a:lumOff val="80000"/>
                      </a:schemeClr>
                    </a:solidFill>
                  </a:tcPr>
                </a:tc>
                <a:extLst>
                  <a:ext uri="{0D108BD9-81ED-4DB2-BD59-A6C34878D82A}">
                    <a16:rowId xmlns:a16="http://schemas.microsoft.com/office/drawing/2014/main" val="2609454926"/>
                  </a:ext>
                </a:extLst>
              </a:tr>
            </a:tbl>
          </a:graphicData>
        </a:graphic>
      </p:graphicFrame>
      <p:pic>
        <p:nvPicPr>
          <p:cNvPr id="2" name="Picture 1">
            <a:extLst>
              <a:ext uri="{FF2B5EF4-FFF2-40B4-BE49-F238E27FC236}">
                <a16:creationId xmlns:a16="http://schemas.microsoft.com/office/drawing/2014/main" id="{EF27AE0F-3D89-40CF-9EFB-6C5EB95A6371}"/>
              </a:ext>
            </a:extLst>
          </p:cNvPr>
          <p:cNvPicPr>
            <a:picLocks noChangeAspect="1"/>
          </p:cNvPicPr>
          <p:nvPr/>
        </p:nvPicPr>
        <p:blipFill>
          <a:blip r:embed="rId3"/>
          <a:stretch>
            <a:fillRect/>
          </a:stretch>
        </p:blipFill>
        <p:spPr>
          <a:xfrm>
            <a:off x="7919832" y="5019519"/>
            <a:ext cx="4210206" cy="1756727"/>
          </a:xfrm>
          <a:prstGeom prst="rect">
            <a:avLst/>
          </a:prstGeom>
        </p:spPr>
      </p:pic>
      <p:pic>
        <p:nvPicPr>
          <p:cNvPr id="3" name="Picture 2">
            <a:extLst>
              <a:ext uri="{FF2B5EF4-FFF2-40B4-BE49-F238E27FC236}">
                <a16:creationId xmlns:a16="http://schemas.microsoft.com/office/drawing/2014/main" id="{F524877B-D953-4D71-9A70-8D1F65C0914A}"/>
              </a:ext>
            </a:extLst>
          </p:cNvPr>
          <p:cNvPicPr>
            <a:picLocks noChangeAspect="1"/>
          </p:cNvPicPr>
          <p:nvPr/>
        </p:nvPicPr>
        <p:blipFill>
          <a:blip r:embed="rId4"/>
          <a:stretch>
            <a:fillRect/>
          </a:stretch>
        </p:blipFill>
        <p:spPr>
          <a:xfrm>
            <a:off x="336726" y="3798565"/>
            <a:ext cx="970852" cy="845580"/>
          </a:xfrm>
          <a:prstGeom prst="rect">
            <a:avLst/>
          </a:prstGeom>
        </p:spPr>
      </p:pic>
      <p:pic>
        <p:nvPicPr>
          <p:cNvPr id="4" name="Picture 3">
            <a:extLst>
              <a:ext uri="{FF2B5EF4-FFF2-40B4-BE49-F238E27FC236}">
                <a16:creationId xmlns:a16="http://schemas.microsoft.com/office/drawing/2014/main" id="{A77C2898-85FF-4900-9136-6B5C3863142C}"/>
              </a:ext>
            </a:extLst>
          </p:cNvPr>
          <p:cNvPicPr>
            <a:picLocks noChangeAspect="1"/>
          </p:cNvPicPr>
          <p:nvPr/>
        </p:nvPicPr>
        <p:blipFill>
          <a:blip r:embed="rId5"/>
          <a:stretch>
            <a:fillRect/>
          </a:stretch>
        </p:blipFill>
        <p:spPr>
          <a:xfrm>
            <a:off x="1295063" y="3818933"/>
            <a:ext cx="881860" cy="832178"/>
          </a:xfrm>
          <a:prstGeom prst="rect">
            <a:avLst/>
          </a:prstGeom>
        </p:spPr>
      </p:pic>
      <p:pic>
        <p:nvPicPr>
          <p:cNvPr id="5" name="Picture 4">
            <a:extLst>
              <a:ext uri="{FF2B5EF4-FFF2-40B4-BE49-F238E27FC236}">
                <a16:creationId xmlns:a16="http://schemas.microsoft.com/office/drawing/2014/main" id="{99E30A56-7E26-44F5-ADD4-F776AD894856}"/>
              </a:ext>
            </a:extLst>
          </p:cNvPr>
          <p:cNvPicPr>
            <a:picLocks noChangeAspect="1"/>
          </p:cNvPicPr>
          <p:nvPr/>
        </p:nvPicPr>
        <p:blipFill>
          <a:blip r:embed="rId6"/>
          <a:stretch>
            <a:fillRect/>
          </a:stretch>
        </p:blipFill>
        <p:spPr>
          <a:xfrm>
            <a:off x="2166398" y="3777908"/>
            <a:ext cx="993826" cy="886895"/>
          </a:xfrm>
          <a:prstGeom prst="rect">
            <a:avLst/>
          </a:prstGeom>
        </p:spPr>
      </p:pic>
      <p:pic>
        <p:nvPicPr>
          <p:cNvPr id="7" name="Picture 6">
            <a:extLst>
              <a:ext uri="{FF2B5EF4-FFF2-40B4-BE49-F238E27FC236}">
                <a16:creationId xmlns:a16="http://schemas.microsoft.com/office/drawing/2014/main" id="{3A2C015B-FC19-45B6-9AAD-CD37C985DEDD}"/>
              </a:ext>
            </a:extLst>
          </p:cNvPr>
          <p:cNvPicPr>
            <a:picLocks noChangeAspect="1"/>
          </p:cNvPicPr>
          <p:nvPr/>
        </p:nvPicPr>
        <p:blipFill>
          <a:blip r:embed="rId7"/>
          <a:stretch>
            <a:fillRect/>
          </a:stretch>
        </p:blipFill>
        <p:spPr>
          <a:xfrm>
            <a:off x="3186508" y="3818934"/>
            <a:ext cx="924101" cy="845870"/>
          </a:xfrm>
          <a:prstGeom prst="rect">
            <a:avLst/>
          </a:prstGeom>
        </p:spPr>
      </p:pic>
      <p:pic>
        <p:nvPicPr>
          <p:cNvPr id="8" name="Picture 7">
            <a:extLst>
              <a:ext uri="{FF2B5EF4-FFF2-40B4-BE49-F238E27FC236}">
                <a16:creationId xmlns:a16="http://schemas.microsoft.com/office/drawing/2014/main" id="{5FBE0051-1DB4-4E83-B175-AD5B82EB0EB8}"/>
              </a:ext>
            </a:extLst>
          </p:cNvPr>
          <p:cNvPicPr>
            <a:picLocks noChangeAspect="1"/>
          </p:cNvPicPr>
          <p:nvPr/>
        </p:nvPicPr>
        <p:blipFill>
          <a:blip r:embed="rId8"/>
          <a:stretch>
            <a:fillRect/>
          </a:stretch>
        </p:blipFill>
        <p:spPr>
          <a:xfrm>
            <a:off x="6069471" y="4523689"/>
            <a:ext cx="1797438" cy="991662"/>
          </a:xfrm>
          <a:prstGeom prst="rect">
            <a:avLst/>
          </a:prstGeom>
        </p:spPr>
      </p:pic>
    </p:spTree>
    <p:extLst>
      <p:ext uri="{BB962C8B-B14F-4D97-AF65-F5344CB8AC3E}">
        <p14:creationId xmlns:p14="http://schemas.microsoft.com/office/powerpoint/2010/main" val="819432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65C84D2BBC9C4418D100289C50B411E" ma:contentTypeVersion="15" ma:contentTypeDescription="Create a new document." ma:contentTypeScope="" ma:versionID="29e6604ea140a9aaea01c2e53f7695c8">
  <xsd:schema xmlns:xsd="http://www.w3.org/2001/XMLSchema" xmlns:xs="http://www.w3.org/2001/XMLSchema" xmlns:p="http://schemas.microsoft.com/office/2006/metadata/properties" xmlns:ns2="a5cbdb78-7aa1-49d8-b2cc-d3ec8fed5a60" xmlns:ns3="a127fefa-4192-41dd-b15f-4b07839450f2" targetNamespace="http://schemas.microsoft.com/office/2006/metadata/properties" ma:root="true" ma:fieldsID="63d553d3f8dd32c9a31a8887c35ee449" ns2:_="" ns3:_="">
    <xsd:import namespace="a5cbdb78-7aa1-49d8-b2cc-d3ec8fed5a60"/>
    <xsd:import namespace="a127fefa-4192-41dd-b15f-4b07839450f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cbdb78-7aa1-49d8-b2cc-d3ec8fed5a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bb2d876-8ee0-4d09-bc65-142f9a6c1853"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27fefa-4192-41dd-b15f-4b07839450f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42cb1d8e-2764-4bd3-9d8c-9e5139a74793}" ma:internalName="TaxCatchAll" ma:showField="CatchAllData" ma:web="a127fefa-4192-41dd-b15f-4b07839450f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127fefa-4192-41dd-b15f-4b07839450f2" xsi:nil="true"/>
    <lcf76f155ced4ddcb4097134ff3c332f xmlns="a5cbdb78-7aa1-49d8-b2cc-d3ec8fed5a6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A8C7A2-FF21-454E-96E2-C362800A96B8}">
  <ds:schemaRefs>
    <ds:schemaRef ds:uri="http://schemas.microsoft.com/sharepoint/v3/contenttype/forms"/>
  </ds:schemaRefs>
</ds:datastoreItem>
</file>

<file path=customXml/itemProps2.xml><?xml version="1.0" encoding="utf-8"?>
<ds:datastoreItem xmlns:ds="http://schemas.openxmlformats.org/officeDocument/2006/customXml" ds:itemID="{9A24EDA6-22D1-4EC5-AFE1-C1BCBCFF1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cbdb78-7aa1-49d8-b2cc-d3ec8fed5a60"/>
    <ds:schemaRef ds:uri="a127fefa-4192-41dd-b15f-4b07839450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DF88E79-1C55-46B3-A0EF-BE9E2577D207}">
  <ds:schemaRefs>
    <ds:schemaRef ds:uri="http://purl.org/dc/dcmitype/"/>
    <ds:schemaRef ds:uri="http://schemas.microsoft.com/office/2006/metadata/properties"/>
    <ds:schemaRef ds:uri="http://www.w3.org/XML/1998/namespace"/>
    <ds:schemaRef ds:uri="http://schemas.microsoft.com/office/2006/documentManagement/types"/>
    <ds:schemaRef ds:uri="http://purl.org/dc/terms/"/>
    <ds:schemaRef ds:uri="http://schemas.openxmlformats.org/package/2006/metadata/core-properties"/>
    <ds:schemaRef ds:uri="a127fefa-4192-41dd-b15f-4b07839450f2"/>
    <ds:schemaRef ds:uri="http://schemas.microsoft.com/office/infopath/2007/PartnerControls"/>
    <ds:schemaRef ds:uri="a5cbdb78-7aa1-49d8-b2cc-d3ec8fed5a60"/>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354</TotalTime>
  <Words>1612</Words>
  <Application>Microsoft Office PowerPoint</Application>
  <PresentationFormat>Widescreen</PresentationFormat>
  <Paragraphs>171</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Century Gothic</vt:lpstr>
      <vt:lpstr>Tahoma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Maddy Irvine</cp:lastModifiedBy>
  <cp:revision>42</cp:revision>
  <cp:lastPrinted>2024-06-04T12:31:48Z</cp:lastPrinted>
  <dcterms:created xsi:type="dcterms:W3CDTF">2017-09-02T18:18:42Z</dcterms:created>
  <dcterms:modified xsi:type="dcterms:W3CDTF">2024-06-04T12:31:57Z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0x010100765C84D2BBC9C4418D100289C50B411E</vt:lpwstr>
  </property>
  <property fmtid="{D5CDD505-2E9C-101B-9397-08002B2CF9AE}" pid="3" name="MediaServiceImageTags">
    <vt:lpwstr/>
  </property>
</Properties>
</file>