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2" d="100"/>
          <a:sy n="72" d="100"/>
        </p:scale>
        <p:origin x="1546" y="11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291801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0631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975747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23771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DCCDE6A-90B3-4602-8858-4FE719DB391B}" type="datetimeFigureOut">
              <a:rPr lang="en-GB" smtClean="0"/>
              <a:t>03/11/2024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6881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DCCDE6A-90B3-4602-8858-4FE719DB391B}" type="datetimeFigureOut">
              <a:rPr lang="en-GB" smtClean="0"/>
              <a:t>03/11/2024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3911721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CCDE6A-90B3-4602-8858-4FE719DB391B}" type="datetimeFigureOut">
              <a:rPr lang="en-GB" smtClean="0"/>
              <a:t>03/11/2024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749760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46120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1869619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1116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603693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CCDE6A-90B3-4602-8858-4FE719DB391B}" type="datetimeFigureOut">
              <a:rPr lang="en-GB" smtClean="0"/>
              <a:t>03/11/2024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2154761-E6A6-4BC7-A4B3-BB6FF2ED79F8}" type="slidenum">
              <a:rPr lang="en-GB" smtClean="0"/>
              <a:t>‹#›</a:t>
            </a:fld>
            <a:endParaRPr lang="en-GB"/>
          </a:p>
        </p:txBody>
      </p:sp>
    </p:spTree>
    <p:extLst>
      <p:ext uri="{BB962C8B-B14F-4D97-AF65-F5344CB8AC3E}">
        <p14:creationId xmlns:p14="http://schemas.microsoft.com/office/powerpoint/2010/main" val="2224008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739B8-3C4B-33EE-47C0-D2843E1EAA76}"/>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(Biology) – Year 11 – Autumn 2</a:t>
            </a:r>
          </a:p>
        </p:txBody>
      </p:sp>
      <p:pic>
        <p:nvPicPr>
          <p:cNvPr id="4" name="Picture 3">
            <a:extLst>
              <a:ext uri="{FF2B5EF4-FFF2-40B4-BE49-F238E27FC236}">
                <a16:creationId xmlns:a16="http://schemas.microsoft.com/office/drawing/2014/main" id="{C412211F-A501-2D21-1291-5278200AC5A4}"/>
              </a:ext>
            </a:extLst>
          </p:cNvPr>
          <p:cNvPicPr>
            <a:picLocks noChangeAspect="1"/>
          </p:cNvPicPr>
          <p:nvPr/>
        </p:nvPicPr>
        <p:blipFill>
          <a:blip r:embed="rId2"/>
          <a:stretch>
            <a:fillRect/>
          </a:stretch>
        </p:blipFill>
        <p:spPr>
          <a:xfrm>
            <a:off x="325798" y="89729"/>
            <a:ext cx="516523" cy="516523"/>
          </a:xfrm>
          <a:prstGeom prst="rect">
            <a:avLst/>
          </a:prstGeom>
        </p:spPr>
      </p:pic>
      <p:sp>
        <p:nvSpPr>
          <p:cNvPr id="6" name="Subtitle 2">
            <a:extLst>
              <a:ext uri="{FF2B5EF4-FFF2-40B4-BE49-F238E27FC236}">
                <a16:creationId xmlns:a16="http://schemas.microsoft.com/office/drawing/2014/main" id="{D196BE20-9376-9406-0CAB-44CFCA559024}"/>
              </a:ext>
            </a:extLst>
          </p:cNvPr>
          <p:cNvSpPr txBox="1">
            <a:spLocks/>
          </p:cNvSpPr>
          <p:nvPr/>
        </p:nvSpPr>
        <p:spPr>
          <a:xfrm>
            <a:off x="5507663" y="655008"/>
            <a:ext cx="4071945" cy="750433"/>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Communicable diseases </a:t>
            </a:r>
            <a:r>
              <a:rPr lang="en-GB" sz="1200" dirty="0">
                <a:latin typeface="Tahoma" panose="020B0604030504040204" pitchFamily="34" charset="0"/>
                <a:ea typeface="Tahoma" panose="020B0604030504040204" pitchFamily="34" charset="0"/>
                <a:cs typeface="Tahoma" panose="020B0604030504040204" pitchFamily="34" charset="0"/>
              </a:rPr>
              <a:t>can be spread from one organism to another.</a:t>
            </a:r>
          </a:p>
          <a:p>
            <a:pPr algn="l"/>
            <a:r>
              <a:rPr lang="en-GB" sz="1200" b="1" dirty="0">
                <a:latin typeface="Tahoma" panose="020B0604030504040204" pitchFamily="34" charset="0"/>
                <a:ea typeface="Tahoma" panose="020B0604030504040204" pitchFamily="34" charset="0"/>
                <a:cs typeface="Tahoma" panose="020B0604030504040204" pitchFamily="34" charset="0"/>
              </a:rPr>
              <a:t>Pathogens</a:t>
            </a:r>
            <a:r>
              <a:rPr lang="en-GB" sz="1200" dirty="0">
                <a:latin typeface="Tahoma" panose="020B0604030504040204" pitchFamily="34" charset="0"/>
                <a:ea typeface="Tahoma" panose="020B0604030504040204" pitchFamily="34" charset="0"/>
                <a:cs typeface="Tahoma" panose="020B0604030504040204" pitchFamily="34" charset="0"/>
              </a:rPr>
              <a:t> are disease causing micro-organisms.</a:t>
            </a:r>
            <a:endParaRPr lang="en-GB" sz="1200" b="1" dirty="0">
              <a:latin typeface="Tahoma" panose="020B0604030504040204" pitchFamily="34" charset="0"/>
              <a:ea typeface="Tahoma" panose="020B0604030504040204" pitchFamily="34" charset="0"/>
              <a:cs typeface="Tahoma" panose="020B0604030504040204" pitchFamily="34" charset="0"/>
            </a:endParaRPr>
          </a:p>
        </p:txBody>
      </p:sp>
      <p:grpSp>
        <p:nvGrpSpPr>
          <p:cNvPr id="18" name="Group 17">
            <a:extLst>
              <a:ext uri="{FF2B5EF4-FFF2-40B4-BE49-F238E27FC236}">
                <a16:creationId xmlns:a16="http://schemas.microsoft.com/office/drawing/2014/main" id="{0017635B-2585-4FFE-75E5-910BE02F8FD7}"/>
              </a:ext>
            </a:extLst>
          </p:cNvPr>
          <p:cNvGrpSpPr/>
          <p:nvPr/>
        </p:nvGrpSpPr>
        <p:grpSpPr>
          <a:xfrm>
            <a:off x="325798" y="655008"/>
            <a:ext cx="5078102" cy="5884141"/>
            <a:chOff x="123777" y="197803"/>
            <a:chExt cx="5078102" cy="5884141"/>
          </a:xfrm>
        </p:grpSpPr>
        <p:pic>
          <p:nvPicPr>
            <p:cNvPr id="9" name="Picture 8">
              <a:extLst>
                <a:ext uri="{FF2B5EF4-FFF2-40B4-BE49-F238E27FC236}">
                  <a16:creationId xmlns:a16="http://schemas.microsoft.com/office/drawing/2014/main" id="{3E0BEACA-479D-F3E5-14BC-87CD39053587}"/>
                </a:ext>
              </a:extLst>
            </p:cNvPr>
            <p:cNvPicPr>
              <a:picLocks noChangeAspect="1"/>
            </p:cNvPicPr>
            <p:nvPr/>
          </p:nvPicPr>
          <p:blipFill>
            <a:blip r:embed="rId3"/>
            <a:stretch>
              <a:fillRect/>
            </a:stretch>
          </p:blipFill>
          <p:spPr>
            <a:xfrm>
              <a:off x="123777" y="197803"/>
              <a:ext cx="5072739" cy="2191878"/>
            </a:xfrm>
            <a:prstGeom prst="rect">
              <a:avLst/>
            </a:prstGeom>
            <a:ln w="19050">
              <a:solidFill>
                <a:schemeClr val="tx1"/>
              </a:solidFill>
            </a:ln>
          </p:spPr>
        </p:pic>
        <p:pic>
          <p:nvPicPr>
            <p:cNvPr id="13" name="Picture 12">
              <a:extLst>
                <a:ext uri="{FF2B5EF4-FFF2-40B4-BE49-F238E27FC236}">
                  <a16:creationId xmlns:a16="http://schemas.microsoft.com/office/drawing/2014/main" id="{0C113ADF-5DB8-5C0F-3F5C-A746892D9170}"/>
                </a:ext>
              </a:extLst>
            </p:cNvPr>
            <p:cNvPicPr>
              <a:picLocks noChangeAspect="1"/>
            </p:cNvPicPr>
            <p:nvPr/>
          </p:nvPicPr>
          <p:blipFill>
            <a:blip r:embed="rId4"/>
            <a:stretch>
              <a:fillRect/>
            </a:stretch>
          </p:blipFill>
          <p:spPr>
            <a:xfrm>
              <a:off x="123777" y="2412760"/>
              <a:ext cx="5072739" cy="1864922"/>
            </a:xfrm>
            <a:prstGeom prst="rect">
              <a:avLst/>
            </a:prstGeom>
            <a:ln w="19050">
              <a:solidFill>
                <a:schemeClr val="tx1"/>
              </a:solidFill>
            </a:ln>
          </p:spPr>
        </p:pic>
        <p:pic>
          <p:nvPicPr>
            <p:cNvPr id="15" name="Picture 14">
              <a:extLst>
                <a:ext uri="{FF2B5EF4-FFF2-40B4-BE49-F238E27FC236}">
                  <a16:creationId xmlns:a16="http://schemas.microsoft.com/office/drawing/2014/main" id="{34A84F2D-56B9-08DD-6D2F-D86D4C66DD4D}"/>
                </a:ext>
              </a:extLst>
            </p:cNvPr>
            <p:cNvPicPr>
              <a:picLocks noChangeAspect="1"/>
            </p:cNvPicPr>
            <p:nvPr/>
          </p:nvPicPr>
          <p:blipFill>
            <a:blip r:embed="rId5"/>
            <a:stretch>
              <a:fillRect/>
            </a:stretch>
          </p:blipFill>
          <p:spPr>
            <a:xfrm>
              <a:off x="123777" y="5279771"/>
              <a:ext cx="5072739" cy="802173"/>
            </a:xfrm>
            <a:prstGeom prst="rect">
              <a:avLst/>
            </a:prstGeom>
            <a:ln w="19050">
              <a:solidFill>
                <a:schemeClr val="tx1"/>
              </a:solidFill>
            </a:ln>
          </p:spPr>
        </p:pic>
        <p:pic>
          <p:nvPicPr>
            <p:cNvPr id="17" name="Picture 16">
              <a:extLst>
                <a:ext uri="{FF2B5EF4-FFF2-40B4-BE49-F238E27FC236}">
                  <a16:creationId xmlns:a16="http://schemas.microsoft.com/office/drawing/2014/main" id="{F1F6BFCB-54D9-864D-871C-4FC42FBA7140}"/>
                </a:ext>
              </a:extLst>
            </p:cNvPr>
            <p:cNvPicPr>
              <a:picLocks noChangeAspect="1"/>
            </p:cNvPicPr>
            <p:nvPr/>
          </p:nvPicPr>
          <p:blipFill>
            <a:blip r:embed="rId6"/>
            <a:stretch>
              <a:fillRect/>
            </a:stretch>
          </p:blipFill>
          <p:spPr>
            <a:xfrm>
              <a:off x="123777" y="4300761"/>
              <a:ext cx="5078102" cy="950969"/>
            </a:xfrm>
            <a:prstGeom prst="rect">
              <a:avLst/>
            </a:prstGeom>
            <a:ln w="19050">
              <a:solidFill>
                <a:schemeClr val="tx1"/>
              </a:solidFill>
            </a:ln>
          </p:spPr>
        </p:pic>
      </p:grpSp>
      <p:sp>
        <p:nvSpPr>
          <p:cNvPr id="19" name="Subtitle 2">
            <a:extLst>
              <a:ext uri="{FF2B5EF4-FFF2-40B4-BE49-F238E27FC236}">
                <a16:creationId xmlns:a16="http://schemas.microsoft.com/office/drawing/2014/main" id="{74DA57D6-510B-5512-96BE-CD9203D8BC72}"/>
              </a:ext>
            </a:extLst>
          </p:cNvPr>
          <p:cNvSpPr txBox="1">
            <a:spLocks/>
          </p:cNvSpPr>
          <p:nvPr/>
        </p:nvSpPr>
        <p:spPr>
          <a:xfrm>
            <a:off x="5507663" y="1586942"/>
            <a:ext cx="4071945" cy="2675965"/>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Primary defences </a:t>
            </a:r>
            <a:r>
              <a:rPr lang="en-GB" sz="1200" dirty="0">
                <a:latin typeface="Tahoma" panose="020B0604030504040204" pitchFamily="34" charset="0"/>
                <a:ea typeface="Tahoma" panose="020B0604030504040204" pitchFamily="34" charset="0"/>
                <a:cs typeface="Tahoma" panose="020B0604030504040204" pitchFamily="34" charset="0"/>
              </a:rPr>
              <a:t>of the human body against all pathogens include:</a:t>
            </a:r>
          </a:p>
          <a:p>
            <a:pPr algn="l"/>
            <a:r>
              <a:rPr lang="en-GB" sz="1200" b="1" dirty="0">
                <a:latin typeface="Tahoma" panose="020B0604030504040204" pitchFamily="34" charset="0"/>
                <a:ea typeface="Tahoma" panose="020B0604030504040204" pitchFamily="34" charset="0"/>
                <a:cs typeface="Tahoma" panose="020B0604030504040204" pitchFamily="34" charset="0"/>
              </a:rPr>
              <a:t>Skin</a:t>
            </a:r>
            <a:r>
              <a:rPr lang="en-GB" sz="1200" dirty="0">
                <a:latin typeface="Tahoma" panose="020B0604030504040204" pitchFamily="34" charset="0"/>
                <a:ea typeface="Tahoma" panose="020B0604030504040204" pitchFamily="34" charset="0"/>
                <a:cs typeface="Tahoma" panose="020B0604030504040204" pitchFamily="34" charset="0"/>
              </a:rPr>
              <a:t> :  Physical barrier to infection, produces antimicrobial secretions and microorganisms that normally live on the skin prevent pathogens growing.</a:t>
            </a:r>
          </a:p>
          <a:p>
            <a:pPr algn="l">
              <a:spcBef>
                <a:spcPts val="0"/>
              </a:spcBef>
            </a:pPr>
            <a:endParaRPr lang="en-GB" sz="1200" dirty="0">
              <a:latin typeface="Tahoma" panose="020B0604030504040204" pitchFamily="34" charset="0"/>
              <a:ea typeface="Tahoma" panose="020B0604030504040204" pitchFamily="34" charset="0"/>
              <a:cs typeface="Tahoma" panose="020B0604030504040204" pitchFamily="34" charset="0"/>
            </a:endParaRPr>
          </a:p>
          <a:p>
            <a:pPr algn="l">
              <a:spcBef>
                <a:spcPts val="0"/>
              </a:spcBef>
            </a:pPr>
            <a:r>
              <a:rPr lang="en-GB" sz="1200" b="1" dirty="0">
                <a:latin typeface="Tahoma" panose="020B0604030504040204" pitchFamily="34" charset="0"/>
                <a:ea typeface="Tahoma" panose="020B0604030504040204" pitchFamily="34" charset="0"/>
                <a:cs typeface="Tahoma" panose="020B0604030504040204" pitchFamily="34" charset="0"/>
              </a:rPr>
              <a:t>Nose</a:t>
            </a:r>
            <a:r>
              <a:rPr lang="en-GB" sz="1200" dirty="0">
                <a:latin typeface="Tahoma" panose="020B0604030504040204" pitchFamily="34" charset="0"/>
                <a:ea typeface="Tahoma" panose="020B0604030504040204" pitchFamily="34" charset="0"/>
                <a:cs typeface="Tahoma" panose="020B0604030504040204" pitchFamily="34" charset="0"/>
              </a:rPr>
              <a:t> : Cilia and mucus trap particles in the air, preventing them from entering the lungs. Trachea and bronchi produce mucus, which is moved away from the lungs to the back of the throat by cilia, where it is expelled.</a:t>
            </a:r>
          </a:p>
          <a:p>
            <a:pPr algn="l">
              <a:spcBef>
                <a:spcPts val="0"/>
              </a:spcBef>
            </a:pPr>
            <a:endParaRPr lang="en-GB" sz="1200" dirty="0">
              <a:latin typeface="Tahoma" panose="020B0604030504040204" pitchFamily="34" charset="0"/>
              <a:ea typeface="Tahoma" panose="020B0604030504040204" pitchFamily="34" charset="0"/>
              <a:cs typeface="Tahoma" panose="020B0604030504040204" pitchFamily="34" charset="0"/>
            </a:endParaRPr>
          </a:p>
          <a:p>
            <a:pPr algn="l">
              <a:spcBef>
                <a:spcPts val="0"/>
              </a:spcBef>
            </a:pPr>
            <a:r>
              <a:rPr lang="en-GB" sz="1200" b="1" dirty="0">
                <a:latin typeface="Tahoma" panose="020B0604030504040204" pitchFamily="34" charset="0"/>
                <a:ea typeface="Tahoma" panose="020B0604030504040204" pitchFamily="34" charset="0"/>
                <a:cs typeface="Tahoma" panose="020B0604030504040204" pitchFamily="34" charset="0"/>
              </a:rPr>
              <a:t>Stomach</a:t>
            </a:r>
            <a:r>
              <a:rPr lang="en-GB" sz="1200" dirty="0">
                <a:latin typeface="Tahoma" panose="020B0604030504040204" pitchFamily="34" charset="0"/>
                <a:ea typeface="Tahoma" panose="020B0604030504040204" pitchFamily="34" charset="0"/>
                <a:cs typeface="Tahoma" panose="020B0604030504040204" pitchFamily="34" charset="0"/>
              </a:rPr>
              <a:t> :  Produces strong acid (pH 2) that destroys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pathogens in mucus, food, and drinks.</a:t>
            </a:r>
          </a:p>
        </p:txBody>
      </p:sp>
      <p:sp>
        <p:nvSpPr>
          <p:cNvPr id="20" name="Subtitle 2">
            <a:extLst>
              <a:ext uri="{FF2B5EF4-FFF2-40B4-BE49-F238E27FC236}">
                <a16:creationId xmlns:a16="http://schemas.microsoft.com/office/drawing/2014/main" id="{869B9023-FD49-745B-747D-9875214FDACE}"/>
              </a:ext>
            </a:extLst>
          </p:cNvPr>
          <p:cNvSpPr txBox="1">
            <a:spLocks/>
          </p:cNvSpPr>
          <p:nvPr/>
        </p:nvSpPr>
        <p:spPr>
          <a:xfrm>
            <a:off x="5507663" y="4444408"/>
            <a:ext cx="4071945" cy="2094741"/>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Antibiotics</a:t>
            </a:r>
            <a:r>
              <a:rPr lang="en-GB" sz="1200" dirty="0">
                <a:latin typeface="Tahoma" panose="020B0604030504040204" pitchFamily="34" charset="0"/>
                <a:ea typeface="Tahoma" panose="020B0604030504040204" pitchFamily="34" charset="0"/>
                <a:cs typeface="Tahoma" panose="020B0604030504040204" pitchFamily="34" charset="0"/>
              </a:rPr>
              <a:t> are medicines that can kill </a:t>
            </a:r>
            <a:r>
              <a:rPr lang="en-GB" sz="1200" b="1" dirty="0">
                <a:latin typeface="Tahoma" panose="020B0604030504040204" pitchFamily="34" charset="0"/>
                <a:ea typeface="Tahoma" panose="020B0604030504040204" pitchFamily="34" charset="0"/>
                <a:cs typeface="Tahoma" panose="020B0604030504040204" pitchFamily="34" charset="0"/>
              </a:rPr>
              <a:t>bacteria</a:t>
            </a:r>
            <a:r>
              <a:rPr lang="en-GB" sz="1200" dirty="0">
                <a:latin typeface="Tahoma" panose="020B0604030504040204" pitchFamily="34" charset="0"/>
                <a:ea typeface="Tahoma" panose="020B0604030504040204" pitchFamily="34" charset="0"/>
                <a:cs typeface="Tahoma" panose="020B0604030504040204" pitchFamily="34" charset="0"/>
              </a:rPr>
              <a:t> in the body. Specific bacteria need to be treated by specific antibiotics.</a:t>
            </a:r>
          </a:p>
          <a:p>
            <a:pPr algn="l"/>
            <a:r>
              <a:rPr lang="en-GB" sz="1200" b="1" dirty="0">
                <a:latin typeface="Tahoma" panose="020B0604030504040204" pitchFamily="34" charset="0"/>
                <a:ea typeface="Tahoma" panose="020B0604030504040204" pitchFamily="34" charset="0"/>
                <a:cs typeface="Tahoma" panose="020B0604030504040204" pitchFamily="34" charset="0"/>
              </a:rPr>
              <a:t>Antibiotic-resistant </a:t>
            </a:r>
            <a:r>
              <a:rPr lang="en-GB" sz="1200" dirty="0">
                <a:latin typeface="Tahoma" panose="020B0604030504040204" pitchFamily="34" charset="0"/>
                <a:ea typeface="Tahoma" panose="020B0604030504040204" pitchFamily="34" charset="0"/>
                <a:cs typeface="Tahoma" panose="020B0604030504040204" pitchFamily="34" charset="0"/>
              </a:rPr>
              <a:t>strains of bacteria are emerging.</a:t>
            </a:r>
          </a:p>
          <a:p>
            <a:pPr algn="l"/>
            <a:r>
              <a:rPr lang="en-GB" sz="1200" dirty="0">
                <a:latin typeface="Tahoma" panose="020B0604030504040204" pitchFamily="34" charset="0"/>
                <a:ea typeface="Tahoma" panose="020B0604030504040204" pitchFamily="34" charset="0"/>
                <a:cs typeface="Tahoma" panose="020B0604030504040204" pitchFamily="34" charset="0"/>
              </a:rPr>
              <a:t>Antibiotics do </a:t>
            </a:r>
            <a:r>
              <a:rPr lang="en-GB" sz="1200" b="1" dirty="0">
                <a:latin typeface="Tahoma" panose="020B0604030504040204" pitchFamily="34" charset="0"/>
                <a:ea typeface="Tahoma" panose="020B0604030504040204" pitchFamily="34" charset="0"/>
                <a:cs typeface="Tahoma" panose="020B0604030504040204" pitchFamily="34" charset="0"/>
              </a:rPr>
              <a:t>not</a:t>
            </a:r>
            <a:r>
              <a:rPr lang="en-GB" sz="1200" dirty="0">
                <a:latin typeface="Tahoma" panose="020B0604030504040204" pitchFamily="34" charset="0"/>
                <a:ea typeface="Tahoma" panose="020B0604030504040204" pitchFamily="34" charset="0"/>
                <a:cs typeface="Tahoma" panose="020B0604030504040204" pitchFamily="34" charset="0"/>
              </a:rPr>
              <a:t> affect viruses.</a:t>
            </a:r>
          </a:p>
          <a:p>
            <a:pPr algn="l"/>
            <a:r>
              <a:rPr lang="en-GB" sz="1200" dirty="0">
                <a:latin typeface="Tahoma" panose="020B0604030504040204" pitchFamily="34" charset="0"/>
                <a:ea typeface="Tahoma" panose="020B0604030504040204" pitchFamily="34" charset="0"/>
                <a:cs typeface="Tahoma" panose="020B0604030504040204" pitchFamily="34" charset="0"/>
              </a:rPr>
              <a:t>Drugs that kill viruses often damage the body’s tissues.</a:t>
            </a:r>
          </a:p>
          <a:p>
            <a:pPr algn="l"/>
            <a:r>
              <a:rPr lang="en-GB" sz="1200" b="1" dirty="0">
                <a:latin typeface="Tahoma" panose="020B0604030504040204" pitchFamily="34" charset="0"/>
                <a:ea typeface="Tahoma" panose="020B0604030504040204" pitchFamily="34" charset="0"/>
                <a:cs typeface="Tahoma" panose="020B0604030504040204" pitchFamily="34" charset="0"/>
              </a:rPr>
              <a:t>Painkillers</a:t>
            </a:r>
            <a:r>
              <a:rPr lang="en-GB" sz="1200" dirty="0">
                <a:latin typeface="Tahoma" panose="020B0604030504040204" pitchFamily="34" charset="0"/>
                <a:ea typeface="Tahoma" panose="020B0604030504040204" pitchFamily="34" charset="0"/>
                <a:cs typeface="Tahoma" panose="020B0604030504040204" pitchFamily="34" charset="0"/>
              </a:rPr>
              <a:t> treat the </a:t>
            </a:r>
            <a:r>
              <a:rPr lang="en-GB" sz="1200" b="1" dirty="0">
                <a:latin typeface="Tahoma" panose="020B0604030504040204" pitchFamily="34" charset="0"/>
                <a:ea typeface="Tahoma" panose="020B0604030504040204" pitchFamily="34" charset="0"/>
                <a:cs typeface="Tahoma" panose="020B0604030504040204" pitchFamily="34" charset="0"/>
              </a:rPr>
              <a:t>symptoms</a:t>
            </a:r>
            <a:r>
              <a:rPr lang="en-GB" sz="1200" dirty="0">
                <a:latin typeface="Tahoma" panose="020B0604030504040204" pitchFamily="34" charset="0"/>
                <a:ea typeface="Tahoma" panose="020B0604030504040204" pitchFamily="34" charset="0"/>
                <a:cs typeface="Tahoma" panose="020B0604030504040204" pitchFamily="34" charset="0"/>
              </a:rPr>
              <a:t> of viral diseases but do not kill pathogens.</a:t>
            </a:r>
          </a:p>
        </p:txBody>
      </p:sp>
    </p:spTree>
    <p:extLst>
      <p:ext uri="{BB962C8B-B14F-4D97-AF65-F5344CB8AC3E}">
        <p14:creationId xmlns:p14="http://schemas.microsoft.com/office/powerpoint/2010/main" val="1842508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0C1E9-D120-7102-2FAE-2125FC23C3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BAE192-888B-7B50-49B6-BF8FDD31ECEC}"/>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(Biology) – Year 11 – Autumn 2</a:t>
            </a:r>
          </a:p>
        </p:txBody>
      </p:sp>
      <p:pic>
        <p:nvPicPr>
          <p:cNvPr id="4" name="Picture 3">
            <a:extLst>
              <a:ext uri="{FF2B5EF4-FFF2-40B4-BE49-F238E27FC236}">
                <a16:creationId xmlns:a16="http://schemas.microsoft.com/office/drawing/2014/main" id="{910D040A-907D-47DA-8962-D436CDA1BAF3}"/>
              </a:ext>
            </a:extLst>
          </p:cNvPr>
          <p:cNvPicPr>
            <a:picLocks noChangeAspect="1"/>
          </p:cNvPicPr>
          <p:nvPr/>
        </p:nvPicPr>
        <p:blipFill>
          <a:blip r:embed="rId2"/>
          <a:stretch>
            <a:fillRect/>
          </a:stretch>
        </p:blipFill>
        <p:spPr>
          <a:xfrm>
            <a:off x="325798" y="89729"/>
            <a:ext cx="750433" cy="750433"/>
          </a:xfrm>
          <a:prstGeom prst="rect">
            <a:avLst/>
          </a:prstGeom>
        </p:spPr>
      </p:pic>
      <p:sp>
        <p:nvSpPr>
          <p:cNvPr id="6" name="Subtitle 2">
            <a:extLst>
              <a:ext uri="{FF2B5EF4-FFF2-40B4-BE49-F238E27FC236}">
                <a16:creationId xmlns:a16="http://schemas.microsoft.com/office/drawing/2014/main" id="{64EED074-05D1-B369-3534-6CE179308499}"/>
              </a:ext>
            </a:extLst>
          </p:cNvPr>
          <p:cNvSpPr txBox="1">
            <a:spLocks/>
          </p:cNvSpPr>
          <p:nvPr/>
        </p:nvSpPr>
        <p:spPr>
          <a:xfrm>
            <a:off x="1281546" y="593255"/>
            <a:ext cx="8298064" cy="576521"/>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dirty="0">
                <a:latin typeface="Tahoma" panose="020B0604030504040204" pitchFamily="34" charset="0"/>
                <a:ea typeface="Tahoma" panose="020B0604030504040204" pitchFamily="34" charset="0"/>
                <a:cs typeface="Tahoma" panose="020B0604030504040204" pitchFamily="34" charset="0"/>
              </a:rPr>
              <a:t> If a pathogen enters the body, the immune system tries to destroy the pathogen.  The function of </a:t>
            </a:r>
            <a:r>
              <a:rPr lang="en-GB" sz="1200" b="1" dirty="0">
                <a:latin typeface="Tahoma" panose="020B0604030504040204" pitchFamily="34" charset="0"/>
                <a:ea typeface="Tahoma" panose="020B0604030504040204" pitchFamily="34" charset="0"/>
                <a:cs typeface="Tahoma" panose="020B0604030504040204" pitchFamily="34" charset="0"/>
              </a:rPr>
              <a:t>white blood cells</a:t>
            </a:r>
            <a:r>
              <a:rPr lang="en-GB" sz="1200" dirty="0">
                <a:latin typeface="Tahoma" panose="020B0604030504040204" pitchFamily="34" charset="0"/>
                <a:ea typeface="Tahoma" panose="020B0604030504040204" pitchFamily="34" charset="0"/>
                <a:cs typeface="Tahoma" panose="020B0604030504040204" pitchFamily="34" charset="0"/>
              </a:rPr>
              <a:t> is to destroy pathogens.  There are two main types of white blood cell </a:t>
            </a:r>
            <a:r>
              <a:rPr lang="en-GB" sz="1200" b="1" dirty="0">
                <a:latin typeface="Tahoma" panose="020B0604030504040204" pitchFamily="34" charset="0"/>
                <a:ea typeface="Tahoma" panose="020B0604030504040204" pitchFamily="34" charset="0"/>
                <a:cs typeface="Tahoma" panose="020B0604030504040204" pitchFamily="34" charset="0"/>
              </a:rPr>
              <a:t>– lymphocytes and phagocytes</a:t>
            </a:r>
            <a:r>
              <a:rPr lang="en-GB" sz="1200" dirty="0">
                <a:latin typeface="Tahoma" panose="020B0604030504040204" pitchFamily="34" charset="0"/>
                <a:ea typeface="Tahoma" panose="020B0604030504040204" pitchFamily="34" charset="0"/>
                <a:cs typeface="Tahoma" panose="020B0604030504040204" pitchFamily="34" charset="0"/>
              </a:rPr>
              <a:t>.</a:t>
            </a:r>
          </a:p>
        </p:txBody>
      </p:sp>
      <p:pic>
        <p:nvPicPr>
          <p:cNvPr id="5" name="Picture 4">
            <a:extLst>
              <a:ext uri="{FF2B5EF4-FFF2-40B4-BE49-F238E27FC236}">
                <a16:creationId xmlns:a16="http://schemas.microsoft.com/office/drawing/2014/main" id="{55D124A4-D9E2-C5DA-96F8-0D6570A24227}"/>
              </a:ext>
            </a:extLst>
          </p:cNvPr>
          <p:cNvPicPr>
            <a:picLocks noChangeAspect="1"/>
          </p:cNvPicPr>
          <p:nvPr/>
        </p:nvPicPr>
        <p:blipFill>
          <a:blip r:embed="rId3"/>
          <a:srcRect t="371"/>
          <a:stretch/>
        </p:blipFill>
        <p:spPr>
          <a:xfrm>
            <a:off x="493084" y="1264002"/>
            <a:ext cx="3781204" cy="4308925"/>
          </a:xfrm>
          <a:prstGeom prst="rect">
            <a:avLst/>
          </a:prstGeom>
          <a:ln w="19050">
            <a:solidFill>
              <a:schemeClr val="tx1"/>
            </a:solidFill>
          </a:ln>
        </p:spPr>
      </p:pic>
      <p:pic>
        <p:nvPicPr>
          <p:cNvPr id="8" name="Picture 7">
            <a:extLst>
              <a:ext uri="{FF2B5EF4-FFF2-40B4-BE49-F238E27FC236}">
                <a16:creationId xmlns:a16="http://schemas.microsoft.com/office/drawing/2014/main" id="{B453BA85-7EFF-BD38-3E71-F13B7128D59A}"/>
              </a:ext>
            </a:extLst>
          </p:cNvPr>
          <p:cNvPicPr>
            <a:picLocks noChangeAspect="1"/>
          </p:cNvPicPr>
          <p:nvPr/>
        </p:nvPicPr>
        <p:blipFill>
          <a:blip r:embed="rId4"/>
          <a:srcRect/>
          <a:stretch/>
        </p:blipFill>
        <p:spPr>
          <a:xfrm>
            <a:off x="4432004" y="1270209"/>
            <a:ext cx="2957623" cy="3039325"/>
          </a:xfrm>
          <a:prstGeom prst="rect">
            <a:avLst/>
          </a:prstGeom>
          <a:ln w="19050">
            <a:solidFill>
              <a:schemeClr val="tx1"/>
            </a:solidFill>
          </a:ln>
        </p:spPr>
      </p:pic>
      <p:sp>
        <p:nvSpPr>
          <p:cNvPr id="10" name="Subtitle 2">
            <a:extLst>
              <a:ext uri="{FF2B5EF4-FFF2-40B4-BE49-F238E27FC236}">
                <a16:creationId xmlns:a16="http://schemas.microsoft.com/office/drawing/2014/main" id="{9D5245C4-C0C0-5819-4495-CB421660024E}"/>
              </a:ext>
            </a:extLst>
          </p:cNvPr>
          <p:cNvSpPr txBox="1">
            <a:spLocks/>
          </p:cNvSpPr>
          <p:nvPr/>
        </p:nvSpPr>
        <p:spPr>
          <a:xfrm>
            <a:off x="4432004" y="4409967"/>
            <a:ext cx="5147606" cy="213969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Vaccinations</a:t>
            </a:r>
            <a:r>
              <a:rPr lang="en-GB" sz="1200" dirty="0">
                <a:latin typeface="Tahoma" panose="020B0604030504040204" pitchFamily="34" charset="0"/>
                <a:ea typeface="Tahoma" panose="020B0604030504040204" pitchFamily="34" charset="0"/>
                <a:cs typeface="Tahoma" panose="020B0604030504040204" pitchFamily="34" charset="0"/>
              </a:rPr>
              <a:t> involve injecting small quantities of </a:t>
            </a:r>
            <a:r>
              <a:rPr lang="en-GB" sz="1200" b="1" dirty="0">
                <a:latin typeface="Tahoma" panose="020B0604030504040204" pitchFamily="34" charset="0"/>
                <a:ea typeface="Tahoma" panose="020B0604030504040204" pitchFamily="34" charset="0"/>
                <a:cs typeface="Tahoma" panose="020B0604030504040204" pitchFamily="34" charset="0"/>
              </a:rPr>
              <a:t>dead or inactive </a:t>
            </a:r>
            <a:r>
              <a:rPr lang="en-GB" sz="1200" dirty="0">
                <a:latin typeface="Tahoma" panose="020B0604030504040204" pitchFamily="34" charset="0"/>
                <a:ea typeface="Tahoma" panose="020B0604030504040204" pitchFamily="34" charset="0"/>
                <a:cs typeface="Tahoma" panose="020B0604030504040204" pitchFamily="34" charset="0"/>
              </a:rPr>
              <a:t>forms of a pathogen into the body. </a:t>
            </a:r>
          </a:p>
          <a:p>
            <a:pPr algn="l"/>
            <a:r>
              <a:rPr lang="en-GB" sz="1200" dirty="0">
                <a:latin typeface="Tahoma" panose="020B0604030504040204" pitchFamily="34" charset="0"/>
                <a:ea typeface="Tahoma" panose="020B0604030504040204" pitchFamily="34" charset="0"/>
                <a:cs typeface="Tahoma" panose="020B0604030504040204" pitchFamily="34" charset="0"/>
              </a:rPr>
              <a:t>This stimulates </a:t>
            </a:r>
            <a:r>
              <a:rPr lang="en-GB" sz="1200" b="1" dirty="0">
                <a:latin typeface="Tahoma" panose="020B0604030504040204" pitchFamily="34" charset="0"/>
                <a:ea typeface="Tahoma" panose="020B0604030504040204" pitchFamily="34" charset="0"/>
                <a:cs typeface="Tahoma" panose="020B0604030504040204" pitchFamily="34" charset="0"/>
              </a:rPr>
              <a:t>lymphocytes</a:t>
            </a:r>
            <a:r>
              <a:rPr lang="en-GB" sz="1200" dirty="0">
                <a:latin typeface="Tahoma" panose="020B0604030504040204" pitchFamily="34" charset="0"/>
                <a:ea typeface="Tahoma" panose="020B0604030504040204" pitchFamily="34" charset="0"/>
                <a:cs typeface="Tahoma" panose="020B0604030504040204" pitchFamily="34" charset="0"/>
              </a:rPr>
              <a:t> to produce the </a:t>
            </a:r>
            <a:r>
              <a:rPr lang="en-GB" sz="1200" b="1" dirty="0">
                <a:latin typeface="Tahoma" panose="020B0604030504040204" pitchFamily="34" charset="0"/>
                <a:ea typeface="Tahoma" panose="020B0604030504040204" pitchFamily="34" charset="0"/>
                <a:cs typeface="Tahoma" panose="020B0604030504040204" pitchFamily="34" charset="0"/>
              </a:rPr>
              <a:t>correct antibodies </a:t>
            </a:r>
            <a:r>
              <a:rPr lang="en-GB" sz="1200" dirty="0">
                <a:latin typeface="Tahoma" panose="020B0604030504040204" pitchFamily="34" charset="0"/>
                <a:ea typeface="Tahoma" panose="020B0604030504040204" pitchFamily="34" charset="0"/>
                <a:cs typeface="Tahoma" panose="020B0604030504040204" pitchFamily="34" charset="0"/>
              </a:rPr>
              <a:t>for that pathogen. </a:t>
            </a:r>
          </a:p>
          <a:p>
            <a:pPr algn="l"/>
            <a:r>
              <a:rPr lang="en-GB" sz="1200" dirty="0">
                <a:latin typeface="Tahoma" panose="020B0604030504040204" pitchFamily="34" charset="0"/>
                <a:ea typeface="Tahoma" panose="020B0604030504040204" pitchFamily="34" charset="0"/>
                <a:cs typeface="Tahoma" panose="020B0604030504040204" pitchFamily="34" charset="0"/>
              </a:rPr>
              <a:t>If the same pathogen re-enters the body, the correct antibodies can be produced </a:t>
            </a:r>
            <a:r>
              <a:rPr lang="en-GB" sz="1200" b="1" dirty="0">
                <a:latin typeface="Tahoma" panose="020B0604030504040204" pitchFamily="34" charset="0"/>
                <a:ea typeface="Tahoma" panose="020B0604030504040204" pitchFamily="34" charset="0"/>
                <a:cs typeface="Tahoma" panose="020B0604030504040204" pitchFamily="34" charset="0"/>
              </a:rPr>
              <a:t>quickly</a:t>
            </a:r>
            <a:r>
              <a:rPr lang="en-GB" sz="1200" dirty="0">
                <a:latin typeface="Tahoma" panose="020B0604030504040204" pitchFamily="34" charset="0"/>
                <a:ea typeface="Tahoma" panose="020B0604030504040204" pitchFamily="34" charset="0"/>
                <a:cs typeface="Tahoma" panose="020B0604030504040204" pitchFamily="34" charset="0"/>
              </a:rPr>
              <a:t> to prevent infection. </a:t>
            </a:r>
          </a:p>
          <a:p>
            <a:pPr algn="l"/>
            <a:r>
              <a:rPr lang="en-GB" sz="1200" dirty="0">
                <a:latin typeface="Tahoma" panose="020B0604030504040204" pitchFamily="34" charset="0"/>
                <a:ea typeface="Tahoma" panose="020B0604030504040204" pitchFamily="34" charset="0"/>
                <a:cs typeface="Tahoma" panose="020B0604030504040204" pitchFamily="34" charset="0"/>
              </a:rPr>
              <a:t>If a large proportion of the population is vaccinated against a disease, it is less likely to spread. This is called </a:t>
            </a:r>
            <a:r>
              <a:rPr lang="en-GB" sz="1200" b="1" dirty="0">
                <a:latin typeface="Tahoma" panose="020B0604030504040204" pitchFamily="34" charset="0"/>
                <a:ea typeface="Tahoma" panose="020B0604030504040204" pitchFamily="34" charset="0"/>
                <a:cs typeface="Tahoma" panose="020B0604030504040204" pitchFamily="34" charset="0"/>
              </a:rPr>
              <a:t>herd immunity</a:t>
            </a:r>
            <a:r>
              <a:rPr lang="en-GB" sz="1200" dirty="0">
                <a:latin typeface="Tahoma" panose="020B0604030504040204" pitchFamily="34" charset="0"/>
                <a:ea typeface="Tahoma" panose="020B0604030504040204" pitchFamily="34" charset="0"/>
                <a:cs typeface="Tahoma" panose="020B0604030504040204" pitchFamily="34" charset="0"/>
              </a:rPr>
              <a:t>.</a:t>
            </a:r>
          </a:p>
        </p:txBody>
      </p:sp>
      <p:sp>
        <p:nvSpPr>
          <p:cNvPr id="11" name="Subtitle 2">
            <a:extLst>
              <a:ext uri="{FF2B5EF4-FFF2-40B4-BE49-F238E27FC236}">
                <a16:creationId xmlns:a16="http://schemas.microsoft.com/office/drawing/2014/main" id="{E8D9C9E8-A2F4-5234-377B-2A78D2D28EBC}"/>
              </a:ext>
            </a:extLst>
          </p:cNvPr>
          <p:cNvSpPr txBox="1">
            <a:spLocks/>
          </p:cNvSpPr>
          <p:nvPr/>
        </p:nvSpPr>
        <p:spPr>
          <a:xfrm>
            <a:off x="7547343" y="1283803"/>
            <a:ext cx="2032267" cy="301213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dirty="0">
                <a:latin typeface="Tahoma" panose="020B0604030504040204" pitchFamily="34" charset="0"/>
                <a:ea typeface="Tahoma" panose="020B0604030504040204" pitchFamily="34" charset="0"/>
                <a:cs typeface="Tahoma" panose="020B0604030504040204" pitchFamily="34" charset="0"/>
              </a:rPr>
              <a:t>Drugs were traditionally extracted from plants and microorganisms.</a:t>
            </a:r>
          </a:p>
          <a:p>
            <a:pPr algn="l"/>
            <a:r>
              <a:rPr lang="en-GB" sz="1200" dirty="0">
                <a:latin typeface="Tahoma" panose="020B0604030504040204" pitchFamily="34" charset="0"/>
                <a:ea typeface="Tahoma" panose="020B0604030504040204" pitchFamily="34" charset="0"/>
                <a:cs typeface="Tahoma" panose="020B0604030504040204" pitchFamily="34" charset="0"/>
              </a:rPr>
              <a:t> • the </a:t>
            </a:r>
            <a:r>
              <a:rPr lang="en-GB" sz="1200" b="1" dirty="0">
                <a:latin typeface="Tahoma" panose="020B0604030504040204" pitchFamily="34" charset="0"/>
                <a:ea typeface="Tahoma" panose="020B0604030504040204" pitchFamily="34" charset="0"/>
                <a:cs typeface="Tahoma" panose="020B0604030504040204" pitchFamily="34" charset="0"/>
              </a:rPr>
              <a:t>heart drug digitalis</a:t>
            </a:r>
            <a:r>
              <a:rPr lang="en-GB" sz="1200" dirty="0">
                <a:latin typeface="Tahoma" panose="020B0604030504040204" pitchFamily="34" charset="0"/>
                <a:ea typeface="Tahoma" panose="020B0604030504040204" pitchFamily="34" charset="0"/>
                <a:cs typeface="Tahoma" panose="020B0604030504040204" pitchFamily="34" charset="0"/>
              </a:rPr>
              <a:t> comes from </a:t>
            </a:r>
            <a:r>
              <a:rPr lang="en-GB" sz="1200" b="1" dirty="0">
                <a:latin typeface="Tahoma" panose="020B0604030504040204" pitchFamily="34" charset="0"/>
                <a:ea typeface="Tahoma" panose="020B0604030504040204" pitchFamily="34" charset="0"/>
                <a:cs typeface="Tahoma" panose="020B0604030504040204" pitchFamily="34" charset="0"/>
              </a:rPr>
              <a:t>foxglove</a:t>
            </a:r>
            <a:r>
              <a:rPr lang="en-GB" sz="1200" dirty="0">
                <a:latin typeface="Tahoma" panose="020B0604030504040204" pitchFamily="34" charset="0"/>
                <a:ea typeface="Tahoma" panose="020B0604030504040204" pitchFamily="34" charset="0"/>
                <a:cs typeface="Tahoma" panose="020B0604030504040204" pitchFamily="34" charset="0"/>
              </a:rPr>
              <a:t> </a:t>
            </a:r>
            <a:r>
              <a:rPr lang="en-GB" sz="1200" b="1" dirty="0">
                <a:latin typeface="Tahoma" panose="020B0604030504040204" pitchFamily="34" charset="0"/>
                <a:ea typeface="Tahoma" panose="020B0604030504040204" pitchFamily="34" charset="0"/>
                <a:cs typeface="Tahoma" panose="020B0604030504040204" pitchFamily="34" charset="0"/>
              </a:rPr>
              <a:t>plants</a:t>
            </a:r>
          </a:p>
          <a:p>
            <a:pPr algn="l"/>
            <a:r>
              <a:rPr lang="en-GB" sz="1200" dirty="0">
                <a:latin typeface="Tahoma" panose="020B0604030504040204" pitchFamily="34" charset="0"/>
                <a:ea typeface="Tahoma" panose="020B0604030504040204" pitchFamily="34" charset="0"/>
                <a:cs typeface="Tahoma" panose="020B0604030504040204" pitchFamily="34" charset="0"/>
              </a:rPr>
              <a:t> • the </a:t>
            </a:r>
            <a:r>
              <a:rPr lang="en-GB" sz="1200" b="1" dirty="0">
                <a:latin typeface="Tahoma" panose="020B0604030504040204" pitchFamily="34" charset="0"/>
                <a:ea typeface="Tahoma" panose="020B0604030504040204" pitchFamily="34" charset="0"/>
                <a:cs typeface="Tahoma" panose="020B0604030504040204" pitchFamily="34" charset="0"/>
              </a:rPr>
              <a:t>painkiller</a:t>
            </a:r>
            <a:r>
              <a:rPr lang="en-GB" sz="1200" dirty="0">
                <a:latin typeface="Tahoma" panose="020B0604030504040204" pitchFamily="34" charset="0"/>
                <a:ea typeface="Tahoma" panose="020B0604030504040204" pitchFamily="34" charset="0"/>
                <a:cs typeface="Tahoma" panose="020B0604030504040204" pitchFamily="34" charset="0"/>
              </a:rPr>
              <a:t> </a:t>
            </a:r>
            <a:r>
              <a:rPr lang="en-GB" sz="1200" b="1" dirty="0">
                <a:latin typeface="Tahoma" panose="020B0604030504040204" pitchFamily="34" charset="0"/>
                <a:ea typeface="Tahoma" panose="020B0604030504040204" pitchFamily="34" charset="0"/>
                <a:cs typeface="Tahoma" panose="020B0604030504040204" pitchFamily="34" charset="0"/>
              </a:rPr>
              <a:t>aspirin</a:t>
            </a:r>
            <a:r>
              <a:rPr lang="en-GB" sz="1200" dirty="0">
                <a:latin typeface="Tahoma" panose="020B0604030504040204" pitchFamily="34" charset="0"/>
                <a:ea typeface="Tahoma" panose="020B0604030504040204" pitchFamily="34" charset="0"/>
                <a:cs typeface="Tahoma" panose="020B0604030504040204" pitchFamily="34" charset="0"/>
              </a:rPr>
              <a:t> originates from </a:t>
            </a:r>
            <a:r>
              <a:rPr lang="en-GB" sz="1200" b="1" dirty="0">
                <a:latin typeface="Tahoma" panose="020B0604030504040204" pitchFamily="34" charset="0"/>
                <a:ea typeface="Tahoma" panose="020B0604030504040204" pitchFamily="34" charset="0"/>
                <a:cs typeface="Tahoma" panose="020B0604030504040204" pitchFamily="34" charset="0"/>
              </a:rPr>
              <a:t>willow trees</a:t>
            </a:r>
          </a:p>
          <a:p>
            <a:pPr algn="l"/>
            <a:r>
              <a:rPr lang="en-GB" sz="1200" dirty="0">
                <a:latin typeface="Tahoma" panose="020B0604030504040204" pitchFamily="34" charset="0"/>
                <a:ea typeface="Tahoma" panose="020B0604030504040204" pitchFamily="34" charset="0"/>
                <a:cs typeface="Tahoma" panose="020B0604030504040204" pitchFamily="34" charset="0"/>
              </a:rPr>
              <a:t> •  </a:t>
            </a:r>
            <a:r>
              <a:rPr lang="en-GB" sz="1200" b="1" dirty="0">
                <a:latin typeface="Tahoma" panose="020B0604030504040204" pitchFamily="34" charset="0"/>
                <a:ea typeface="Tahoma" panose="020B0604030504040204" pitchFamily="34" charset="0"/>
                <a:cs typeface="Tahoma" panose="020B0604030504040204" pitchFamily="34" charset="0"/>
              </a:rPr>
              <a:t>penicillin</a:t>
            </a:r>
            <a:r>
              <a:rPr lang="en-GB" sz="1200" dirty="0">
                <a:latin typeface="Tahoma" panose="020B0604030504040204" pitchFamily="34" charset="0"/>
                <a:ea typeface="Tahoma" panose="020B0604030504040204" pitchFamily="34" charset="0"/>
                <a:cs typeface="Tahoma" panose="020B0604030504040204" pitchFamily="34" charset="0"/>
              </a:rPr>
              <a:t> was discovered by Alexander Fleming from </a:t>
            </a:r>
            <a:r>
              <a:rPr lang="en-GB" sz="1200" b="1" dirty="0">
                <a:latin typeface="Tahoma" panose="020B0604030504040204" pitchFamily="34" charset="0"/>
                <a:ea typeface="Tahoma" panose="020B0604030504040204" pitchFamily="34" charset="0"/>
                <a:cs typeface="Tahoma" panose="020B0604030504040204" pitchFamily="34" charset="0"/>
              </a:rPr>
              <a:t>Penicillium mould.</a:t>
            </a:r>
          </a:p>
        </p:txBody>
      </p:sp>
      <p:sp>
        <p:nvSpPr>
          <p:cNvPr id="12" name="Subtitle 2">
            <a:extLst>
              <a:ext uri="{FF2B5EF4-FFF2-40B4-BE49-F238E27FC236}">
                <a16:creationId xmlns:a16="http://schemas.microsoft.com/office/drawing/2014/main" id="{33594EC1-B130-B9AD-83E8-E4FFC4164F08}"/>
              </a:ext>
            </a:extLst>
          </p:cNvPr>
          <p:cNvSpPr txBox="1">
            <a:spLocks/>
          </p:cNvSpPr>
          <p:nvPr/>
        </p:nvSpPr>
        <p:spPr>
          <a:xfrm>
            <a:off x="493084" y="5667153"/>
            <a:ext cx="3781204" cy="882503"/>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New drugs </a:t>
            </a:r>
            <a:r>
              <a:rPr lang="en-GB" sz="1200" dirty="0">
                <a:latin typeface="Tahoma" panose="020B0604030504040204" pitchFamily="34" charset="0"/>
                <a:ea typeface="Tahoma" panose="020B0604030504040204" pitchFamily="34" charset="0"/>
                <a:cs typeface="Tahoma" panose="020B0604030504040204" pitchFamily="34" charset="0"/>
              </a:rPr>
              <a:t>are extensively tested and trialled for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a:t>
            </a:r>
            <a:r>
              <a:rPr lang="en-GB" sz="1200" b="1" dirty="0">
                <a:latin typeface="Tahoma" panose="020B0604030504040204" pitchFamily="34" charset="0"/>
                <a:ea typeface="Tahoma" panose="020B0604030504040204" pitchFamily="34" charset="0"/>
                <a:cs typeface="Tahoma" panose="020B0604030504040204" pitchFamily="34" charset="0"/>
              </a:rPr>
              <a:t>toxicity</a:t>
            </a:r>
            <a:r>
              <a:rPr lang="en-GB" sz="1200" dirty="0">
                <a:latin typeface="Tahoma" panose="020B0604030504040204" pitchFamily="34" charset="0"/>
                <a:ea typeface="Tahoma" panose="020B0604030504040204" pitchFamily="34" charset="0"/>
                <a:cs typeface="Tahoma" panose="020B0604030504040204" pitchFamily="34" charset="0"/>
              </a:rPr>
              <a:t> – is it harmful?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a:t>
            </a:r>
            <a:r>
              <a:rPr lang="en-GB" sz="1200" b="1" dirty="0">
                <a:latin typeface="Tahoma" panose="020B0604030504040204" pitchFamily="34" charset="0"/>
                <a:ea typeface="Tahoma" panose="020B0604030504040204" pitchFamily="34" charset="0"/>
                <a:cs typeface="Tahoma" panose="020B0604030504040204" pitchFamily="34" charset="0"/>
              </a:rPr>
              <a:t>efficacy</a:t>
            </a:r>
            <a:r>
              <a:rPr lang="en-GB" sz="1200" dirty="0">
                <a:latin typeface="Tahoma" panose="020B0604030504040204" pitchFamily="34" charset="0"/>
                <a:ea typeface="Tahoma" panose="020B0604030504040204" pitchFamily="34" charset="0"/>
                <a:cs typeface="Tahoma" panose="020B0604030504040204" pitchFamily="34" charset="0"/>
              </a:rPr>
              <a:t> – does it work?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a:t>
            </a:r>
            <a:r>
              <a:rPr lang="en-GB" sz="1200" b="1" dirty="0">
                <a:latin typeface="Tahoma" panose="020B0604030504040204" pitchFamily="34" charset="0"/>
                <a:ea typeface="Tahoma" panose="020B0604030504040204" pitchFamily="34" charset="0"/>
                <a:cs typeface="Tahoma" panose="020B0604030504040204" pitchFamily="34" charset="0"/>
              </a:rPr>
              <a:t>dose</a:t>
            </a:r>
            <a:r>
              <a:rPr lang="en-GB" sz="1200" dirty="0">
                <a:latin typeface="Tahoma" panose="020B0604030504040204" pitchFamily="34" charset="0"/>
                <a:ea typeface="Tahoma" panose="020B0604030504040204" pitchFamily="34" charset="0"/>
                <a:cs typeface="Tahoma" panose="020B0604030504040204" pitchFamily="34" charset="0"/>
              </a:rPr>
              <a:t> – what amount is safe and effective to give?</a:t>
            </a:r>
          </a:p>
        </p:txBody>
      </p:sp>
    </p:spTree>
    <p:extLst>
      <p:ext uri="{BB962C8B-B14F-4D97-AF65-F5344CB8AC3E}">
        <p14:creationId xmlns:p14="http://schemas.microsoft.com/office/powerpoint/2010/main" val="3955418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EC79B-2123-5A80-DDF2-71A4C6B87C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F90A97-3F11-372B-4B40-6DAC94A66654}"/>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(Biology) – Year 11 – Autumn 2</a:t>
            </a:r>
          </a:p>
        </p:txBody>
      </p:sp>
      <p:pic>
        <p:nvPicPr>
          <p:cNvPr id="4" name="Picture 3">
            <a:extLst>
              <a:ext uri="{FF2B5EF4-FFF2-40B4-BE49-F238E27FC236}">
                <a16:creationId xmlns:a16="http://schemas.microsoft.com/office/drawing/2014/main" id="{E71BFDBD-E19B-5B26-B9CD-AC577331C5AC}"/>
              </a:ext>
            </a:extLst>
          </p:cNvPr>
          <p:cNvPicPr>
            <a:picLocks noChangeAspect="1"/>
          </p:cNvPicPr>
          <p:nvPr/>
        </p:nvPicPr>
        <p:blipFill>
          <a:blip r:embed="rId2"/>
          <a:stretch>
            <a:fillRect/>
          </a:stretch>
        </p:blipFill>
        <p:spPr>
          <a:xfrm>
            <a:off x="325798" y="89729"/>
            <a:ext cx="750433" cy="750433"/>
          </a:xfrm>
          <a:prstGeom prst="rect">
            <a:avLst/>
          </a:prstGeom>
        </p:spPr>
      </p:pic>
      <p:sp>
        <p:nvSpPr>
          <p:cNvPr id="6" name="Subtitle 2">
            <a:extLst>
              <a:ext uri="{FF2B5EF4-FFF2-40B4-BE49-F238E27FC236}">
                <a16:creationId xmlns:a16="http://schemas.microsoft.com/office/drawing/2014/main" id="{EFB7B2A4-75E4-4445-47CF-A70F2A3CE506}"/>
              </a:ext>
            </a:extLst>
          </p:cNvPr>
          <p:cNvSpPr txBox="1">
            <a:spLocks/>
          </p:cNvSpPr>
          <p:nvPr/>
        </p:nvSpPr>
        <p:spPr>
          <a:xfrm>
            <a:off x="1220528" y="576189"/>
            <a:ext cx="8298064" cy="1390834"/>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Cancer</a:t>
            </a:r>
            <a:r>
              <a:rPr lang="en-GB" sz="1200" dirty="0">
                <a:latin typeface="Tahoma" panose="020B0604030504040204" pitchFamily="34" charset="0"/>
                <a:ea typeface="Tahoma" panose="020B0604030504040204" pitchFamily="34" charset="0"/>
                <a:cs typeface="Tahoma" panose="020B0604030504040204" pitchFamily="34" charset="0"/>
              </a:rPr>
              <a:t> is the result of changes in cells that lead to uncontrolled growth and division by mitosis.</a:t>
            </a:r>
          </a:p>
          <a:p>
            <a:pPr algn="l"/>
            <a:r>
              <a:rPr lang="en-GB" sz="1200" dirty="0">
                <a:latin typeface="Tahoma" panose="020B0604030504040204" pitchFamily="34" charset="0"/>
                <a:ea typeface="Tahoma" panose="020B0604030504040204" pitchFamily="34" charset="0"/>
                <a:cs typeface="Tahoma" panose="020B0604030504040204" pitchFamily="34" charset="0"/>
              </a:rPr>
              <a:t>Rapid division of abnormal cells can form a </a:t>
            </a:r>
            <a:r>
              <a:rPr lang="en-GB" sz="1200" b="1" dirty="0">
                <a:latin typeface="Tahoma" panose="020B0604030504040204" pitchFamily="34" charset="0"/>
                <a:ea typeface="Tahoma" panose="020B0604030504040204" pitchFamily="34" charset="0"/>
                <a:cs typeface="Tahoma" panose="020B0604030504040204" pitchFamily="34" charset="0"/>
              </a:rPr>
              <a:t>tumour</a:t>
            </a:r>
            <a:r>
              <a:rPr lang="en-GB" sz="1200" dirty="0">
                <a:latin typeface="Tahoma" panose="020B0604030504040204" pitchFamily="34" charset="0"/>
                <a:ea typeface="Tahoma" panose="020B0604030504040204" pitchFamily="34" charset="0"/>
                <a:cs typeface="Tahoma" panose="020B0604030504040204" pitchFamily="34" charset="0"/>
              </a:rPr>
              <a:t>.</a:t>
            </a:r>
          </a:p>
          <a:p>
            <a:pPr algn="l"/>
            <a:r>
              <a:rPr lang="en-GB" sz="1200" b="1" dirty="0">
                <a:latin typeface="Tahoma" panose="020B0604030504040204" pitchFamily="34" charset="0"/>
                <a:ea typeface="Tahoma" panose="020B0604030504040204" pitchFamily="34" charset="0"/>
                <a:cs typeface="Tahoma" panose="020B0604030504040204" pitchFamily="34" charset="0"/>
              </a:rPr>
              <a:t>Malignant tumours </a:t>
            </a:r>
            <a:r>
              <a:rPr lang="en-GB" sz="1200" dirty="0">
                <a:latin typeface="Tahoma" panose="020B0604030504040204" pitchFamily="34" charset="0"/>
                <a:ea typeface="Tahoma" panose="020B0604030504040204" pitchFamily="34" charset="0"/>
                <a:cs typeface="Tahoma" panose="020B0604030504040204" pitchFamily="34" charset="0"/>
              </a:rPr>
              <a:t>are cancerous tumours that invade neighbouring tissues and spread to other parts of the body in the blood, forming secondary tumours.</a:t>
            </a:r>
          </a:p>
          <a:p>
            <a:pPr algn="l"/>
            <a:r>
              <a:rPr lang="en-GB" sz="1200" b="1" dirty="0">
                <a:latin typeface="Tahoma" panose="020B0604030504040204" pitchFamily="34" charset="0"/>
                <a:ea typeface="Tahoma" panose="020B0604030504040204" pitchFamily="34" charset="0"/>
                <a:cs typeface="Tahoma" panose="020B0604030504040204" pitchFamily="34" charset="0"/>
              </a:rPr>
              <a:t>Benign tumours </a:t>
            </a:r>
            <a:r>
              <a:rPr lang="en-GB" sz="1200" dirty="0">
                <a:latin typeface="Tahoma" panose="020B0604030504040204" pitchFamily="34" charset="0"/>
                <a:ea typeface="Tahoma" panose="020B0604030504040204" pitchFamily="34" charset="0"/>
                <a:cs typeface="Tahoma" panose="020B0604030504040204" pitchFamily="34" charset="0"/>
              </a:rPr>
              <a:t>are non-cancerous tumours that do not spread in the body.</a:t>
            </a:r>
          </a:p>
        </p:txBody>
      </p:sp>
      <p:pic>
        <p:nvPicPr>
          <p:cNvPr id="7" name="Picture 6">
            <a:extLst>
              <a:ext uri="{FF2B5EF4-FFF2-40B4-BE49-F238E27FC236}">
                <a16:creationId xmlns:a16="http://schemas.microsoft.com/office/drawing/2014/main" id="{D53551CA-6864-1CB3-EAF8-61ED95FA3828}"/>
              </a:ext>
            </a:extLst>
          </p:cNvPr>
          <p:cNvPicPr>
            <a:picLocks noChangeAspect="1"/>
          </p:cNvPicPr>
          <p:nvPr/>
        </p:nvPicPr>
        <p:blipFill>
          <a:blip r:embed="rId3"/>
          <a:stretch>
            <a:fillRect/>
          </a:stretch>
        </p:blipFill>
        <p:spPr>
          <a:xfrm>
            <a:off x="1220528" y="2111853"/>
            <a:ext cx="8298064" cy="4348599"/>
          </a:xfrm>
          <a:prstGeom prst="rect">
            <a:avLst/>
          </a:prstGeom>
          <a:ln w="19050">
            <a:solidFill>
              <a:schemeClr val="tx1"/>
            </a:solidFill>
          </a:ln>
        </p:spPr>
      </p:pic>
    </p:spTree>
    <p:extLst>
      <p:ext uri="{BB962C8B-B14F-4D97-AF65-F5344CB8AC3E}">
        <p14:creationId xmlns:p14="http://schemas.microsoft.com/office/powerpoint/2010/main" val="42666139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142</TotalTime>
  <Words>459</Words>
  <Application>Microsoft Office PowerPoint</Application>
  <PresentationFormat>A4 Paper (210x297 mm)</PresentationFormat>
  <Paragraphs>34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Aptos Display</vt:lpstr>
      <vt:lpstr>Arial</vt:lpstr>
      <vt:lpstr>Tahoma</vt:lpstr>
      <vt:lpstr>Office Theme</vt:lpstr>
      <vt:lpstr>Science (Biology) – Year 11 – Autumn 2</vt:lpstr>
      <vt:lpstr>Science (Biology) – Year 11 – Autumn 2</vt:lpstr>
      <vt:lpstr>Science (Biology) – Year 11 – Autumn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Martin Hampshire</dc:creator>
  <cp:lastModifiedBy>Martin Hampshire</cp:lastModifiedBy>
  <cp:revision>9</cp:revision>
  <dcterms:created xsi:type="dcterms:W3CDTF">2024-09-02T18:04:31Z</dcterms:created>
  <dcterms:modified xsi:type="dcterms:W3CDTF">2024-11-03T20:55:35Z</dcterms:modified>
</cp:coreProperties>
</file>