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670675" cy="97774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0" d="100"/>
          <a:sy n="90" d="100"/>
        </p:scale>
        <p:origin x="57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055691A-2F46-4B9C-875C-56097791F40F}"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3912613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055691A-2F46-4B9C-875C-56097791F40F}"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7552084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055691A-2F46-4B9C-875C-56097791F40F}"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18930096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055691A-2F46-4B9C-875C-56097791F40F}" type="datetimeFigureOut">
              <a:rPr lang="en-US" smtClean="0"/>
              <a:t>6/19/2024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1680001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055691A-2F46-4B9C-875C-56097791F40F}" type="datetimeFigureOut">
              <a:rPr lang="en-US" smtClean="0"/>
              <a:t>6/19/2024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2505506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055691A-2F46-4B9C-875C-56097791F40F}" type="datetimeFigureOut">
              <a:rPr lang="en-US" smtClean="0"/>
              <a:t>6/19/2024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2879574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55691A-2F46-4B9C-875C-56097791F40F}" type="datetimeFigureOut">
              <a:rPr lang="en-US" smtClean="0"/>
              <a:t>6/19/2024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3813924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055691A-2F46-4B9C-875C-56097791F40F}" type="datetimeFigureOut">
              <a:rPr lang="en-US" smtClean="0"/>
              <a:t>6/19/2024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2913288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055691A-2F46-4B9C-875C-56097791F40F}" type="datetimeFigureOut">
              <a:rPr lang="en-US" smtClean="0"/>
              <a:t>6/19/2024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1039957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055691A-2F46-4B9C-875C-56097791F40F}"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2292490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055691A-2F46-4B9C-875C-56097791F40F}"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F4C980-8086-414B-BD6A-56A4FD95F737}" type="slidenum">
              <a:rPr lang="en-US" smtClean="0"/>
              <a:t>‹#›</a:t>
            </a:fld>
            <a:endParaRPr lang="en-US"/>
          </a:p>
        </p:txBody>
      </p:sp>
    </p:spTree>
    <p:extLst>
      <p:ext uri="{BB962C8B-B14F-4D97-AF65-F5344CB8AC3E}">
        <p14:creationId xmlns:p14="http://schemas.microsoft.com/office/powerpoint/2010/main" val="3955274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55691A-2F46-4B9C-875C-56097791F40F}" type="datetimeFigureOut">
              <a:rPr lang="en-US" smtClean="0"/>
              <a:t>6/19/2024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F4C980-8086-414B-BD6A-56A4FD95F737}" type="slidenum">
              <a:rPr lang="en-US" smtClean="0"/>
              <a:t>‹#›</a:t>
            </a:fld>
            <a:endParaRPr lang="en-US"/>
          </a:p>
        </p:txBody>
      </p:sp>
    </p:spTree>
    <p:extLst>
      <p:ext uri="{BB962C8B-B14F-4D97-AF65-F5344CB8AC3E}">
        <p14:creationId xmlns:p14="http://schemas.microsoft.com/office/powerpoint/2010/main" val="14405061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9069580"/>
              </p:ext>
            </p:extLst>
          </p:nvPr>
        </p:nvGraphicFramePr>
        <p:xfrm>
          <a:off x="0" y="-1"/>
          <a:ext cx="2074333" cy="3903133"/>
        </p:xfrm>
        <a:graphic>
          <a:graphicData uri="http://schemas.openxmlformats.org/drawingml/2006/table">
            <a:tbl>
              <a:tblPr firstRow="1" bandRow="1">
                <a:tableStyleId>{5C22544A-7EE6-4342-B048-85BDC9FD1C3A}</a:tableStyleId>
              </a:tblPr>
              <a:tblGrid>
                <a:gridCol w="2074333">
                  <a:extLst>
                    <a:ext uri="{9D8B030D-6E8A-4147-A177-3AD203B41FA5}">
                      <a16:colId xmlns:a16="http://schemas.microsoft.com/office/drawing/2014/main" val="1701040034"/>
                    </a:ext>
                  </a:extLst>
                </a:gridCol>
              </a:tblGrid>
              <a:tr h="1553421">
                <a:tc>
                  <a:txBody>
                    <a:bodyPr/>
                    <a:lstStyle/>
                    <a:p>
                      <a:r>
                        <a:rPr lang="en-GB" dirty="0"/>
                        <a:t>Land</a:t>
                      </a:r>
                      <a:r>
                        <a:rPr lang="en-GB" baseline="0" dirty="0"/>
                        <a:t> Based Organisations</a:t>
                      </a:r>
                    </a:p>
                    <a:p>
                      <a:r>
                        <a:rPr lang="en-GB" baseline="0" dirty="0"/>
                        <a:t>1.1.1</a:t>
                      </a:r>
                      <a:endParaRPr lang="en-US" dirty="0"/>
                    </a:p>
                  </a:txBody>
                  <a:tcPr>
                    <a:solidFill>
                      <a:schemeClr val="accent3"/>
                    </a:solidFill>
                  </a:tcPr>
                </a:tc>
                <a:extLst>
                  <a:ext uri="{0D108BD9-81ED-4DB2-BD59-A6C34878D82A}">
                    <a16:rowId xmlns:a16="http://schemas.microsoft.com/office/drawing/2014/main" val="136332034"/>
                  </a:ext>
                </a:extLst>
              </a:tr>
              <a:tr h="2349712">
                <a:tc>
                  <a:txBody>
                    <a:bodyPr/>
                    <a:lstStyle/>
                    <a:p>
                      <a:r>
                        <a:rPr lang="en-GB" dirty="0"/>
                        <a:t>What is land based? Who makes</a:t>
                      </a:r>
                      <a:r>
                        <a:rPr lang="en-GB" baseline="0" dirty="0"/>
                        <a:t> the laws? Who protects it? Who is driving sustainable land use forward?</a:t>
                      </a:r>
                    </a:p>
                    <a:p>
                      <a:r>
                        <a:rPr lang="en-GB" baseline="0" dirty="0"/>
                        <a:t>Where does the money come from?</a:t>
                      </a:r>
                      <a:endParaRPr lang="en-US" dirty="0"/>
                    </a:p>
                  </a:txBody>
                  <a:tcPr>
                    <a:solidFill>
                      <a:schemeClr val="accent3"/>
                    </a:solidFill>
                  </a:tcPr>
                </a:tc>
                <a:extLst>
                  <a:ext uri="{0D108BD9-81ED-4DB2-BD59-A6C34878D82A}">
                    <a16:rowId xmlns:a16="http://schemas.microsoft.com/office/drawing/2014/main" val="500129748"/>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36104487"/>
              </p:ext>
            </p:extLst>
          </p:nvPr>
        </p:nvGraphicFramePr>
        <p:xfrm>
          <a:off x="2074331" y="0"/>
          <a:ext cx="5325534" cy="3931920"/>
        </p:xfrm>
        <a:graphic>
          <a:graphicData uri="http://schemas.openxmlformats.org/drawingml/2006/table">
            <a:tbl>
              <a:tblPr firstRow="1" bandRow="1">
                <a:tableStyleId>{5C22544A-7EE6-4342-B048-85BDC9FD1C3A}</a:tableStyleId>
              </a:tblPr>
              <a:tblGrid>
                <a:gridCol w="2134906">
                  <a:extLst>
                    <a:ext uri="{9D8B030D-6E8A-4147-A177-3AD203B41FA5}">
                      <a16:colId xmlns:a16="http://schemas.microsoft.com/office/drawing/2014/main" val="408241785"/>
                    </a:ext>
                  </a:extLst>
                </a:gridCol>
                <a:gridCol w="3190628">
                  <a:extLst>
                    <a:ext uri="{9D8B030D-6E8A-4147-A177-3AD203B41FA5}">
                      <a16:colId xmlns:a16="http://schemas.microsoft.com/office/drawing/2014/main" val="1871196241"/>
                    </a:ext>
                  </a:extLst>
                </a:gridCol>
              </a:tblGrid>
              <a:tr h="975360">
                <a:tc gridSpan="2">
                  <a:txBody>
                    <a:bodyPr/>
                    <a:lstStyle/>
                    <a:p>
                      <a:r>
                        <a:rPr lang="en-GB" dirty="0"/>
                        <a:t>DEFRA</a:t>
                      </a:r>
                      <a:r>
                        <a:rPr lang="en-GB" baseline="0" dirty="0"/>
                        <a:t> – UK Government Department for the Environment, Food and Rural Affairs</a:t>
                      </a:r>
                      <a:endParaRPr lang="en-US" dirty="0"/>
                    </a:p>
                  </a:txBody>
                  <a:tcPr/>
                </a:tc>
                <a:tc hMerge="1">
                  <a:txBody>
                    <a:bodyPr/>
                    <a:lstStyle/>
                    <a:p>
                      <a:endParaRPr lang="en-US" dirty="0"/>
                    </a:p>
                  </a:txBody>
                  <a:tcPr/>
                </a:tc>
                <a:extLst>
                  <a:ext uri="{0D108BD9-81ED-4DB2-BD59-A6C34878D82A}">
                    <a16:rowId xmlns:a16="http://schemas.microsoft.com/office/drawing/2014/main" val="269473581"/>
                  </a:ext>
                </a:extLst>
              </a:tr>
              <a:tr h="975360">
                <a:tc>
                  <a:txBody>
                    <a:bodyPr/>
                    <a:lstStyle/>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latin typeface="Tahoma" panose="020B0604030504040204" pitchFamily="34" charset="0"/>
                          <a:ea typeface="Tahoma" panose="020B0604030504040204" pitchFamily="34" charset="0"/>
                          <a:cs typeface="Tahoma" panose="020B0604030504040204" pitchFamily="34" charset="0"/>
                        </a:rPr>
                        <a:t>Protects</a:t>
                      </a:r>
                      <a:r>
                        <a:rPr lang="en-GB" sz="1000" baseline="0" dirty="0">
                          <a:latin typeface="Tahoma" panose="020B0604030504040204" pitchFamily="34" charset="0"/>
                          <a:ea typeface="Tahoma" panose="020B0604030504040204" pitchFamily="34" charset="0"/>
                          <a:cs typeface="Tahoma" panose="020B0604030504040204" pitchFamily="34" charset="0"/>
                        </a:rPr>
                        <a:t> biodiversity by designating SSSI (sites of special scientific interest.) They encourage farmers to look after biodiversity through ELMS (Environmental Land Management Scheme) subsidy. Land owners can gain grants to restore and maintain habitats</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398670075"/>
                  </a:ext>
                </a:extLst>
              </a:tr>
              <a:tr h="975360">
                <a:tc>
                  <a:txBody>
                    <a:bodyPr/>
                    <a:lstStyle/>
                    <a:p>
                      <a:endParaRPr lang="en-US" dirty="0"/>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Are responsible</a:t>
                      </a:r>
                      <a:r>
                        <a:rPr lang="en-GB" sz="1000" baseline="0" dirty="0">
                          <a:latin typeface="Tahoma" panose="020B0604030504040204" pitchFamily="34" charset="0"/>
                          <a:ea typeface="Tahoma" panose="020B0604030504040204" pitchFamily="34" charset="0"/>
                          <a:cs typeface="Tahoma" panose="020B0604030504040204" pitchFamily="34" charset="0"/>
                        </a:rPr>
                        <a:t> for;</a:t>
                      </a:r>
                    </a:p>
                    <a:p>
                      <a:pPr marL="0" indent="0">
                        <a:buFont typeface="+mj-lt"/>
                        <a:buNone/>
                      </a:pPr>
                      <a:r>
                        <a:rPr lang="en-GB" sz="1000" baseline="0" dirty="0">
                          <a:latin typeface="Tahoma" panose="020B0604030504040204" pitchFamily="34" charset="0"/>
                          <a:ea typeface="Tahoma" panose="020B0604030504040204" pitchFamily="34" charset="0"/>
                          <a:cs typeface="Tahoma" panose="020B0604030504040204" pitchFamily="34" charset="0"/>
                        </a:rPr>
                        <a:t>Protecting land against flooding</a:t>
                      </a:r>
                    </a:p>
                    <a:p>
                      <a:pPr marL="0" indent="0">
                        <a:buFont typeface="+mj-lt"/>
                        <a:buNone/>
                      </a:pPr>
                      <a:r>
                        <a:rPr lang="en-GB" sz="1000" baseline="0" dirty="0">
                          <a:latin typeface="Tahoma" panose="020B0604030504040204" pitchFamily="34" charset="0"/>
                          <a:ea typeface="Tahoma" panose="020B0604030504040204" pitchFamily="34" charset="0"/>
                          <a:cs typeface="Tahoma" panose="020B0604030504040204" pitchFamily="34" charset="0"/>
                        </a:rPr>
                        <a:t>Protecting animal health and welfare on farms</a:t>
                      </a:r>
                    </a:p>
                    <a:p>
                      <a:pPr marL="0" indent="0">
                        <a:buFont typeface="+mj-lt"/>
                        <a:buNone/>
                      </a:pPr>
                      <a:r>
                        <a:rPr lang="en-GB" sz="1000" baseline="0" dirty="0">
                          <a:latin typeface="Tahoma" panose="020B0604030504040204" pitchFamily="34" charset="0"/>
                          <a:ea typeface="Tahoma" panose="020B0604030504040204" pitchFamily="34" charset="0"/>
                          <a:cs typeface="Tahoma" panose="020B0604030504040204" pitchFamily="34" charset="0"/>
                        </a:rPr>
                        <a:t>Protecting from all forms of pollution – air, water and land. Can fine farmers if they break regulations on any of the above.</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230432368"/>
                  </a:ext>
                </a:extLst>
              </a:tr>
              <a:tr h="975360">
                <a:tc>
                  <a:txBody>
                    <a:bodyPr/>
                    <a:lstStyle/>
                    <a:p>
                      <a:endParaRPr lang="en-US" dirty="0"/>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Created in 1919 after the WWI</a:t>
                      </a:r>
                      <a:r>
                        <a:rPr lang="en-GB" sz="1000" baseline="0" dirty="0">
                          <a:latin typeface="Tahoma" panose="020B0604030504040204" pitchFamily="34" charset="0"/>
                          <a:ea typeface="Tahoma" panose="020B0604030504040204" pitchFamily="34" charset="0"/>
                          <a:cs typeface="Tahoma" panose="020B0604030504040204" pitchFamily="34" charset="0"/>
                        </a:rPr>
                        <a:t> to re-grown the nations timber supply. Timber is a slow crop to grow therefore Forestry England (or Commission) also have secondary remit of providing places for adventure sport and leisure. </a:t>
                      </a:r>
                      <a:r>
                        <a:rPr lang="en-GB" sz="1000" baseline="0" dirty="0" err="1">
                          <a:latin typeface="Tahoma" panose="020B0604030504040204" pitchFamily="34" charset="0"/>
                          <a:ea typeface="Tahoma" panose="020B0604030504040204" pitchFamily="34" charset="0"/>
                          <a:cs typeface="Tahoma" panose="020B0604030504040204" pitchFamily="34" charset="0"/>
                        </a:rPr>
                        <a:t>E.g</a:t>
                      </a:r>
                      <a:r>
                        <a:rPr lang="en-GB" sz="1000" baseline="0" dirty="0">
                          <a:latin typeface="Tahoma" panose="020B0604030504040204" pitchFamily="34" charset="0"/>
                          <a:ea typeface="Tahoma" panose="020B0604030504040204" pitchFamily="34" charset="0"/>
                          <a:cs typeface="Tahoma" panose="020B0604030504040204" pitchFamily="34" charset="0"/>
                        </a:rPr>
                        <a:t> Moors Valley Park.</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3016408283"/>
                  </a:ext>
                </a:extLst>
              </a:tr>
            </a:tbl>
          </a:graphicData>
        </a:graphic>
      </p:graphicFrame>
      <p:pic>
        <p:nvPicPr>
          <p:cNvPr id="7" name="Picture 6"/>
          <p:cNvPicPr>
            <a:picLocks noChangeAspect="1"/>
          </p:cNvPicPr>
          <p:nvPr/>
        </p:nvPicPr>
        <p:blipFill>
          <a:blip r:embed="rId2"/>
          <a:stretch>
            <a:fillRect/>
          </a:stretch>
        </p:blipFill>
        <p:spPr>
          <a:xfrm>
            <a:off x="2074334" y="904873"/>
            <a:ext cx="2155921" cy="1096605"/>
          </a:xfrm>
          <a:prstGeom prst="rect">
            <a:avLst/>
          </a:prstGeom>
        </p:spPr>
      </p:pic>
      <p:pic>
        <p:nvPicPr>
          <p:cNvPr id="8" name="Picture 7"/>
          <p:cNvPicPr>
            <a:picLocks noChangeAspect="1"/>
          </p:cNvPicPr>
          <p:nvPr/>
        </p:nvPicPr>
        <p:blipFill>
          <a:blip r:embed="rId3"/>
          <a:stretch>
            <a:fillRect/>
          </a:stretch>
        </p:blipFill>
        <p:spPr>
          <a:xfrm>
            <a:off x="2074332" y="2001479"/>
            <a:ext cx="2155923" cy="936453"/>
          </a:xfrm>
          <a:prstGeom prst="rect">
            <a:avLst/>
          </a:prstGeom>
        </p:spPr>
      </p:pic>
      <p:pic>
        <p:nvPicPr>
          <p:cNvPr id="9" name="Picture 8"/>
          <p:cNvPicPr>
            <a:picLocks noChangeAspect="1"/>
          </p:cNvPicPr>
          <p:nvPr/>
        </p:nvPicPr>
        <p:blipFill>
          <a:blip r:embed="rId4"/>
          <a:stretch>
            <a:fillRect/>
          </a:stretch>
        </p:blipFill>
        <p:spPr>
          <a:xfrm>
            <a:off x="2074333" y="2937933"/>
            <a:ext cx="2155922" cy="965200"/>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1375498986"/>
              </p:ext>
            </p:extLst>
          </p:nvPr>
        </p:nvGraphicFramePr>
        <p:xfrm>
          <a:off x="7399865" y="44622"/>
          <a:ext cx="4792136" cy="3862647"/>
        </p:xfrm>
        <a:graphic>
          <a:graphicData uri="http://schemas.openxmlformats.org/drawingml/2006/table">
            <a:tbl>
              <a:tblPr firstRow="1" bandRow="1">
                <a:tableStyleId>{F5AB1C69-6EDB-4FF4-983F-18BD219EF322}</a:tableStyleId>
              </a:tblPr>
              <a:tblGrid>
                <a:gridCol w="1503990">
                  <a:extLst>
                    <a:ext uri="{9D8B030D-6E8A-4147-A177-3AD203B41FA5}">
                      <a16:colId xmlns:a16="http://schemas.microsoft.com/office/drawing/2014/main" val="3845754729"/>
                    </a:ext>
                  </a:extLst>
                </a:gridCol>
                <a:gridCol w="3288146">
                  <a:extLst>
                    <a:ext uri="{9D8B030D-6E8A-4147-A177-3AD203B41FA5}">
                      <a16:colId xmlns:a16="http://schemas.microsoft.com/office/drawing/2014/main" val="3714883977"/>
                    </a:ext>
                  </a:extLst>
                </a:gridCol>
              </a:tblGrid>
              <a:tr h="387927">
                <a:tc gridSpan="2">
                  <a:txBody>
                    <a:bodyPr/>
                    <a:lstStyle/>
                    <a:p>
                      <a:r>
                        <a:rPr lang="en-GB" dirty="0"/>
                        <a:t>Non-Government</a:t>
                      </a:r>
                      <a:r>
                        <a:rPr lang="en-GB" baseline="0" dirty="0"/>
                        <a:t> Organisations - Charities</a:t>
                      </a:r>
                      <a:endParaRPr lang="en-US" dirty="0"/>
                    </a:p>
                  </a:txBody>
                  <a:tcPr/>
                </a:tc>
                <a:tc hMerge="1">
                  <a:txBody>
                    <a:bodyPr/>
                    <a:lstStyle/>
                    <a:p>
                      <a:endParaRPr lang="en-US" dirty="0"/>
                    </a:p>
                  </a:txBody>
                  <a:tcPr/>
                </a:tc>
                <a:extLst>
                  <a:ext uri="{0D108BD9-81ED-4DB2-BD59-A6C34878D82A}">
                    <a16:rowId xmlns:a16="http://schemas.microsoft.com/office/drawing/2014/main" val="1386423733"/>
                  </a:ext>
                </a:extLst>
              </a:tr>
              <a:tr h="387927">
                <a:tc>
                  <a:txBody>
                    <a:bodyPr/>
                    <a:lstStyle/>
                    <a:p>
                      <a:endParaRPr lang="en-US" dirty="0"/>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 RSPB will provide farmers with free</a:t>
                      </a:r>
                      <a:r>
                        <a:rPr lang="en-GB" sz="1000" baseline="0" dirty="0">
                          <a:latin typeface="Tahoma" panose="020B0604030504040204" pitchFamily="34" charset="0"/>
                          <a:ea typeface="Tahoma" panose="020B0604030504040204" pitchFamily="34" charset="0"/>
                          <a:cs typeface="Tahoma" panose="020B0604030504040204" pitchFamily="34" charset="0"/>
                        </a:rPr>
                        <a:t> surveys of their farmland to identify habitat areas for birds. Farmers can then use these surveys for evidence when they claim subsidies through Natural England’s ELMS. They give </a:t>
                      </a:r>
                      <a:r>
                        <a:rPr lang="en-US" sz="1000" b="0" i="0" kern="1200" baseline="0" dirty="0">
                          <a:solidFill>
                            <a:schemeClr val="dk1"/>
                          </a:solidFill>
                          <a:effectLst/>
                          <a:latin typeface="Tahoma" panose="020B0604030504040204" pitchFamily="34" charset="0"/>
                          <a:ea typeface="Tahoma" panose="020B0604030504040204" pitchFamily="34" charset="0"/>
                          <a:cs typeface="Tahoma" panose="020B0604030504040204" pitchFamily="34" charset="0"/>
                        </a:rPr>
                        <a:t>a</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dvice on how to manage farmland hedgerows for wildlife, from their value and history to upkeep and maintenance.</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2156456991"/>
                  </a:ext>
                </a:extLst>
              </a:tr>
              <a:tr h="387927">
                <a:tc>
                  <a:txBody>
                    <a:bodyPr/>
                    <a:lstStyle/>
                    <a:p>
                      <a:endParaRPr lang="en-US" dirty="0"/>
                    </a:p>
                  </a:txBody>
                  <a:tcPr/>
                </a:tc>
                <a:tc>
                  <a:txBody>
                    <a:bodyPr/>
                    <a:lstStyle/>
                    <a:p>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Were formed to look after places of historic interest and natural beauty for the benefit of everyone. That includes nearly 260,000 hectares of land in UK – biggest land owner</a:t>
                      </a:r>
                      <a:r>
                        <a:rPr lang="en-US" sz="1000" b="0" i="0" kern="1200" baseline="0" dirty="0">
                          <a:solidFill>
                            <a:schemeClr val="dk1"/>
                          </a:solidFill>
                          <a:effectLst/>
                          <a:latin typeface="Tahoma" panose="020B0604030504040204" pitchFamily="34" charset="0"/>
                          <a:ea typeface="Tahoma" panose="020B0604030504040204" pitchFamily="34" charset="0"/>
                          <a:cs typeface="Tahoma" panose="020B0604030504040204" pitchFamily="34" charset="0"/>
                        </a:rPr>
                        <a:t> other than the King. Spearheading sustainable farming approaches.</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2237003655"/>
                  </a:ext>
                </a:extLst>
              </a:tr>
              <a:tr h="387927">
                <a:tc>
                  <a:txBody>
                    <a:bodyPr/>
                    <a:lstStyle/>
                    <a:p>
                      <a:endParaRPr lang="en-US" dirty="0"/>
                    </a:p>
                  </a:txBody>
                  <a:tcPr/>
                </a:tc>
                <a:tc>
                  <a:txBody>
                    <a:bodyPr/>
                    <a:lstStyle/>
                    <a:p>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.Farms on the RSPCA Assured scheme are assessed and monitored regularly to ensure all the animals are raised to the RSPCA's strict higher welfare standards. They can launch an investigation</a:t>
                      </a:r>
                      <a:r>
                        <a:rPr lang="en-US" sz="1000" b="0" i="0" kern="1200" baseline="0" dirty="0">
                          <a:solidFill>
                            <a:schemeClr val="dk1"/>
                          </a:solidFill>
                          <a:effectLst/>
                          <a:latin typeface="Tahoma" panose="020B0604030504040204" pitchFamily="34" charset="0"/>
                          <a:ea typeface="Tahoma" panose="020B0604030504040204" pitchFamily="34" charset="0"/>
                          <a:cs typeface="Tahoma" panose="020B0604030504040204" pitchFamily="34" charset="0"/>
                        </a:rPr>
                        <a:t> </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An investigation is launched every time RSPCA Assured receives a complaint or is made aware of potential welfare issues on one of its member sites. These could be made by farm workers, other animal welfare </a:t>
                      </a:r>
                      <a:r>
                        <a:rPr lang="en-US" sz="1000" b="0" i="0" kern="1200" dirty="0" err="1">
                          <a:solidFill>
                            <a:schemeClr val="dk1"/>
                          </a:solidFill>
                          <a:effectLst/>
                          <a:latin typeface="Tahoma" panose="020B0604030504040204" pitchFamily="34" charset="0"/>
                          <a:ea typeface="Tahoma" panose="020B0604030504040204" pitchFamily="34" charset="0"/>
                          <a:cs typeface="Tahoma" panose="020B0604030504040204" pitchFamily="34" charset="0"/>
                        </a:rPr>
                        <a:t>organisations</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 RSPCA Assured Assessors or members of the public.</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408590079"/>
                  </a:ext>
                </a:extLst>
              </a:tr>
            </a:tbl>
          </a:graphicData>
        </a:graphic>
      </p:graphicFrame>
      <p:pic>
        <p:nvPicPr>
          <p:cNvPr id="12" name="Picture 11"/>
          <p:cNvPicPr>
            <a:picLocks noChangeAspect="1"/>
          </p:cNvPicPr>
          <p:nvPr/>
        </p:nvPicPr>
        <p:blipFill>
          <a:blip r:embed="rId5"/>
          <a:stretch>
            <a:fillRect/>
          </a:stretch>
        </p:blipFill>
        <p:spPr>
          <a:xfrm>
            <a:off x="7426321" y="424476"/>
            <a:ext cx="1152529" cy="1157890"/>
          </a:xfrm>
          <a:prstGeom prst="rect">
            <a:avLst/>
          </a:prstGeom>
        </p:spPr>
      </p:pic>
      <p:pic>
        <p:nvPicPr>
          <p:cNvPr id="13" name="Picture 12"/>
          <p:cNvPicPr>
            <a:picLocks noChangeAspect="1"/>
          </p:cNvPicPr>
          <p:nvPr/>
        </p:nvPicPr>
        <p:blipFill>
          <a:blip r:embed="rId6"/>
          <a:stretch>
            <a:fillRect/>
          </a:stretch>
        </p:blipFill>
        <p:spPr>
          <a:xfrm>
            <a:off x="7426321" y="1582366"/>
            <a:ext cx="615951" cy="811674"/>
          </a:xfrm>
          <a:prstGeom prst="rect">
            <a:avLst/>
          </a:prstGeom>
        </p:spPr>
      </p:pic>
      <p:pic>
        <p:nvPicPr>
          <p:cNvPr id="16" name="Picture 15"/>
          <p:cNvPicPr>
            <a:picLocks noChangeAspect="1"/>
          </p:cNvPicPr>
          <p:nvPr/>
        </p:nvPicPr>
        <p:blipFill>
          <a:blip r:embed="rId7"/>
          <a:stretch>
            <a:fillRect/>
          </a:stretch>
        </p:blipFill>
        <p:spPr>
          <a:xfrm>
            <a:off x="7426321" y="2482926"/>
            <a:ext cx="1261754" cy="1420207"/>
          </a:xfrm>
          <a:prstGeom prst="rect">
            <a:avLst/>
          </a:prstGeom>
        </p:spPr>
      </p:pic>
      <p:graphicFrame>
        <p:nvGraphicFramePr>
          <p:cNvPr id="17" name="Table 16"/>
          <p:cNvGraphicFramePr>
            <a:graphicFrameLocks noGrp="1"/>
          </p:cNvGraphicFramePr>
          <p:nvPr>
            <p:extLst>
              <p:ext uri="{D42A27DB-BD31-4B8C-83A1-F6EECF244321}">
                <p14:modId xmlns:p14="http://schemas.microsoft.com/office/powerpoint/2010/main" val="889782071"/>
              </p:ext>
            </p:extLst>
          </p:nvPr>
        </p:nvGraphicFramePr>
        <p:xfrm>
          <a:off x="0" y="3903132"/>
          <a:ext cx="12192000" cy="3647230"/>
        </p:xfrm>
        <a:graphic>
          <a:graphicData uri="http://schemas.openxmlformats.org/drawingml/2006/table">
            <a:tbl>
              <a:tblPr firstRow="1" bandRow="1">
                <a:tableStyleId>{7DF18680-E054-41AD-8BC1-D1AEF772440D}</a:tableStyleId>
              </a:tblPr>
              <a:tblGrid>
                <a:gridCol w="2032000">
                  <a:extLst>
                    <a:ext uri="{9D8B030D-6E8A-4147-A177-3AD203B41FA5}">
                      <a16:colId xmlns:a16="http://schemas.microsoft.com/office/drawing/2014/main" val="3551151622"/>
                    </a:ext>
                  </a:extLst>
                </a:gridCol>
                <a:gridCol w="2032000">
                  <a:extLst>
                    <a:ext uri="{9D8B030D-6E8A-4147-A177-3AD203B41FA5}">
                      <a16:colId xmlns:a16="http://schemas.microsoft.com/office/drawing/2014/main" val="2027354917"/>
                    </a:ext>
                  </a:extLst>
                </a:gridCol>
                <a:gridCol w="2032000">
                  <a:extLst>
                    <a:ext uri="{9D8B030D-6E8A-4147-A177-3AD203B41FA5}">
                      <a16:colId xmlns:a16="http://schemas.microsoft.com/office/drawing/2014/main" val="3932831229"/>
                    </a:ext>
                  </a:extLst>
                </a:gridCol>
                <a:gridCol w="2032000">
                  <a:extLst>
                    <a:ext uri="{9D8B030D-6E8A-4147-A177-3AD203B41FA5}">
                      <a16:colId xmlns:a16="http://schemas.microsoft.com/office/drawing/2014/main" val="639090306"/>
                    </a:ext>
                  </a:extLst>
                </a:gridCol>
                <a:gridCol w="2032000">
                  <a:extLst>
                    <a:ext uri="{9D8B030D-6E8A-4147-A177-3AD203B41FA5}">
                      <a16:colId xmlns:a16="http://schemas.microsoft.com/office/drawing/2014/main" val="371174670"/>
                    </a:ext>
                  </a:extLst>
                </a:gridCol>
                <a:gridCol w="2032000">
                  <a:extLst>
                    <a:ext uri="{9D8B030D-6E8A-4147-A177-3AD203B41FA5}">
                      <a16:colId xmlns:a16="http://schemas.microsoft.com/office/drawing/2014/main" val="3464729654"/>
                    </a:ext>
                  </a:extLst>
                </a:gridCol>
              </a:tblGrid>
              <a:tr h="429155">
                <a:tc gridSpan="6">
                  <a:txBody>
                    <a:bodyPr/>
                    <a:lstStyle/>
                    <a:p>
                      <a:pPr algn="ctr"/>
                      <a:r>
                        <a:rPr lang="en-GB" b="1" dirty="0"/>
                        <a:t>Land Based Sectors – more than farming</a:t>
                      </a:r>
                      <a:endParaRPr lang="en-US" b="1"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922869834"/>
                  </a:ext>
                </a:extLst>
              </a:tr>
              <a:tr h="429155">
                <a:tc>
                  <a:txBody>
                    <a:bodyPr/>
                    <a:lstStyle/>
                    <a:p>
                      <a:r>
                        <a:rPr lang="en-GB" b="1" dirty="0"/>
                        <a:t>Agriculture</a:t>
                      </a:r>
                      <a:endParaRPr lang="en-US" b="1" dirty="0"/>
                    </a:p>
                  </a:txBody>
                  <a:tcPr/>
                </a:tc>
                <a:tc>
                  <a:txBody>
                    <a:bodyPr/>
                    <a:lstStyle/>
                    <a:p>
                      <a:r>
                        <a:rPr lang="en-GB" b="1" dirty="0"/>
                        <a:t>Horticulture</a:t>
                      </a:r>
                      <a:endParaRPr lang="en-US" b="1" dirty="0"/>
                    </a:p>
                  </a:txBody>
                  <a:tcPr/>
                </a:tc>
                <a:tc>
                  <a:txBody>
                    <a:bodyPr/>
                    <a:lstStyle/>
                    <a:p>
                      <a:r>
                        <a:rPr lang="en-GB" b="1" dirty="0"/>
                        <a:t>Infrastructure</a:t>
                      </a:r>
                      <a:endParaRPr lang="en-US" b="1" dirty="0"/>
                    </a:p>
                  </a:txBody>
                  <a:tcPr/>
                </a:tc>
                <a:tc>
                  <a:txBody>
                    <a:bodyPr/>
                    <a:lstStyle/>
                    <a:p>
                      <a:r>
                        <a:rPr lang="en-GB" b="1" dirty="0"/>
                        <a:t>Adventure,</a:t>
                      </a:r>
                      <a:r>
                        <a:rPr lang="en-GB" b="1" baseline="0" dirty="0"/>
                        <a:t> Sport &amp; Leisure</a:t>
                      </a:r>
                      <a:endParaRPr lang="en-US" b="1" dirty="0"/>
                    </a:p>
                  </a:txBody>
                  <a:tcPr/>
                </a:tc>
                <a:tc>
                  <a:txBody>
                    <a:bodyPr/>
                    <a:lstStyle/>
                    <a:p>
                      <a:r>
                        <a:rPr lang="en-GB" b="1" dirty="0"/>
                        <a:t>Energy Production</a:t>
                      </a:r>
                      <a:endParaRPr lang="en-US" b="1" dirty="0"/>
                    </a:p>
                  </a:txBody>
                  <a:tcPr/>
                </a:tc>
                <a:tc>
                  <a:txBody>
                    <a:bodyPr/>
                    <a:lstStyle/>
                    <a:p>
                      <a:r>
                        <a:rPr lang="en-GB" b="1" dirty="0"/>
                        <a:t>Forestry</a:t>
                      </a:r>
                      <a:endParaRPr lang="en-US" b="1" dirty="0"/>
                    </a:p>
                  </a:txBody>
                  <a:tcPr/>
                </a:tc>
                <a:extLst>
                  <a:ext uri="{0D108BD9-81ED-4DB2-BD59-A6C34878D82A}">
                    <a16:rowId xmlns:a16="http://schemas.microsoft.com/office/drawing/2014/main" val="1066223765"/>
                  </a:ext>
                </a:extLst>
              </a:tr>
              <a:tr h="429155">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45429314"/>
                  </a:ext>
                </a:extLst>
              </a:tr>
              <a:tr h="429155">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Agriculture</a:t>
                      </a:r>
                      <a:r>
                        <a:rPr lang="en-GB" sz="1000" baseline="0" dirty="0">
                          <a:latin typeface="Tahoma" panose="020B0604030504040204" pitchFamily="34" charset="0"/>
                          <a:ea typeface="Tahoma" panose="020B0604030504040204" pitchFamily="34" charset="0"/>
                          <a:cs typeface="Tahoma" panose="020B0604030504040204" pitchFamily="34" charset="0"/>
                        </a:rPr>
                        <a:t> is split into arable (crop) and livestock (animal) farming. 70% of UK land is covered by agriculture. Worth £7.2 billion in 2022. </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The </a:t>
                      </a:r>
                      <a:r>
                        <a:rPr lang="en-US" sz="1000" b="1"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total </a:t>
                      </a:r>
                      <a:r>
                        <a:rPr lang="en-US" sz="1000" b="1" i="0" kern="1200" dirty="0" err="1">
                          <a:solidFill>
                            <a:schemeClr val="dk1"/>
                          </a:solidFill>
                          <a:effectLst/>
                          <a:latin typeface="Tahoma" panose="020B0604030504040204" pitchFamily="34" charset="0"/>
                          <a:ea typeface="Tahoma" panose="020B0604030504040204" pitchFamily="34" charset="0"/>
                          <a:cs typeface="Tahoma" panose="020B0604030504040204" pitchFamily="34" charset="0"/>
                        </a:rPr>
                        <a:t>croppable</a:t>
                      </a:r>
                      <a:r>
                        <a:rPr lang="en-US" sz="1000" b="1"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 area</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 saw little change and was 6.1 million hectares.</a:t>
                      </a:r>
                    </a:p>
                    <a:p>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The </a:t>
                      </a:r>
                      <a:r>
                        <a:rPr lang="en-US" sz="1000" b="1"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total </a:t>
                      </a:r>
                      <a:r>
                        <a:rPr lang="en-US" sz="1000" b="1" i="0" kern="1200" dirty="0" err="1">
                          <a:solidFill>
                            <a:schemeClr val="dk1"/>
                          </a:solidFill>
                          <a:effectLst/>
                          <a:latin typeface="Tahoma" panose="020B0604030504040204" pitchFamily="34" charset="0"/>
                          <a:ea typeface="Tahoma" panose="020B0604030504040204" pitchFamily="34" charset="0"/>
                          <a:cs typeface="Tahoma" panose="020B0604030504040204" pitchFamily="34" charset="0"/>
                        </a:rPr>
                        <a:t>labour</a:t>
                      </a:r>
                      <a:r>
                        <a:rPr lang="en-US" sz="1000" b="1"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 force</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 on commercial holdings decreased by 1.7% and was 462 thousand people.</a:t>
                      </a:r>
                    </a:p>
                    <a:p>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Commercial</a:t>
                      </a:r>
                      <a:r>
                        <a:rPr lang="en-GB" sz="1000" baseline="0" dirty="0">
                          <a:latin typeface="Tahoma" panose="020B0604030504040204" pitchFamily="34" charset="0"/>
                          <a:ea typeface="Tahoma" panose="020B0604030504040204" pitchFamily="34" charset="0"/>
                          <a:cs typeface="Tahoma" panose="020B0604030504040204" pitchFamily="34" charset="0"/>
                        </a:rPr>
                        <a:t> horticulture is the growing of fruit, vegetables and ornamental flowers </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The horticultural sector is worth over £5 billion to the UK economy. In 2022, UK home-produced fruit was worth just over £1 billion, while vegetables were worth £1.8 billion. Horticulture contributes significantly to food security, however the UK produces only 17% of its fruit and 55% of its vegetable supply,</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GB" sz="1000" dirty="0">
                          <a:latin typeface="Tahoma" panose="020B0604030504040204" pitchFamily="34" charset="0"/>
                          <a:ea typeface="Tahoma" panose="020B0604030504040204" pitchFamily="34" charset="0"/>
                          <a:cs typeface="Tahoma" panose="020B0604030504040204" pitchFamily="34" charset="0"/>
                        </a:rPr>
                        <a:t>Infrastructure</a:t>
                      </a:r>
                      <a:r>
                        <a:rPr lang="en-GB" sz="1000" baseline="0" dirty="0">
                          <a:latin typeface="Tahoma" panose="020B0604030504040204" pitchFamily="34" charset="0"/>
                          <a:ea typeface="Tahoma" panose="020B0604030504040204" pitchFamily="34" charset="0"/>
                          <a:cs typeface="Tahoma" panose="020B0604030504040204" pitchFamily="34" charset="0"/>
                        </a:rPr>
                        <a:t> is the backbone of the country. </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It is the set of facilities and systems that serve a country, city, or other area, and encompasses the services and facilities necessary for its economy, households and to businesses</a:t>
                      </a:r>
                      <a:r>
                        <a:rPr lang="en-US" sz="1000" b="0" i="0" kern="1200" baseline="0" dirty="0">
                          <a:solidFill>
                            <a:schemeClr val="dk1"/>
                          </a:solidFill>
                          <a:effectLst/>
                          <a:latin typeface="Tahoma" panose="020B0604030504040204" pitchFamily="34" charset="0"/>
                          <a:ea typeface="Tahoma" panose="020B0604030504040204" pitchFamily="34" charset="0"/>
                          <a:cs typeface="Tahoma" panose="020B0604030504040204" pitchFamily="34" charset="0"/>
                        </a:rPr>
                        <a:t> to function</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 Infrastructure is composed of public and private physical structures such as roads, bridges, energy supply, internet</a:t>
                      </a:r>
                      <a:r>
                        <a:rPr lang="en-US" sz="1000" b="0" i="0" kern="1200" baseline="0" dirty="0">
                          <a:solidFill>
                            <a:schemeClr val="dk1"/>
                          </a:solidFill>
                          <a:effectLst/>
                          <a:latin typeface="Tahoma" panose="020B0604030504040204" pitchFamily="34" charset="0"/>
                          <a:ea typeface="Tahoma" panose="020B0604030504040204" pitchFamily="34" charset="0"/>
                          <a:cs typeface="Tahoma" panose="020B0604030504040204" pitchFamily="34" charset="0"/>
                        </a:rPr>
                        <a:t> and communications supply. </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The United Kingdom is the largest adventure tourism market in Europe, according to the World Tourism Organization, with 19% of the world's adventure travel tourists. A recent Visit Britain survey concluded that 40% of British tourists prefer sports and active holidays. Also includes</a:t>
                      </a:r>
                      <a:r>
                        <a:rPr lang="en-US" sz="1000" b="0" i="0" kern="1200" baseline="0" dirty="0">
                          <a:solidFill>
                            <a:schemeClr val="dk1"/>
                          </a:solidFill>
                          <a:effectLst/>
                          <a:latin typeface="Tahoma" panose="020B0604030504040204" pitchFamily="34" charset="0"/>
                          <a:ea typeface="Tahoma" panose="020B0604030504040204" pitchFamily="34" charset="0"/>
                          <a:cs typeface="Tahoma" panose="020B0604030504040204" pitchFamily="34" charset="0"/>
                        </a:rPr>
                        <a:t> animal health and welfare, wildlife conservation and the game, shooting and fishing industries.</a:t>
                      </a:r>
                      <a:endParaRPr lang="en-US" sz="10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fontAlgn="base"/>
                      <a:r>
                        <a:rPr lang="en-GB" sz="1000" dirty="0">
                          <a:latin typeface="Tahoma" panose="020B0604030504040204" pitchFamily="34" charset="0"/>
                          <a:ea typeface="Tahoma" panose="020B0604030504040204" pitchFamily="34" charset="0"/>
                          <a:cs typeface="Tahoma" panose="020B0604030504040204" pitchFamily="34" charset="0"/>
                        </a:rPr>
                        <a:t>UK is transitioning away from fossil fuels to</a:t>
                      </a:r>
                      <a:r>
                        <a:rPr lang="en-GB" sz="1000" baseline="0" dirty="0">
                          <a:latin typeface="Tahoma" panose="020B0604030504040204" pitchFamily="34" charset="0"/>
                          <a:ea typeface="Tahoma" panose="020B0604030504040204" pitchFamily="34" charset="0"/>
                          <a:cs typeface="Tahoma" panose="020B0604030504040204" pitchFamily="34" charset="0"/>
                        </a:rPr>
                        <a:t> renewable sources. </a:t>
                      </a:r>
                      <a:r>
                        <a:rPr lang="en-US" sz="1000" b="0" i="0" kern="1200" baseline="0" dirty="0">
                          <a:solidFill>
                            <a:schemeClr val="dk1"/>
                          </a:solidFill>
                          <a:effectLst/>
                          <a:latin typeface="Tahoma" panose="020B0604030504040204" pitchFamily="34" charset="0"/>
                          <a:ea typeface="Tahoma" panose="020B0604030504040204" pitchFamily="34" charset="0"/>
                          <a:cs typeface="Tahoma" panose="020B0604030504040204" pitchFamily="34" charset="0"/>
                        </a:rPr>
                        <a:t>In 2024 43% of energy was from</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 renewable  sources</a:t>
                      </a:r>
                      <a:r>
                        <a:rPr lang="en-US" sz="1000" b="0" i="0" kern="1200" baseline="0" dirty="0">
                          <a:solidFill>
                            <a:schemeClr val="dk1"/>
                          </a:solidFill>
                          <a:effectLst/>
                          <a:latin typeface="Tahoma" panose="020B0604030504040204" pitchFamily="34" charset="0"/>
                          <a:ea typeface="Tahoma" panose="020B0604030504040204" pitchFamily="34" charset="0"/>
                          <a:cs typeface="Tahoma" panose="020B0604030504040204" pitchFamily="34" charset="0"/>
                        </a:rPr>
                        <a:t> co</a:t>
                      </a:r>
                      <a:r>
                        <a:rPr lang="en-US" sz="10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ming from a mix of wind, solar, bioenergy and hydroelectric sources. Burning fossil fuels to create electricity has long been a major contributor in the emission green house gasses. into our atmosphere. UK</a:t>
                      </a:r>
                      <a:r>
                        <a:rPr lang="en-US" sz="1000" b="0" i="0" kern="1200" baseline="0" dirty="0">
                          <a:solidFill>
                            <a:schemeClr val="dk1"/>
                          </a:solidFill>
                          <a:effectLst/>
                          <a:latin typeface="Tahoma" panose="020B0604030504040204" pitchFamily="34" charset="0"/>
                          <a:ea typeface="Tahoma" panose="020B0604030504040204" pitchFamily="34" charset="0"/>
                          <a:cs typeface="Tahoma" panose="020B0604030504040204" pitchFamily="34" charset="0"/>
                        </a:rPr>
                        <a:t> Government is promising zero-carbon by 2035.</a:t>
                      </a:r>
                      <a:endParaRPr lang="en-US" dirty="0"/>
                    </a:p>
                  </a:txBody>
                  <a:tcPr/>
                </a:tc>
                <a:tc>
                  <a:txBody>
                    <a:bodyPr/>
                    <a:lstStyle/>
                    <a:p>
                      <a:r>
                        <a:rPr lang="en-US" sz="9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The area of woodland in the United Kingdom at 31 March 2023 is estimated to be 3.25 million hectares.</a:t>
                      </a:r>
                    </a:p>
                    <a:p>
                      <a:r>
                        <a:rPr lang="en-US" sz="9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Wood products imported into the UK in 2022 were valued at £10.7 billion . Average employment in 2021 of 20 thousand in forestry, 8 thousand in sawmilling and 5 thousand in panel mills.</a:t>
                      </a:r>
                    </a:p>
                    <a:p>
                      <a:r>
                        <a:rPr lang="en-US" sz="900" b="0" i="0" kern="1200" dirty="0">
                          <a:solidFill>
                            <a:schemeClr val="dk1"/>
                          </a:solidFill>
                          <a:effectLst/>
                          <a:latin typeface="Tahoma" panose="020B0604030504040204" pitchFamily="34" charset="0"/>
                          <a:ea typeface="Tahoma" panose="020B0604030504040204" pitchFamily="34" charset="0"/>
                          <a:cs typeface="Tahoma" panose="020B0604030504040204" pitchFamily="34" charset="0"/>
                        </a:rPr>
                        <a:t>The UK was the third-largest net importer (imports less exports) of forest products in 2021, behind China and the USA.</a:t>
                      </a:r>
                    </a:p>
                    <a:p>
                      <a:endParaRPr lang="en-US" sz="9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473954445"/>
                  </a:ext>
                </a:extLst>
              </a:tr>
            </a:tbl>
          </a:graphicData>
        </a:graphic>
      </p:graphicFrame>
      <p:pic>
        <p:nvPicPr>
          <p:cNvPr id="18" name="Picture 17"/>
          <p:cNvPicPr>
            <a:picLocks noChangeAspect="1"/>
          </p:cNvPicPr>
          <p:nvPr/>
        </p:nvPicPr>
        <p:blipFill>
          <a:blip r:embed="rId8"/>
          <a:stretch>
            <a:fillRect/>
          </a:stretch>
        </p:blipFill>
        <p:spPr>
          <a:xfrm>
            <a:off x="-1" y="4978400"/>
            <a:ext cx="2006601" cy="433824"/>
          </a:xfrm>
          <a:prstGeom prst="rect">
            <a:avLst/>
          </a:prstGeom>
        </p:spPr>
      </p:pic>
      <p:pic>
        <p:nvPicPr>
          <p:cNvPr id="19" name="Picture 18"/>
          <p:cNvPicPr>
            <a:picLocks noChangeAspect="1"/>
          </p:cNvPicPr>
          <p:nvPr/>
        </p:nvPicPr>
        <p:blipFill>
          <a:blip r:embed="rId9"/>
          <a:stretch>
            <a:fillRect/>
          </a:stretch>
        </p:blipFill>
        <p:spPr>
          <a:xfrm>
            <a:off x="2006600" y="4957345"/>
            <a:ext cx="2074511" cy="475933"/>
          </a:xfrm>
          <a:prstGeom prst="rect">
            <a:avLst/>
          </a:prstGeom>
        </p:spPr>
      </p:pic>
      <p:pic>
        <p:nvPicPr>
          <p:cNvPr id="20" name="Picture 19"/>
          <p:cNvPicPr>
            <a:picLocks noChangeAspect="1"/>
          </p:cNvPicPr>
          <p:nvPr/>
        </p:nvPicPr>
        <p:blipFill>
          <a:blip r:embed="rId10"/>
          <a:stretch>
            <a:fillRect/>
          </a:stretch>
        </p:blipFill>
        <p:spPr>
          <a:xfrm>
            <a:off x="4081111" y="4897120"/>
            <a:ext cx="2006600" cy="518757"/>
          </a:xfrm>
          <a:prstGeom prst="rect">
            <a:avLst/>
          </a:prstGeom>
        </p:spPr>
      </p:pic>
      <p:pic>
        <p:nvPicPr>
          <p:cNvPr id="21" name="Picture 20"/>
          <p:cNvPicPr>
            <a:picLocks noChangeAspect="1"/>
          </p:cNvPicPr>
          <p:nvPr/>
        </p:nvPicPr>
        <p:blipFill>
          <a:blip r:embed="rId11"/>
          <a:stretch>
            <a:fillRect/>
          </a:stretch>
        </p:blipFill>
        <p:spPr>
          <a:xfrm>
            <a:off x="6051194" y="4904065"/>
            <a:ext cx="2111028" cy="513833"/>
          </a:xfrm>
          <a:prstGeom prst="rect">
            <a:avLst/>
          </a:prstGeom>
        </p:spPr>
      </p:pic>
      <p:pic>
        <p:nvPicPr>
          <p:cNvPr id="22" name="Picture 21"/>
          <p:cNvPicPr>
            <a:picLocks noChangeAspect="1"/>
          </p:cNvPicPr>
          <p:nvPr/>
        </p:nvPicPr>
        <p:blipFill>
          <a:blip r:embed="rId12"/>
          <a:stretch>
            <a:fillRect/>
          </a:stretch>
        </p:blipFill>
        <p:spPr>
          <a:xfrm>
            <a:off x="8162222" y="4897120"/>
            <a:ext cx="1970083" cy="543756"/>
          </a:xfrm>
          <a:prstGeom prst="rect">
            <a:avLst/>
          </a:prstGeom>
        </p:spPr>
      </p:pic>
      <p:pic>
        <p:nvPicPr>
          <p:cNvPr id="23" name="Picture 22"/>
          <p:cNvPicPr>
            <a:picLocks noChangeAspect="1"/>
          </p:cNvPicPr>
          <p:nvPr/>
        </p:nvPicPr>
        <p:blipFill>
          <a:blip r:embed="rId13"/>
          <a:stretch>
            <a:fillRect/>
          </a:stretch>
        </p:blipFill>
        <p:spPr>
          <a:xfrm>
            <a:off x="10132304" y="4872469"/>
            <a:ext cx="2059695" cy="533519"/>
          </a:xfrm>
          <a:prstGeom prst="rect">
            <a:avLst/>
          </a:prstGeom>
        </p:spPr>
      </p:pic>
    </p:spTree>
    <p:extLst>
      <p:ext uri="{BB962C8B-B14F-4D97-AF65-F5344CB8AC3E}">
        <p14:creationId xmlns:p14="http://schemas.microsoft.com/office/powerpoint/2010/main" val="17956119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7244</TotalTime>
  <Words>795</Words>
  <Application>Microsoft Office PowerPoint</Application>
  <PresentationFormat>Widescreen</PresentationFormat>
  <Paragraphs>31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Tahoma</vt:lpstr>
      <vt:lpstr>Office Theme</vt:lpstr>
      <vt:lpstr>PowerPoint Presentation</vt:lpstr>
    </vt:vector>
  </TitlesOfParts>
  <Company>Kingston Maurward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Maddy Irvine</dc:creator>
  <cp:lastModifiedBy>Maddy Irvine</cp:lastModifiedBy>
  <cp:revision>4</cp:revision>
  <cp:lastPrinted>2024-06-19T12:11:06Z</cp:lastPrinted>
  <dcterms:created xsi:type="dcterms:W3CDTF">2024-06-14T11:30:25Z</dcterms:created>
  <dcterms:modified xsi:type="dcterms:W3CDTF">2024-06-19T14:16:01Z</dcterms:modified>
</cp:coreProperties>
</file>