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3"/>
  </p:sldMasterIdLst>
  <p:notesMasterIdLst>
    <p:notesMasterId r:id="rId6"/>
  </p:notesMasterIdLst>
  <p:sldIdLst>
    <p:sldId id="256" r:id="rId4"/>
    <p:sldId id="257" r:id="rId5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32"/>
  </p:normalViewPr>
  <p:slideViewPr>
    <p:cSldViewPr snapToGrid="0">
      <p:cViewPr varScale="1">
        <p:scale>
          <a:sx n="79" d="100"/>
          <a:sy n="79" d="100"/>
        </p:scale>
        <p:origin x="138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Master" Target="slideMasters/slideMaster1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2.xml"/><Relationship Id="rId10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AE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4ECACA6-24B6-6D4F-BA51-41D71A8A2A60}" type="datetimeFigureOut">
              <a:rPr lang="en-AE" smtClean="0"/>
              <a:t>12/09/2024</a:t>
            </a:fld>
            <a:endParaRPr lang="en-AE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AE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A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885E59-336B-014A-B724-70D722989FE4}" type="slidenum">
              <a:rPr lang="en-AE" smtClean="0"/>
              <a:t>‹#›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5132459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885E59-336B-014A-B724-70D722989FE4}" type="slidenum">
              <a:rPr lang="en-AE" smtClean="0"/>
              <a:t>2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34249008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925FB-B7C3-FF41-847A-60A1487F09D2}" type="datetimeFigureOut">
              <a:rPr lang="en-AE" smtClean="0"/>
              <a:t>12/09/2024</a:t>
            </a:fld>
            <a:endParaRPr lang="en-A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E55DF-1D70-324D-A2A0-D0445298563B}" type="slidenum">
              <a:rPr lang="en-AE" smtClean="0"/>
              <a:t>‹#›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12166381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925FB-B7C3-FF41-847A-60A1487F09D2}" type="datetimeFigureOut">
              <a:rPr lang="en-AE" smtClean="0"/>
              <a:t>12/09/2024</a:t>
            </a:fld>
            <a:endParaRPr lang="en-A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E55DF-1D70-324D-A2A0-D0445298563B}" type="slidenum">
              <a:rPr lang="en-AE" smtClean="0"/>
              <a:t>‹#›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34746698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925FB-B7C3-FF41-847A-60A1487F09D2}" type="datetimeFigureOut">
              <a:rPr lang="en-AE" smtClean="0"/>
              <a:t>12/09/2024</a:t>
            </a:fld>
            <a:endParaRPr lang="en-A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E55DF-1D70-324D-A2A0-D0445298563B}" type="slidenum">
              <a:rPr lang="en-AE" smtClean="0"/>
              <a:t>‹#›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28270238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925FB-B7C3-FF41-847A-60A1487F09D2}" type="datetimeFigureOut">
              <a:rPr lang="en-AE" smtClean="0"/>
              <a:t>12/09/2024</a:t>
            </a:fld>
            <a:endParaRPr lang="en-A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E55DF-1D70-324D-A2A0-D0445298563B}" type="slidenum">
              <a:rPr lang="en-AE" smtClean="0"/>
              <a:t>‹#›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34001865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925FB-B7C3-FF41-847A-60A1487F09D2}" type="datetimeFigureOut">
              <a:rPr lang="en-AE" smtClean="0"/>
              <a:t>12/09/2024</a:t>
            </a:fld>
            <a:endParaRPr lang="en-A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E55DF-1D70-324D-A2A0-D0445298563B}" type="slidenum">
              <a:rPr lang="en-AE" smtClean="0"/>
              <a:t>‹#›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34656437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925FB-B7C3-FF41-847A-60A1487F09D2}" type="datetimeFigureOut">
              <a:rPr lang="en-AE" smtClean="0"/>
              <a:t>12/09/2024</a:t>
            </a:fld>
            <a:endParaRPr lang="en-A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E55DF-1D70-324D-A2A0-D0445298563B}" type="slidenum">
              <a:rPr lang="en-AE" smtClean="0"/>
              <a:t>‹#›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36373866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925FB-B7C3-FF41-847A-60A1487F09D2}" type="datetimeFigureOut">
              <a:rPr lang="en-AE" smtClean="0"/>
              <a:t>12/09/2024</a:t>
            </a:fld>
            <a:endParaRPr lang="en-A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E55DF-1D70-324D-A2A0-D0445298563B}" type="slidenum">
              <a:rPr lang="en-AE" smtClean="0"/>
              <a:t>‹#›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41442302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925FB-B7C3-FF41-847A-60A1487F09D2}" type="datetimeFigureOut">
              <a:rPr lang="en-AE" smtClean="0"/>
              <a:t>12/09/2024</a:t>
            </a:fld>
            <a:endParaRPr lang="en-A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E55DF-1D70-324D-A2A0-D0445298563B}" type="slidenum">
              <a:rPr lang="en-AE" smtClean="0"/>
              <a:t>‹#›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21906315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925FB-B7C3-FF41-847A-60A1487F09D2}" type="datetimeFigureOut">
              <a:rPr lang="en-AE" smtClean="0"/>
              <a:t>12/09/2024</a:t>
            </a:fld>
            <a:endParaRPr lang="en-A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E55DF-1D70-324D-A2A0-D0445298563B}" type="slidenum">
              <a:rPr lang="en-AE" smtClean="0"/>
              <a:t>‹#›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20146790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925FB-B7C3-FF41-847A-60A1487F09D2}" type="datetimeFigureOut">
              <a:rPr lang="en-AE" smtClean="0"/>
              <a:t>12/09/2024</a:t>
            </a:fld>
            <a:endParaRPr lang="en-A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E55DF-1D70-324D-A2A0-D0445298563B}" type="slidenum">
              <a:rPr lang="en-AE" smtClean="0"/>
              <a:t>‹#›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2625317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925FB-B7C3-FF41-847A-60A1487F09D2}" type="datetimeFigureOut">
              <a:rPr lang="en-AE" smtClean="0"/>
              <a:t>12/09/2024</a:t>
            </a:fld>
            <a:endParaRPr lang="en-A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E55DF-1D70-324D-A2A0-D0445298563B}" type="slidenum">
              <a:rPr lang="en-AE" smtClean="0"/>
              <a:t>‹#›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554252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6925FB-B7C3-FF41-847A-60A1487F09D2}" type="datetimeFigureOut">
              <a:rPr lang="en-AE" smtClean="0"/>
              <a:t>12/09/2024</a:t>
            </a:fld>
            <a:endParaRPr lang="en-A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A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0E55DF-1D70-324D-A2A0-D0445298563B}" type="slidenum">
              <a:rPr lang="en-AE" smtClean="0"/>
              <a:t>‹#›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1051757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18" Type="http://schemas.openxmlformats.org/officeDocument/2006/relationships/image" Target="../media/image17.jpeg"/><Relationship Id="rId26" Type="http://schemas.openxmlformats.org/officeDocument/2006/relationships/image" Target="../media/image24.png"/><Relationship Id="rId3" Type="http://schemas.openxmlformats.org/officeDocument/2006/relationships/image" Target="../media/image2.png"/><Relationship Id="rId21" Type="http://schemas.openxmlformats.org/officeDocument/2006/relationships/image" Target="../media/image20.jpe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jpeg"/><Relationship Id="rId25" Type="http://schemas.microsoft.com/office/2007/relationships/hdphoto" Target="../media/hdphoto1.wdp"/><Relationship Id="rId2" Type="http://schemas.openxmlformats.org/officeDocument/2006/relationships/image" Target="../media/image1.png"/><Relationship Id="rId16" Type="http://schemas.openxmlformats.org/officeDocument/2006/relationships/image" Target="../media/image15.jpeg"/><Relationship Id="rId20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24" Type="http://schemas.openxmlformats.org/officeDocument/2006/relationships/image" Target="../media/image23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23" Type="http://schemas.openxmlformats.org/officeDocument/2006/relationships/image" Target="../media/image22.png"/><Relationship Id="rId10" Type="http://schemas.openxmlformats.org/officeDocument/2006/relationships/image" Target="../media/image9.png"/><Relationship Id="rId19" Type="http://schemas.openxmlformats.org/officeDocument/2006/relationships/image" Target="../media/image18.jpe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Relationship Id="rId22" Type="http://schemas.openxmlformats.org/officeDocument/2006/relationships/image" Target="../media/image21.png"/><Relationship Id="rId27" Type="http://schemas.openxmlformats.org/officeDocument/2006/relationships/image" Target="../media/image25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eg"/><Relationship Id="rId13" Type="http://schemas.openxmlformats.org/officeDocument/2006/relationships/image" Target="../media/image23.png"/><Relationship Id="rId18" Type="http://schemas.openxmlformats.org/officeDocument/2006/relationships/image" Target="../media/image37.jpeg"/><Relationship Id="rId3" Type="http://schemas.openxmlformats.org/officeDocument/2006/relationships/image" Target="../media/image26.png"/><Relationship Id="rId21" Type="http://schemas.openxmlformats.org/officeDocument/2006/relationships/image" Target="../media/image39.png"/><Relationship Id="rId7" Type="http://schemas.openxmlformats.org/officeDocument/2006/relationships/image" Target="../media/image29.png"/><Relationship Id="rId12" Type="http://schemas.openxmlformats.org/officeDocument/2006/relationships/image" Target="../media/image34.jpeg"/><Relationship Id="rId17" Type="http://schemas.microsoft.com/office/2007/relationships/hdphoto" Target="../media/hdphoto3.wdp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36.png"/><Relationship Id="rId20" Type="http://schemas.microsoft.com/office/2007/relationships/hdphoto" Target="../media/hdphoto4.wdp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jpeg"/><Relationship Id="rId11" Type="http://schemas.openxmlformats.org/officeDocument/2006/relationships/image" Target="../media/image33.jpeg"/><Relationship Id="rId24" Type="http://schemas.microsoft.com/office/2007/relationships/hdphoto" Target="../media/hdphoto6.wdp"/><Relationship Id="rId5" Type="http://schemas.openxmlformats.org/officeDocument/2006/relationships/image" Target="../media/image27.png"/><Relationship Id="rId15" Type="http://schemas.openxmlformats.org/officeDocument/2006/relationships/image" Target="../media/image35.png"/><Relationship Id="rId23" Type="http://schemas.openxmlformats.org/officeDocument/2006/relationships/image" Target="../media/image40.png"/><Relationship Id="rId10" Type="http://schemas.openxmlformats.org/officeDocument/2006/relationships/image" Target="../media/image32.png"/><Relationship Id="rId19" Type="http://schemas.openxmlformats.org/officeDocument/2006/relationships/image" Target="../media/image38.png"/><Relationship Id="rId4" Type="http://schemas.microsoft.com/office/2007/relationships/hdphoto" Target="../media/hdphoto2.wdp"/><Relationship Id="rId9" Type="http://schemas.openxmlformats.org/officeDocument/2006/relationships/image" Target="../media/image31.jpeg"/><Relationship Id="rId14" Type="http://schemas.microsoft.com/office/2007/relationships/hdphoto" Target="../media/hdphoto1.wdp"/><Relationship Id="rId22" Type="http://schemas.microsoft.com/office/2007/relationships/hdphoto" Target="../media/hdphoto5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0" name="Table 50">
            <a:extLst>
              <a:ext uri="{FF2B5EF4-FFF2-40B4-BE49-F238E27FC236}">
                <a16:creationId xmlns:a16="http://schemas.microsoft.com/office/drawing/2014/main" id="{3272335D-8C72-8699-A08B-F8B4B2C4F40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63296092"/>
              </p:ext>
            </p:extLst>
          </p:nvPr>
        </p:nvGraphicFramePr>
        <p:xfrm>
          <a:off x="2039523" y="5022503"/>
          <a:ext cx="3095596" cy="1330452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192054">
                  <a:extLst>
                    <a:ext uri="{9D8B030D-6E8A-4147-A177-3AD203B41FA5}">
                      <a16:colId xmlns:a16="http://schemas.microsoft.com/office/drawing/2014/main" val="1192380402"/>
                    </a:ext>
                  </a:extLst>
                </a:gridCol>
                <a:gridCol w="1903542">
                  <a:extLst>
                    <a:ext uri="{9D8B030D-6E8A-4147-A177-3AD203B41FA5}">
                      <a16:colId xmlns:a16="http://schemas.microsoft.com/office/drawing/2014/main" val="2929171004"/>
                    </a:ext>
                  </a:extLst>
                </a:gridCol>
              </a:tblGrid>
              <a:tr h="256032">
                <a:tc gridSpan="2">
                  <a:txBody>
                    <a:bodyPr/>
                    <a:lstStyle/>
                    <a:p>
                      <a:r>
                        <a:rPr lang="en-AE" sz="1050" b="1" u="sng" dirty="0">
                          <a:latin typeface="Century Gothic" panose="020B0502020202020204" pitchFamily="34" charset="0"/>
                        </a:rPr>
                        <a:t>Eva Smith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A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168725"/>
                  </a:ext>
                </a:extLst>
              </a:tr>
              <a:tr h="423506"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AE" sz="1050" dirty="0">
                          <a:latin typeface="Century Gothic" panose="020B0502020202020204" pitchFamily="34" charset="0"/>
                        </a:rPr>
                        <a:t>Oppressed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AE" sz="1050" dirty="0">
                          <a:latin typeface="Century Gothic" panose="020B0502020202020204" pitchFamily="34" charset="0"/>
                        </a:rPr>
                        <a:t>Courageous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AE" sz="1050" dirty="0">
                          <a:latin typeface="Century Gothic" panose="020B0502020202020204" pitchFamily="34" charset="0"/>
                        </a:rPr>
                        <a:t>Hardworking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AE" sz="1050" dirty="0">
                          <a:latin typeface="Century Gothic" panose="020B0502020202020204" pitchFamily="34" charset="0"/>
                        </a:rPr>
                        <a:t>Vulnerable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AE" sz="1050" dirty="0">
                          <a:latin typeface="Century Gothic" panose="020B0502020202020204" pitchFamily="34" charset="0"/>
                        </a:rPr>
                        <a:t>Resilient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92346309"/>
                  </a:ext>
                </a:extLst>
              </a:tr>
              <a:tr h="423506">
                <a:tc gridSpan="2"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AE" sz="900" dirty="0">
                          <a:latin typeface="Century Gothic" panose="020B0502020202020204" pitchFamily="34" charset="0"/>
                        </a:rPr>
                        <a:t>‘pretty’</a:t>
                      </a:r>
                    </a:p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AE" sz="900" dirty="0">
                          <a:latin typeface="Century Gothic" panose="020B0502020202020204" pitchFamily="34" charset="0"/>
                        </a:rPr>
                        <a:t>‘a good worker… he was ready to promote her’</a:t>
                      </a:r>
                    </a:p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AE" sz="900" dirty="0">
                          <a:latin typeface="Century Gothic" panose="020B0502020202020204" pitchFamily="34" charset="0"/>
                        </a:rPr>
                        <a:t>‘country-bred’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endParaRPr lang="en-AE" sz="1100" dirty="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43400974"/>
                  </a:ext>
                </a:extLst>
              </a:tr>
            </a:tbl>
          </a:graphicData>
        </a:graphic>
      </p:graphicFrame>
      <p:sp>
        <p:nvSpPr>
          <p:cNvPr id="51" name="TextBox 50">
            <a:extLst>
              <a:ext uri="{FF2B5EF4-FFF2-40B4-BE49-F238E27FC236}">
                <a16:creationId xmlns:a16="http://schemas.microsoft.com/office/drawing/2014/main" id="{9AD9ECA1-367B-E93D-53FF-173DAA2AA54C}"/>
              </a:ext>
            </a:extLst>
          </p:cNvPr>
          <p:cNvSpPr txBox="1"/>
          <p:nvPr/>
        </p:nvSpPr>
        <p:spPr>
          <a:xfrm>
            <a:off x="8311199" y="503529"/>
            <a:ext cx="16249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i="1" dirty="0">
                <a:latin typeface="Century Gothic" panose="020B0502020202020204" pitchFamily="34" charset="0"/>
              </a:rPr>
              <a:t>HOW TO STRUCTURE A CHARACTER QUESTION</a:t>
            </a:r>
            <a:endParaRPr lang="en-AE" sz="1200" b="1" i="1" dirty="0">
              <a:latin typeface="Century Gothic" panose="020B0502020202020204" pitchFamily="34" charset="0"/>
            </a:endParaRP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821E4386-7459-1894-A575-C0FA66F47A02}"/>
              </a:ext>
            </a:extLst>
          </p:cNvPr>
          <p:cNvSpPr txBox="1"/>
          <p:nvPr/>
        </p:nvSpPr>
        <p:spPr>
          <a:xfrm>
            <a:off x="-400131" y="-16849"/>
            <a:ext cx="41979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i="1" dirty="0">
                <a:latin typeface="Century Gothic" panose="020B0502020202020204" pitchFamily="34" charset="0"/>
              </a:rPr>
              <a:t>AN INSPECTOR CALLS</a:t>
            </a:r>
            <a:endParaRPr lang="en-AE" sz="2400" b="1" i="1" dirty="0">
              <a:latin typeface="Century Gothic" panose="020B0502020202020204" pitchFamily="34" charset="0"/>
            </a:endParaRPr>
          </a:p>
        </p:txBody>
      </p:sp>
      <p:grpSp>
        <p:nvGrpSpPr>
          <p:cNvPr id="1068" name="Group 1067">
            <a:extLst>
              <a:ext uri="{FF2B5EF4-FFF2-40B4-BE49-F238E27FC236}">
                <a16:creationId xmlns:a16="http://schemas.microsoft.com/office/drawing/2014/main" id="{D66548A0-710B-E463-9633-0C5FB5F4ADB9}"/>
              </a:ext>
            </a:extLst>
          </p:cNvPr>
          <p:cNvGrpSpPr/>
          <p:nvPr/>
        </p:nvGrpSpPr>
        <p:grpSpPr>
          <a:xfrm>
            <a:off x="151730" y="445949"/>
            <a:ext cx="1836440" cy="6389645"/>
            <a:chOff x="144577" y="381783"/>
            <a:chExt cx="1836440" cy="6389645"/>
          </a:xfrm>
        </p:grpSpPr>
        <p:grpSp>
          <p:nvGrpSpPr>
            <p:cNvPr id="1064" name="Group 1063">
              <a:extLst>
                <a:ext uri="{FF2B5EF4-FFF2-40B4-BE49-F238E27FC236}">
                  <a16:creationId xmlns:a16="http://schemas.microsoft.com/office/drawing/2014/main" id="{1A96D9D7-4E0E-C2DB-D410-5B640E2298AD}"/>
                </a:ext>
              </a:extLst>
            </p:cNvPr>
            <p:cNvGrpSpPr/>
            <p:nvPr/>
          </p:nvGrpSpPr>
          <p:grpSpPr>
            <a:xfrm>
              <a:off x="192237" y="381783"/>
              <a:ext cx="1719804" cy="1966787"/>
              <a:chOff x="192237" y="381783"/>
              <a:chExt cx="1719804" cy="1966787"/>
            </a:xfrm>
          </p:grpSpPr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344ED1FA-D240-186E-62CD-84D969F82FC2}"/>
                  </a:ext>
                </a:extLst>
              </p:cNvPr>
              <p:cNvSpPr txBox="1"/>
              <p:nvPr/>
            </p:nvSpPr>
            <p:spPr>
              <a:xfrm>
                <a:off x="510824" y="471844"/>
                <a:ext cx="1199407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AE" sz="1600" b="1" i="1" dirty="0">
                    <a:latin typeface="Century Gothic" panose="020B0502020202020204" pitchFamily="34" charset="0"/>
                    <a:cs typeface="Aharoni" panose="02010803020104030203" pitchFamily="2" charset="-79"/>
                  </a:rPr>
                  <a:t>ACT 1</a:t>
                </a:r>
              </a:p>
            </p:txBody>
          </p:sp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EA97579D-D061-7114-8653-6C291061E493}"/>
                  </a:ext>
                </a:extLst>
              </p:cNvPr>
              <p:cNvSpPr txBox="1"/>
              <p:nvPr/>
            </p:nvSpPr>
            <p:spPr>
              <a:xfrm>
                <a:off x="400400" y="881627"/>
                <a:ext cx="117584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AE" sz="900" dirty="0">
                    <a:latin typeface="Century Gothic" panose="020B0502020202020204" pitchFamily="34" charset="0"/>
                  </a:rPr>
                  <a:t>Engagement toast</a:t>
                </a:r>
              </a:p>
            </p:txBody>
          </p:sp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52967AFC-AD95-CF9C-B5C5-8DEF82735E7A}"/>
                  </a:ext>
                </a:extLst>
              </p:cNvPr>
              <p:cNvSpPr txBox="1"/>
              <p:nvPr/>
            </p:nvSpPr>
            <p:spPr>
              <a:xfrm>
                <a:off x="379063" y="1286728"/>
                <a:ext cx="1175846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AE" sz="900" dirty="0">
                    <a:latin typeface="Century Gothic" panose="020B0502020202020204" pitchFamily="34" charset="0"/>
                  </a:rPr>
                  <a:t>Inspector enters</a:t>
                </a:r>
              </a:p>
            </p:txBody>
          </p:sp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7D8BFEFE-23EA-D942-3481-7261A7E70509}"/>
                  </a:ext>
                </a:extLst>
              </p:cNvPr>
              <p:cNvSpPr txBox="1"/>
              <p:nvPr/>
            </p:nvSpPr>
            <p:spPr>
              <a:xfrm>
                <a:off x="280247" y="1542536"/>
                <a:ext cx="117584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AE" sz="900" dirty="0">
                    <a:latin typeface="Century Gothic" panose="020B0502020202020204" pitchFamily="34" charset="0"/>
                  </a:rPr>
                  <a:t>Mr. Birling interviewed</a:t>
                </a:r>
              </a:p>
            </p:txBody>
          </p:sp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CCAA4D2C-C003-A9A2-96DF-549CB854328D}"/>
                  </a:ext>
                </a:extLst>
              </p:cNvPr>
              <p:cNvSpPr txBox="1"/>
              <p:nvPr/>
            </p:nvSpPr>
            <p:spPr>
              <a:xfrm>
                <a:off x="339133" y="1916057"/>
                <a:ext cx="117584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AE" sz="900" dirty="0">
                    <a:latin typeface="Century Gothic" panose="020B0502020202020204" pitchFamily="34" charset="0"/>
                  </a:rPr>
                  <a:t>Sheila interviewed</a:t>
                </a:r>
              </a:p>
            </p:txBody>
          </p:sp>
          <p:pic>
            <p:nvPicPr>
              <p:cNvPr id="53" name="Picture 52">
                <a:extLst>
                  <a:ext uri="{FF2B5EF4-FFF2-40B4-BE49-F238E27FC236}">
                    <a16:creationId xmlns:a16="http://schemas.microsoft.com/office/drawing/2014/main" id="{3AF1A73F-5968-70BF-97EA-8B84E26F9490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"/>
              <a:srcRect b="14062"/>
              <a:stretch/>
            </p:blipFill>
            <p:spPr>
              <a:xfrm>
                <a:off x="1386126" y="829570"/>
                <a:ext cx="359962" cy="309345"/>
              </a:xfrm>
              <a:prstGeom prst="rect">
                <a:avLst/>
              </a:prstGeom>
            </p:spPr>
          </p:pic>
          <p:pic>
            <p:nvPicPr>
              <p:cNvPr id="58" name="Picture 57">
                <a:extLst>
                  <a:ext uri="{FF2B5EF4-FFF2-40B4-BE49-F238E27FC236}">
                    <a16:creationId xmlns:a16="http://schemas.microsoft.com/office/drawing/2014/main" id="{D3C6BC5C-5C0F-C405-DC8E-EF80C767141B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/>
              <a:srcRect b="14897"/>
              <a:stretch/>
            </p:blipFill>
            <p:spPr>
              <a:xfrm>
                <a:off x="1640805" y="799755"/>
                <a:ext cx="271236" cy="230832"/>
              </a:xfrm>
              <a:prstGeom prst="rect">
                <a:avLst/>
              </a:prstGeom>
            </p:spPr>
          </p:pic>
          <p:pic>
            <p:nvPicPr>
              <p:cNvPr id="63" name="Picture 62">
                <a:extLst>
                  <a:ext uri="{FF2B5EF4-FFF2-40B4-BE49-F238E27FC236}">
                    <a16:creationId xmlns:a16="http://schemas.microsoft.com/office/drawing/2014/main" id="{91F6C1A1-F76C-E3D0-6E3B-F9AFE614F84E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4"/>
              <a:srcRect b="14897"/>
              <a:stretch/>
            </p:blipFill>
            <p:spPr>
              <a:xfrm>
                <a:off x="1354703" y="1184634"/>
                <a:ext cx="397441" cy="338238"/>
              </a:xfrm>
              <a:prstGeom prst="rect">
                <a:avLst/>
              </a:prstGeom>
            </p:spPr>
          </p:pic>
          <p:pic>
            <p:nvPicPr>
              <p:cNvPr id="1024" name="Picture 1023">
                <a:extLst>
                  <a:ext uri="{FF2B5EF4-FFF2-40B4-BE49-F238E27FC236}">
                    <a16:creationId xmlns:a16="http://schemas.microsoft.com/office/drawing/2014/main" id="{8860AE5E-B80D-42E4-7667-E3C0E07703EF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/>
              <a:srcRect b="13629"/>
              <a:stretch/>
            </p:blipFill>
            <p:spPr>
              <a:xfrm>
                <a:off x="1203606" y="1544572"/>
                <a:ext cx="381933" cy="329879"/>
              </a:xfrm>
              <a:prstGeom prst="rect">
                <a:avLst/>
              </a:prstGeom>
            </p:spPr>
          </p:pic>
          <p:pic>
            <p:nvPicPr>
              <p:cNvPr id="1025" name="Picture 1024">
                <a:extLst>
                  <a:ext uri="{FF2B5EF4-FFF2-40B4-BE49-F238E27FC236}">
                    <a16:creationId xmlns:a16="http://schemas.microsoft.com/office/drawing/2014/main" id="{E39AB609-A192-BFF2-F5B0-A7323109B0B3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6"/>
              <a:srcRect b="14377"/>
              <a:stretch/>
            </p:blipFill>
            <p:spPr>
              <a:xfrm>
                <a:off x="1379445" y="1920170"/>
                <a:ext cx="500332" cy="428400"/>
              </a:xfrm>
              <a:prstGeom prst="rect">
                <a:avLst/>
              </a:prstGeom>
            </p:spPr>
          </p:pic>
          <p:cxnSp>
            <p:nvCxnSpPr>
              <p:cNvPr id="7" name="Straight Connector 6">
                <a:extLst>
                  <a:ext uri="{FF2B5EF4-FFF2-40B4-BE49-F238E27FC236}">
                    <a16:creationId xmlns:a16="http://schemas.microsoft.com/office/drawing/2014/main" id="{CEFE2F05-792C-1CA0-3404-37C9DC3381E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09693" y="848826"/>
                <a:ext cx="15508" cy="1369375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1048" name="Picture 1047">
                <a:extLst>
                  <a:ext uri="{FF2B5EF4-FFF2-40B4-BE49-F238E27FC236}">
                    <a16:creationId xmlns:a16="http://schemas.microsoft.com/office/drawing/2014/main" id="{3600AE60-E4A5-49A6-3355-6B101A16102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192237" y="381783"/>
                <a:ext cx="434912" cy="434912"/>
              </a:xfrm>
              <a:prstGeom prst="rect">
                <a:avLst/>
              </a:prstGeom>
            </p:spPr>
          </p:pic>
        </p:grpSp>
        <p:grpSp>
          <p:nvGrpSpPr>
            <p:cNvPr id="1065" name="Group 1064">
              <a:extLst>
                <a:ext uri="{FF2B5EF4-FFF2-40B4-BE49-F238E27FC236}">
                  <a16:creationId xmlns:a16="http://schemas.microsoft.com/office/drawing/2014/main" id="{1A6312F3-1B21-123C-2726-4C12B72EFB8F}"/>
                </a:ext>
              </a:extLst>
            </p:cNvPr>
            <p:cNvGrpSpPr/>
            <p:nvPr/>
          </p:nvGrpSpPr>
          <p:grpSpPr>
            <a:xfrm>
              <a:off x="169606" y="2276533"/>
              <a:ext cx="1811411" cy="1729072"/>
              <a:chOff x="169606" y="2276533"/>
              <a:chExt cx="1811411" cy="1729072"/>
            </a:xfrm>
          </p:grpSpPr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DEC93905-100D-D52D-3BCF-0A1748DC39A8}"/>
                  </a:ext>
                </a:extLst>
              </p:cNvPr>
              <p:cNvSpPr txBox="1"/>
              <p:nvPr/>
            </p:nvSpPr>
            <p:spPr>
              <a:xfrm>
                <a:off x="499315" y="2372203"/>
                <a:ext cx="1199407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AE" sz="1600" b="1" i="1" dirty="0">
                    <a:latin typeface="Century Gothic" panose="020B0502020202020204" pitchFamily="34" charset="0"/>
                  </a:rPr>
                  <a:t>ACT 2</a:t>
                </a:r>
              </a:p>
            </p:txBody>
          </p:sp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EB1CCBA2-C210-05B5-008C-091CBCA588A5}"/>
                  </a:ext>
                </a:extLst>
              </p:cNvPr>
              <p:cNvSpPr txBox="1"/>
              <p:nvPr/>
            </p:nvSpPr>
            <p:spPr>
              <a:xfrm>
                <a:off x="409693" y="2782212"/>
                <a:ext cx="117584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AE" sz="900" dirty="0">
                    <a:latin typeface="Century Gothic" panose="020B0502020202020204" pitchFamily="34" charset="0"/>
                  </a:rPr>
                  <a:t>Gerald interviewed</a:t>
                </a:r>
              </a:p>
            </p:txBody>
          </p:sp>
          <p:sp>
            <p:nvSpPr>
              <p:cNvPr id="35" name="TextBox 34">
                <a:extLst>
                  <a:ext uri="{FF2B5EF4-FFF2-40B4-BE49-F238E27FC236}">
                    <a16:creationId xmlns:a16="http://schemas.microsoft.com/office/drawing/2014/main" id="{9FC8582C-4BEF-3F6D-8A6B-50687E1AEEF7}"/>
                  </a:ext>
                </a:extLst>
              </p:cNvPr>
              <p:cNvSpPr txBox="1"/>
              <p:nvPr/>
            </p:nvSpPr>
            <p:spPr>
              <a:xfrm>
                <a:off x="437239" y="3152464"/>
                <a:ext cx="117584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AE" sz="900" dirty="0">
                    <a:latin typeface="Century Gothic" panose="020B0502020202020204" pitchFamily="34" charset="0"/>
                  </a:rPr>
                  <a:t>Sheila returns engagement ring</a:t>
                </a:r>
              </a:p>
            </p:txBody>
          </p:sp>
          <p:sp>
            <p:nvSpPr>
              <p:cNvPr id="37" name="TextBox 36">
                <a:extLst>
                  <a:ext uri="{FF2B5EF4-FFF2-40B4-BE49-F238E27FC236}">
                    <a16:creationId xmlns:a16="http://schemas.microsoft.com/office/drawing/2014/main" id="{B2609961-CC1E-49B6-16DE-65E49AD66B68}"/>
                  </a:ext>
                </a:extLst>
              </p:cNvPr>
              <p:cNvSpPr txBox="1"/>
              <p:nvPr/>
            </p:nvSpPr>
            <p:spPr>
              <a:xfrm>
                <a:off x="295722" y="3606929"/>
                <a:ext cx="117584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AE" sz="900" dirty="0">
                    <a:latin typeface="Century Gothic" panose="020B0502020202020204" pitchFamily="34" charset="0"/>
                  </a:rPr>
                  <a:t>Mrs. Birling interviewed</a:t>
                </a:r>
              </a:p>
            </p:txBody>
          </p:sp>
          <p:pic>
            <p:nvPicPr>
              <p:cNvPr id="59" name="Picture 58">
                <a:extLst>
                  <a:ext uri="{FF2B5EF4-FFF2-40B4-BE49-F238E27FC236}">
                    <a16:creationId xmlns:a16="http://schemas.microsoft.com/office/drawing/2014/main" id="{868D3165-612B-DEA8-4CFF-C03A0F7AFC0C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/>
              <a:srcRect b="14897"/>
              <a:stretch/>
            </p:blipFill>
            <p:spPr>
              <a:xfrm>
                <a:off x="1522147" y="3200995"/>
                <a:ext cx="271236" cy="230832"/>
              </a:xfrm>
              <a:prstGeom prst="rect">
                <a:avLst/>
              </a:prstGeom>
            </p:spPr>
          </p:pic>
          <p:pic>
            <p:nvPicPr>
              <p:cNvPr id="1035" name="Picture 1034">
                <a:extLst>
                  <a:ext uri="{FF2B5EF4-FFF2-40B4-BE49-F238E27FC236}">
                    <a16:creationId xmlns:a16="http://schemas.microsoft.com/office/drawing/2014/main" id="{80ACDC72-422B-DF1B-7D46-3EE2269516B1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8"/>
              <a:srcRect b="26067"/>
              <a:stretch/>
            </p:blipFill>
            <p:spPr>
              <a:xfrm>
                <a:off x="1402409" y="2703603"/>
                <a:ext cx="578608" cy="427779"/>
              </a:xfrm>
              <a:prstGeom prst="rect">
                <a:avLst/>
              </a:prstGeom>
            </p:spPr>
          </p:pic>
          <p:pic>
            <p:nvPicPr>
              <p:cNvPr id="1037" name="Picture 1036">
                <a:extLst>
                  <a:ext uri="{FF2B5EF4-FFF2-40B4-BE49-F238E27FC236}">
                    <a16:creationId xmlns:a16="http://schemas.microsoft.com/office/drawing/2014/main" id="{D1BC6DD9-3E6C-7164-4D0B-B223CF486D82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9"/>
              <a:srcRect b="14897"/>
              <a:stretch/>
            </p:blipFill>
            <p:spPr>
              <a:xfrm>
                <a:off x="1254451" y="3593477"/>
                <a:ext cx="484266" cy="412128"/>
              </a:xfrm>
              <a:prstGeom prst="rect">
                <a:avLst/>
              </a:prstGeom>
            </p:spPr>
          </p:pic>
          <p:cxnSp>
            <p:nvCxnSpPr>
              <p:cNvPr id="20" name="Straight Connector 19">
                <a:extLst>
                  <a:ext uri="{FF2B5EF4-FFF2-40B4-BE49-F238E27FC236}">
                    <a16:creationId xmlns:a16="http://schemas.microsoft.com/office/drawing/2014/main" id="{65CF3A8F-7FAB-ED78-D15C-F3D8EE961F4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37239" y="2849766"/>
                <a:ext cx="0" cy="1118710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pic>
            <p:nvPicPr>
              <p:cNvPr id="1051" name="Picture 1050">
                <a:extLst>
                  <a:ext uri="{FF2B5EF4-FFF2-40B4-BE49-F238E27FC236}">
                    <a16:creationId xmlns:a16="http://schemas.microsoft.com/office/drawing/2014/main" id="{EE58EC61-0868-5C67-C1F2-0137D7F4FC2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169606" y="2276533"/>
                <a:ext cx="483110" cy="483110"/>
              </a:xfrm>
              <a:prstGeom prst="rect">
                <a:avLst/>
              </a:prstGeom>
            </p:spPr>
          </p:pic>
        </p:grpSp>
        <p:grpSp>
          <p:nvGrpSpPr>
            <p:cNvPr id="1066" name="Group 1065">
              <a:extLst>
                <a:ext uri="{FF2B5EF4-FFF2-40B4-BE49-F238E27FC236}">
                  <a16:creationId xmlns:a16="http://schemas.microsoft.com/office/drawing/2014/main" id="{B57AE806-92C6-781D-65AD-CABEF2438096}"/>
                </a:ext>
              </a:extLst>
            </p:cNvPr>
            <p:cNvGrpSpPr/>
            <p:nvPr/>
          </p:nvGrpSpPr>
          <p:grpSpPr>
            <a:xfrm>
              <a:off x="144577" y="4056440"/>
              <a:ext cx="1653579" cy="2714988"/>
              <a:chOff x="144577" y="4056440"/>
              <a:chExt cx="1653579" cy="2714988"/>
            </a:xfrm>
          </p:grpSpPr>
          <p:sp>
            <p:nvSpPr>
              <p:cNvPr id="39" name="TextBox 38">
                <a:extLst>
                  <a:ext uri="{FF2B5EF4-FFF2-40B4-BE49-F238E27FC236}">
                    <a16:creationId xmlns:a16="http://schemas.microsoft.com/office/drawing/2014/main" id="{B188F22A-057C-3F29-8604-91192BDBDDC1}"/>
                  </a:ext>
                </a:extLst>
              </p:cNvPr>
              <p:cNvSpPr txBox="1"/>
              <p:nvPr/>
            </p:nvSpPr>
            <p:spPr>
              <a:xfrm>
                <a:off x="499315" y="4128270"/>
                <a:ext cx="1199407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AE" sz="1600" b="1" i="1" dirty="0">
                    <a:latin typeface="Century Gothic" panose="020B0502020202020204" pitchFamily="34" charset="0"/>
                  </a:rPr>
                  <a:t>ACT 3</a:t>
                </a:r>
              </a:p>
            </p:txBody>
          </p:sp>
          <p:sp>
            <p:nvSpPr>
              <p:cNvPr id="40" name="TextBox 39">
                <a:extLst>
                  <a:ext uri="{FF2B5EF4-FFF2-40B4-BE49-F238E27FC236}">
                    <a16:creationId xmlns:a16="http://schemas.microsoft.com/office/drawing/2014/main" id="{24C6CD9A-16D0-8EC3-0089-60CFF98F118A}"/>
                  </a:ext>
                </a:extLst>
              </p:cNvPr>
              <p:cNvSpPr txBox="1"/>
              <p:nvPr/>
            </p:nvSpPr>
            <p:spPr>
              <a:xfrm>
                <a:off x="394037" y="4541210"/>
                <a:ext cx="98774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AE" sz="900" dirty="0">
                    <a:latin typeface="Century Gothic" panose="020B0502020202020204" pitchFamily="34" charset="0"/>
                  </a:rPr>
                  <a:t>Eric interviewed</a:t>
                </a:r>
              </a:p>
            </p:txBody>
          </p:sp>
          <p:sp>
            <p:nvSpPr>
              <p:cNvPr id="41" name="TextBox 40">
                <a:extLst>
                  <a:ext uri="{FF2B5EF4-FFF2-40B4-BE49-F238E27FC236}">
                    <a16:creationId xmlns:a16="http://schemas.microsoft.com/office/drawing/2014/main" id="{8B957EDE-1543-37A6-F4B7-9F3E1138B47E}"/>
                  </a:ext>
                </a:extLst>
              </p:cNvPr>
              <p:cNvSpPr txBox="1"/>
              <p:nvPr/>
            </p:nvSpPr>
            <p:spPr>
              <a:xfrm>
                <a:off x="397679" y="4984923"/>
                <a:ext cx="104031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AE" sz="900" dirty="0">
                    <a:latin typeface="Century Gothic" panose="020B0502020202020204" pitchFamily="34" charset="0"/>
                  </a:rPr>
                  <a:t>Inspector’s final speech</a:t>
                </a:r>
              </a:p>
            </p:txBody>
          </p:sp>
          <p:sp>
            <p:nvSpPr>
              <p:cNvPr id="47" name="TextBox 46">
                <a:extLst>
                  <a:ext uri="{FF2B5EF4-FFF2-40B4-BE49-F238E27FC236}">
                    <a16:creationId xmlns:a16="http://schemas.microsoft.com/office/drawing/2014/main" id="{463E14F9-FD29-66FA-A61F-14D1D68C1648}"/>
                  </a:ext>
                </a:extLst>
              </p:cNvPr>
              <p:cNvSpPr txBox="1"/>
              <p:nvPr/>
            </p:nvSpPr>
            <p:spPr>
              <a:xfrm>
                <a:off x="368735" y="5478810"/>
                <a:ext cx="1069577" cy="5078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AE" sz="900" dirty="0">
                    <a:latin typeface="Century Gothic" panose="020B0502020202020204" pitchFamily="34" charset="0"/>
                  </a:rPr>
                  <a:t>Phone calls to police and infirmary</a:t>
                </a:r>
              </a:p>
            </p:txBody>
          </p:sp>
          <p:sp>
            <p:nvSpPr>
              <p:cNvPr id="48" name="TextBox 47">
                <a:extLst>
                  <a:ext uri="{FF2B5EF4-FFF2-40B4-BE49-F238E27FC236}">
                    <a16:creationId xmlns:a16="http://schemas.microsoft.com/office/drawing/2014/main" id="{BB402660-80D9-8F08-321F-5C95D0F5A3C1}"/>
                  </a:ext>
                </a:extLst>
              </p:cNvPr>
              <p:cNvSpPr txBox="1"/>
              <p:nvPr/>
            </p:nvSpPr>
            <p:spPr>
              <a:xfrm>
                <a:off x="295722" y="6430183"/>
                <a:ext cx="1175846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AE" sz="900" dirty="0">
                    <a:latin typeface="Century Gothic" panose="020B0502020202020204" pitchFamily="34" charset="0"/>
                  </a:rPr>
                  <a:t>Phone rings</a:t>
                </a:r>
              </a:p>
            </p:txBody>
          </p:sp>
          <p:sp>
            <p:nvSpPr>
              <p:cNvPr id="49" name="TextBox 48">
                <a:extLst>
                  <a:ext uri="{FF2B5EF4-FFF2-40B4-BE49-F238E27FC236}">
                    <a16:creationId xmlns:a16="http://schemas.microsoft.com/office/drawing/2014/main" id="{3A71B136-C7CF-5BE6-5CCB-8991F6D7F087}"/>
                  </a:ext>
                </a:extLst>
              </p:cNvPr>
              <p:cNvSpPr txBox="1"/>
              <p:nvPr/>
            </p:nvSpPr>
            <p:spPr>
              <a:xfrm>
                <a:off x="251647" y="6078968"/>
                <a:ext cx="1175846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AE" sz="900" dirty="0">
                    <a:latin typeface="Century Gothic" panose="020B0502020202020204" pitchFamily="34" charset="0"/>
                  </a:rPr>
                  <a:t>Celebrate</a:t>
                </a:r>
              </a:p>
            </p:txBody>
          </p:sp>
          <p:pic>
            <p:nvPicPr>
              <p:cNvPr id="56" name="Picture 55">
                <a:extLst>
                  <a:ext uri="{FF2B5EF4-FFF2-40B4-BE49-F238E27FC236}">
                    <a16:creationId xmlns:a16="http://schemas.microsoft.com/office/drawing/2014/main" id="{F5FAB3C9-D9B9-E3F7-E8B4-85C15040EDA6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1"/>
              <a:srcRect b="14061"/>
              <a:stretch/>
            </p:blipFill>
            <p:spPr>
              <a:xfrm>
                <a:off x="1127310" y="6312066"/>
                <a:ext cx="534524" cy="459362"/>
              </a:xfrm>
              <a:prstGeom prst="rect">
                <a:avLst/>
              </a:prstGeom>
            </p:spPr>
          </p:pic>
          <p:pic>
            <p:nvPicPr>
              <p:cNvPr id="57" name="Picture 56">
                <a:extLst>
                  <a:ext uri="{FF2B5EF4-FFF2-40B4-BE49-F238E27FC236}">
                    <a16:creationId xmlns:a16="http://schemas.microsoft.com/office/drawing/2014/main" id="{2D0D7AB8-57AD-BD66-5602-F355932A1EB2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"/>
              <a:srcRect b="14062"/>
              <a:stretch/>
            </p:blipFill>
            <p:spPr>
              <a:xfrm>
                <a:off x="1137832" y="6001739"/>
                <a:ext cx="359962" cy="309345"/>
              </a:xfrm>
              <a:prstGeom prst="rect">
                <a:avLst/>
              </a:prstGeom>
            </p:spPr>
          </p:pic>
          <p:pic>
            <p:nvPicPr>
              <p:cNvPr id="1039" name="Picture 1038">
                <a:extLst>
                  <a:ext uri="{FF2B5EF4-FFF2-40B4-BE49-F238E27FC236}">
                    <a16:creationId xmlns:a16="http://schemas.microsoft.com/office/drawing/2014/main" id="{5FA0FCEF-4D46-1E85-506A-4A33C167C9F0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2"/>
              <a:srcRect b="14897"/>
              <a:stretch/>
            </p:blipFill>
            <p:spPr>
              <a:xfrm>
                <a:off x="1254451" y="4452198"/>
                <a:ext cx="503385" cy="428400"/>
              </a:xfrm>
              <a:prstGeom prst="rect">
                <a:avLst/>
              </a:prstGeom>
            </p:spPr>
          </p:pic>
          <p:pic>
            <p:nvPicPr>
              <p:cNvPr id="1041" name="Picture 1040">
                <a:extLst>
                  <a:ext uri="{FF2B5EF4-FFF2-40B4-BE49-F238E27FC236}">
                    <a16:creationId xmlns:a16="http://schemas.microsoft.com/office/drawing/2014/main" id="{CF69F468-30EC-BF72-CA08-5AD3CDB7CFE8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3"/>
              <a:srcRect b="15673"/>
              <a:stretch/>
            </p:blipFill>
            <p:spPr>
              <a:xfrm>
                <a:off x="1254451" y="4896986"/>
                <a:ext cx="538932" cy="454464"/>
              </a:xfrm>
              <a:prstGeom prst="rect">
                <a:avLst/>
              </a:prstGeom>
            </p:spPr>
          </p:pic>
          <p:pic>
            <p:nvPicPr>
              <p:cNvPr id="1042" name="Picture 1041">
                <a:extLst>
                  <a:ext uri="{FF2B5EF4-FFF2-40B4-BE49-F238E27FC236}">
                    <a16:creationId xmlns:a16="http://schemas.microsoft.com/office/drawing/2014/main" id="{6AD2A69C-D7B1-53A6-4BA6-3CCDE1EA81EC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4"/>
              <a:srcRect b="16660"/>
              <a:stretch/>
            </p:blipFill>
            <p:spPr>
              <a:xfrm>
                <a:off x="1246967" y="5493908"/>
                <a:ext cx="551189" cy="459362"/>
              </a:xfrm>
              <a:prstGeom prst="rect">
                <a:avLst/>
              </a:prstGeom>
            </p:spPr>
          </p:pic>
          <p:cxnSp>
            <p:nvCxnSpPr>
              <p:cNvPr id="1026" name="Straight Connector 1025">
                <a:extLst>
                  <a:ext uri="{FF2B5EF4-FFF2-40B4-BE49-F238E27FC236}">
                    <a16:creationId xmlns:a16="http://schemas.microsoft.com/office/drawing/2014/main" id="{21C45DAA-E38A-326D-F057-A35C2B7C89C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37239" y="4631877"/>
                <a:ext cx="0" cy="1990649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pic>
            <p:nvPicPr>
              <p:cNvPr id="1055" name="Picture 1054">
                <a:extLst>
                  <a:ext uri="{FF2B5EF4-FFF2-40B4-BE49-F238E27FC236}">
                    <a16:creationId xmlns:a16="http://schemas.microsoft.com/office/drawing/2014/main" id="{48D7ABA8-BECF-CD71-0E67-799572D716A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5"/>
              <a:stretch>
                <a:fillRect/>
              </a:stretch>
            </p:blipFill>
            <p:spPr>
              <a:xfrm>
                <a:off x="144577" y="4056440"/>
                <a:ext cx="483110" cy="483110"/>
              </a:xfrm>
              <a:prstGeom prst="rect">
                <a:avLst/>
              </a:prstGeom>
            </p:spPr>
          </p:pic>
        </p:grpSp>
      </p:grpSp>
      <p:graphicFrame>
        <p:nvGraphicFramePr>
          <p:cNvPr id="1056" name="Table 1055">
            <a:extLst>
              <a:ext uri="{FF2B5EF4-FFF2-40B4-BE49-F238E27FC236}">
                <a16:creationId xmlns:a16="http://schemas.microsoft.com/office/drawing/2014/main" id="{9AB82100-8638-C2D5-D05E-9C0BF995F9E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7684177"/>
              </p:ext>
            </p:extLst>
          </p:nvPr>
        </p:nvGraphicFramePr>
        <p:xfrm>
          <a:off x="2019743" y="443453"/>
          <a:ext cx="3095596" cy="160342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192054">
                  <a:extLst>
                    <a:ext uri="{9D8B030D-6E8A-4147-A177-3AD203B41FA5}">
                      <a16:colId xmlns:a16="http://schemas.microsoft.com/office/drawing/2014/main" val="4211758182"/>
                    </a:ext>
                  </a:extLst>
                </a:gridCol>
                <a:gridCol w="1903542">
                  <a:extLst>
                    <a:ext uri="{9D8B030D-6E8A-4147-A177-3AD203B41FA5}">
                      <a16:colId xmlns:a16="http://schemas.microsoft.com/office/drawing/2014/main" val="2562854676"/>
                    </a:ext>
                  </a:extLst>
                </a:gridCol>
              </a:tblGrid>
              <a:tr h="254680">
                <a:tc gridSpan="2">
                  <a:txBody>
                    <a:bodyPr/>
                    <a:lstStyle/>
                    <a:p>
                      <a:r>
                        <a:rPr lang="en-AE" sz="1050" b="1" u="sng" dirty="0">
                          <a:latin typeface="Century Gothic" panose="020B0502020202020204" pitchFamily="34" charset="0"/>
                        </a:rPr>
                        <a:t>Mr. Birling </a:t>
                      </a:r>
                      <a:r>
                        <a:rPr lang="en-AE" sz="1050" dirty="0">
                          <a:latin typeface="Century Gothic" panose="020B0502020202020204" pitchFamily="34" charset="0"/>
                        </a:rPr>
                        <a:t>– </a:t>
                      </a:r>
                      <a:r>
                        <a:rPr lang="en-AE" sz="1050" i="1" dirty="0">
                          <a:latin typeface="Century Gothic" panose="020B0502020202020204" pitchFamily="34" charset="0"/>
                        </a:rPr>
                        <a:t>father, factory owner</a:t>
                      </a: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A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5833181"/>
                  </a:ext>
                </a:extLst>
              </a:tr>
              <a:tr h="423506"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AE" sz="1050" dirty="0">
                          <a:latin typeface="Century Gothic" panose="020B0502020202020204" pitchFamily="34" charset="0"/>
                        </a:rPr>
                        <a:t>Capitalistic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AE" sz="1050" dirty="0">
                          <a:latin typeface="Century Gothic" panose="020B0502020202020204" pitchFamily="34" charset="0"/>
                        </a:rPr>
                        <a:t>Egotistical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AE" sz="1050" dirty="0">
                          <a:latin typeface="Century Gothic" panose="020B0502020202020204" pitchFamily="34" charset="0"/>
                        </a:rPr>
                        <a:t>Traditional</a:t>
                      </a: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lvl="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AE" sz="1050" dirty="0">
                          <a:latin typeface="Century Gothic" panose="020B0502020202020204" pitchFamily="34" charset="0"/>
                        </a:rPr>
                        <a:t>Na</a:t>
                      </a:r>
                      <a:r>
                        <a:rPr lang="en-US" sz="1050" dirty="0" err="1">
                          <a:latin typeface="Century Gothic" panose="020B0502020202020204" pitchFamily="34" charset="0"/>
                        </a:rPr>
                        <a:t>ï</a:t>
                      </a:r>
                      <a:r>
                        <a:rPr lang="en-AE" sz="1050" dirty="0">
                          <a:latin typeface="Century Gothic" panose="020B0502020202020204" pitchFamily="34" charset="0"/>
                        </a:rPr>
                        <a:t>ve</a:t>
                      </a:r>
                    </a:p>
                    <a:p>
                      <a:pPr marL="171450" lvl="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AE" sz="1050" dirty="0">
                          <a:latin typeface="Century Gothic" panose="020B0502020202020204" pitchFamily="34" charset="0"/>
                        </a:rPr>
                        <a:t>Dogmatic</a:t>
                      </a:r>
                    </a:p>
                    <a:p>
                      <a:pPr marL="171450" lvl="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AE" sz="1050" dirty="0">
                          <a:latin typeface="Century Gothic" panose="020B0502020202020204" pitchFamily="34" charset="0"/>
                        </a:rPr>
                        <a:t>Nouveau riche</a:t>
                      </a: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66077826"/>
                  </a:ext>
                </a:extLst>
              </a:tr>
              <a:tr h="233757">
                <a:tc gridSpan="2"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AE" sz="900" dirty="0">
                          <a:latin typeface="Century Gothic" panose="020B0502020202020204" pitchFamily="34" charset="0"/>
                        </a:rPr>
                        <a:t>‘It’s my duty to keep labour costs down’</a:t>
                      </a:r>
                    </a:p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AE" sz="900" dirty="0">
                          <a:latin typeface="Century Gothic" panose="020B0502020202020204" pitchFamily="34" charset="0"/>
                        </a:rPr>
                        <a:t>‘Look here, Inspector, I consider this uncalled for and officious’</a:t>
                      </a:r>
                    </a:p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AE" sz="900" dirty="0">
                          <a:latin typeface="Century Gothic" panose="020B0502020202020204" pitchFamily="34" charset="0"/>
                        </a:rPr>
                        <a:t>‘You all helped kill her’ (</a:t>
                      </a:r>
                      <a:r>
                        <a:rPr lang="en-AE" sz="900" i="1" dirty="0">
                          <a:latin typeface="Century Gothic" panose="020B0502020202020204" pitchFamily="34" charset="0"/>
                        </a:rPr>
                        <a:t>pointing at Sheila and Eric and laughing</a:t>
                      </a:r>
                      <a:r>
                        <a:rPr lang="en-AE" sz="900" dirty="0">
                          <a:latin typeface="Century Gothic" panose="020B0502020202020204" pitchFamily="34" charset="0"/>
                        </a:rPr>
                        <a:t>)</a:t>
                      </a: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171450" lvl="0" indent="-171450" algn="l">
                        <a:buFont typeface="Arial" panose="020B0604020202020204" pitchFamily="34" charset="0"/>
                        <a:buChar char="•"/>
                      </a:pPr>
                      <a:endParaRPr lang="en-AE" sz="11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75092085"/>
                  </a:ext>
                </a:extLst>
              </a:tr>
            </a:tbl>
          </a:graphicData>
        </a:graphic>
      </p:graphicFrame>
      <p:graphicFrame>
        <p:nvGraphicFramePr>
          <p:cNvPr id="1057" name="Table 1056">
            <a:extLst>
              <a:ext uri="{FF2B5EF4-FFF2-40B4-BE49-F238E27FC236}">
                <a16:creationId xmlns:a16="http://schemas.microsoft.com/office/drawing/2014/main" id="{A5F1B7AC-400E-72F1-4124-D389919D88A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63538691"/>
              </p:ext>
            </p:extLst>
          </p:nvPr>
        </p:nvGraphicFramePr>
        <p:xfrm>
          <a:off x="2039523" y="2098348"/>
          <a:ext cx="3095596" cy="1438656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192054">
                  <a:extLst>
                    <a:ext uri="{9D8B030D-6E8A-4147-A177-3AD203B41FA5}">
                      <a16:colId xmlns:a16="http://schemas.microsoft.com/office/drawing/2014/main" val="711460668"/>
                    </a:ext>
                  </a:extLst>
                </a:gridCol>
                <a:gridCol w="1903542">
                  <a:extLst>
                    <a:ext uri="{9D8B030D-6E8A-4147-A177-3AD203B41FA5}">
                      <a16:colId xmlns:a16="http://schemas.microsoft.com/office/drawing/2014/main" val="980617000"/>
                    </a:ext>
                  </a:extLst>
                </a:gridCol>
              </a:tblGrid>
              <a:tr h="265176">
                <a:tc gridSpan="2">
                  <a:txBody>
                    <a:bodyPr/>
                    <a:lstStyle/>
                    <a:p>
                      <a:r>
                        <a:rPr lang="en-AE" sz="1050" b="1" u="sng" dirty="0">
                          <a:latin typeface="Century Gothic" panose="020B0502020202020204" pitchFamily="34" charset="0"/>
                        </a:rPr>
                        <a:t>Mrs. Birling </a:t>
                      </a:r>
                      <a:r>
                        <a:rPr lang="en-AE" sz="1050" dirty="0">
                          <a:latin typeface="Century Gothic" panose="020B0502020202020204" pitchFamily="34" charset="0"/>
                        </a:rPr>
                        <a:t>– </a:t>
                      </a:r>
                      <a:r>
                        <a:rPr lang="en-AE" sz="1050" i="1" dirty="0">
                          <a:latin typeface="Century Gothic" panose="020B0502020202020204" pitchFamily="34" charset="0"/>
                        </a:rPr>
                        <a:t>mother, charity chair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A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13457428"/>
                  </a:ext>
                </a:extLst>
              </a:tr>
              <a:tr h="423506"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AE" sz="1050" dirty="0">
                          <a:latin typeface="Century Gothic" panose="020B0502020202020204" pitchFamily="34" charset="0"/>
                        </a:rPr>
                        <a:t>Defensive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AE" sz="1050" dirty="0">
                          <a:latin typeface="Century Gothic" panose="020B0502020202020204" pitchFamily="34" charset="0"/>
                        </a:rPr>
                        <a:t>Callous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AE" sz="800" dirty="0">
                          <a:latin typeface="Century Gothic" panose="020B0502020202020204" pitchFamily="34" charset="0"/>
                        </a:rPr>
                        <a:t>Condescending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lvl="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AE" sz="1050" dirty="0">
                          <a:latin typeface="Century Gothic" panose="020B0502020202020204" pitchFamily="34" charset="0"/>
                        </a:rPr>
                        <a:t>Hypocritical</a:t>
                      </a:r>
                    </a:p>
                    <a:p>
                      <a:pPr marL="171450" lvl="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AE" sz="1050" dirty="0">
                          <a:latin typeface="Century Gothic" panose="020B0502020202020204" pitchFamily="34" charset="0"/>
                        </a:rPr>
                        <a:t>Judgemental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28561780"/>
                  </a:ext>
                </a:extLst>
              </a:tr>
              <a:tr h="423506">
                <a:tc gridSpan="2"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AE" sz="900" dirty="0">
                          <a:latin typeface="Century Gothic" panose="020B0502020202020204" pitchFamily="34" charset="0"/>
                        </a:rPr>
                        <a:t>‘</a:t>
                      </a:r>
                      <a:r>
                        <a:rPr lang="en-AE" sz="900" i="1" dirty="0">
                          <a:latin typeface="Century Gothic" panose="020B0502020202020204" pitchFamily="34" charset="0"/>
                        </a:rPr>
                        <a:t>a rather cold woman’</a:t>
                      </a:r>
                    </a:p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AE" sz="900" i="0" dirty="0">
                          <a:latin typeface="Century Gothic" panose="020B0502020202020204" pitchFamily="34" charset="0"/>
                        </a:rPr>
                        <a:t>‘girls of that class’</a:t>
                      </a:r>
                    </a:p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AE" sz="900" i="0" dirty="0">
                          <a:latin typeface="Century Gothic" panose="020B0502020202020204" pitchFamily="34" charset="0"/>
                        </a:rPr>
                        <a:t>‘They’re overtired. In the morning they’ll be as amused as we are’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171450" lvl="0" indent="-171450" algn="l">
                        <a:buFont typeface="Arial" panose="020B0604020202020204" pitchFamily="34" charset="0"/>
                        <a:buChar char="•"/>
                      </a:pPr>
                      <a:endParaRPr lang="en-AE" sz="1100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73882650"/>
                  </a:ext>
                </a:extLst>
              </a:tr>
            </a:tbl>
          </a:graphicData>
        </a:graphic>
      </p:graphicFrame>
      <p:graphicFrame>
        <p:nvGraphicFramePr>
          <p:cNvPr id="1058" name="Table 1057">
            <a:extLst>
              <a:ext uri="{FF2B5EF4-FFF2-40B4-BE49-F238E27FC236}">
                <a16:creationId xmlns:a16="http://schemas.microsoft.com/office/drawing/2014/main" id="{8E7E3A1B-8312-20EF-EBEE-8E4C60A5E31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70779613"/>
              </p:ext>
            </p:extLst>
          </p:nvPr>
        </p:nvGraphicFramePr>
        <p:xfrm>
          <a:off x="2047198" y="3610669"/>
          <a:ext cx="3095596" cy="1339596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192054">
                  <a:extLst>
                    <a:ext uri="{9D8B030D-6E8A-4147-A177-3AD203B41FA5}">
                      <a16:colId xmlns:a16="http://schemas.microsoft.com/office/drawing/2014/main" val="2704814956"/>
                    </a:ext>
                  </a:extLst>
                </a:gridCol>
                <a:gridCol w="1903542">
                  <a:extLst>
                    <a:ext uri="{9D8B030D-6E8A-4147-A177-3AD203B41FA5}">
                      <a16:colId xmlns:a16="http://schemas.microsoft.com/office/drawing/2014/main" val="4017011336"/>
                    </a:ext>
                  </a:extLst>
                </a:gridCol>
              </a:tblGrid>
              <a:tr h="265176">
                <a:tc gridSpan="2">
                  <a:txBody>
                    <a:bodyPr/>
                    <a:lstStyle/>
                    <a:p>
                      <a:r>
                        <a:rPr lang="en-AE" sz="1050" b="1" u="sng" dirty="0">
                          <a:latin typeface="Century Gothic" panose="020B0502020202020204" pitchFamily="34" charset="0"/>
                        </a:rPr>
                        <a:t>Sheila</a:t>
                      </a:r>
                      <a:r>
                        <a:rPr lang="en-AE" sz="1050" dirty="0">
                          <a:latin typeface="Century Gothic" panose="020B0502020202020204" pitchFamily="34" charset="0"/>
                        </a:rPr>
                        <a:t> – </a:t>
                      </a:r>
                      <a:r>
                        <a:rPr lang="en-AE" sz="1050" i="1" dirty="0">
                          <a:latin typeface="Century Gothic" panose="020B0502020202020204" pitchFamily="34" charset="0"/>
                        </a:rPr>
                        <a:t>daughter, engaged to Gerald</a:t>
                      </a: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A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73461415"/>
                  </a:ext>
                </a:extLst>
              </a:tr>
              <a:tr h="423506"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AE" sz="1050" dirty="0">
                          <a:latin typeface="Century Gothic" panose="020B0502020202020204" pitchFamily="34" charset="0"/>
                        </a:rPr>
                        <a:t>Contrite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AE" sz="1050" dirty="0">
                          <a:latin typeface="Century Gothic" panose="020B0502020202020204" pitchFamily="34" charset="0"/>
                        </a:rPr>
                        <a:t>Progressive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AE" sz="1050" dirty="0">
                          <a:latin typeface="Century Gothic" panose="020B0502020202020204" pitchFamily="34" charset="0"/>
                        </a:rPr>
                        <a:t>Reflective</a:t>
                      </a: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lvl="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AE" sz="1050" dirty="0">
                          <a:latin typeface="Century Gothic" panose="020B0502020202020204" pitchFamily="34" charset="0"/>
                        </a:rPr>
                        <a:t>Perceptive </a:t>
                      </a:r>
                    </a:p>
                    <a:p>
                      <a:pPr marL="171450" lvl="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AE" sz="1050" dirty="0">
                          <a:latin typeface="Century Gothic" panose="020B0502020202020204" pitchFamily="34" charset="0"/>
                        </a:rPr>
                        <a:t>Socialist</a:t>
                      </a: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30001510"/>
                  </a:ext>
                </a:extLst>
              </a:tr>
              <a:tr h="423506">
                <a:tc gridSpan="2"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AE" sz="900" dirty="0">
                          <a:latin typeface="Century Gothic" panose="020B0502020202020204" pitchFamily="34" charset="0"/>
                        </a:rPr>
                        <a:t>‘Oh Mummy – look – isn’t it a beauty?’</a:t>
                      </a:r>
                    </a:p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AE" sz="900" dirty="0">
                          <a:latin typeface="Century Gothic" panose="020B0502020202020204" pitchFamily="34" charset="0"/>
                        </a:rPr>
                        <a:t>‘I’ll never, never do it again. I’m desperately sorry’</a:t>
                      </a:r>
                    </a:p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AE" sz="900" dirty="0">
                          <a:latin typeface="Century Gothic" panose="020B0502020202020204" pitchFamily="34" charset="0"/>
                        </a:rPr>
                        <a:t>‘It frightens me the way you talk’</a:t>
                      </a: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171450" lvl="0" indent="-171450" algn="l">
                        <a:buFont typeface="Arial" panose="020B0604020202020204" pitchFamily="34" charset="0"/>
                        <a:buChar char="•"/>
                      </a:pPr>
                      <a:endParaRPr lang="en-AE" sz="1100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9110705"/>
                  </a:ext>
                </a:extLst>
              </a:tr>
            </a:tbl>
          </a:graphicData>
        </a:graphic>
      </p:graphicFrame>
      <p:graphicFrame>
        <p:nvGraphicFramePr>
          <p:cNvPr id="1059" name="Table 1058">
            <a:extLst>
              <a:ext uri="{FF2B5EF4-FFF2-40B4-BE49-F238E27FC236}">
                <a16:creationId xmlns:a16="http://schemas.microsoft.com/office/drawing/2014/main" id="{320419CA-2497-3369-BD00-95E1A40BB45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02574648"/>
              </p:ext>
            </p:extLst>
          </p:nvPr>
        </p:nvGraphicFramePr>
        <p:xfrm>
          <a:off x="5215603" y="1963070"/>
          <a:ext cx="3095596" cy="132588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192054">
                  <a:extLst>
                    <a:ext uri="{9D8B030D-6E8A-4147-A177-3AD203B41FA5}">
                      <a16:colId xmlns:a16="http://schemas.microsoft.com/office/drawing/2014/main" val="3664125979"/>
                    </a:ext>
                  </a:extLst>
                </a:gridCol>
                <a:gridCol w="1903542">
                  <a:extLst>
                    <a:ext uri="{9D8B030D-6E8A-4147-A177-3AD203B41FA5}">
                      <a16:colId xmlns:a16="http://schemas.microsoft.com/office/drawing/2014/main" val="2196007038"/>
                    </a:ext>
                  </a:extLst>
                </a:gridCol>
              </a:tblGrid>
              <a:tr h="246888">
                <a:tc gridSpan="2">
                  <a:txBody>
                    <a:bodyPr/>
                    <a:lstStyle/>
                    <a:p>
                      <a:r>
                        <a:rPr lang="en-AE" sz="1050" b="1" u="sng" dirty="0">
                          <a:latin typeface="Century Gothic" panose="020B0502020202020204" pitchFamily="34" charset="0"/>
                        </a:rPr>
                        <a:t>Eric</a:t>
                      </a:r>
                      <a:r>
                        <a:rPr lang="en-AE" sz="1050" dirty="0">
                          <a:latin typeface="Century Gothic" panose="020B0502020202020204" pitchFamily="34" charset="0"/>
                        </a:rPr>
                        <a:t> - </a:t>
                      </a:r>
                      <a:r>
                        <a:rPr lang="en-AE" sz="1050" i="1" dirty="0">
                          <a:latin typeface="Century Gothic" panose="020B0502020202020204" pitchFamily="34" charset="0"/>
                        </a:rPr>
                        <a:t>son</a:t>
                      </a:r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A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60202563"/>
                  </a:ext>
                </a:extLst>
              </a:tr>
              <a:tr h="423506"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AE" sz="1050" dirty="0">
                          <a:latin typeface="Century Gothic" panose="020B0502020202020204" pitchFamily="34" charset="0"/>
                        </a:rPr>
                        <a:t>Insecure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AE" sz="1050" dirty="0">
                          <a:latin typeface="Century Gothic" panose="020B0502020202020204" pitchFamily="34" charset="0"/>
                        </a:rPr>
                        <a:t>Impulsive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AE" sz="1050" dirty="0">
                          <a:latin typeface="Century Gothic" panose="020B0502020202020204" pitchFamily="34" charset="0"/>
                        </a:rPr>
                        <a:t>Secretive</a:t>
                      </a:r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lvl="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AE" sz="1050" dirty="0">
                          <a:latin typeface="Century Gothic" panose="020B0502020202020204" pitchFamily="34" charset="0"/>
                        </a:rPr>
                        <a:t>Regretful</a:t>
                      </a:r>
                    </a:p>
                    <a:p>
                      <a:pPr marL="171450" lvl="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AE" sz="1050" dirty="0">
                          <a:latin typeface="Century Gothic" panose="020B0502020202020204" pitchFamily="34" charset="0"/>
                        </a:rPr>
                        <a:t>Repentant </a:t>
                      </a:r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13279510"/>
                  </a:ext>
                </a:extLst>
              </a:tr>
              <a:tr h="423506">
                <a:tc gridSpan="2"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US" sz="900" i="1" dirty="0">
                          <a:latin typeface="Century Gothic" panose="020B0502020202020204" pitchFamily="34" charset="0"/>
                        </a:rPr>
                        <a:t>Half shy, half assertive</a:t>
                      </a:r>
                      <a:endParaRPr lang="en-AE" sz="900" i="1" dirty="0">
                        <a:latin typeface="Century Gothic" panose="020B0502020202020204" pitchFamily="34" charset="0"/>
                      </a:endParaRPr>
                    </a:p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AE" sz="900" dirty="0">
                          <a:latin typeface="Century Gothic" panose="020B0502020202020204" pitchFamily="34" charset="0"/>
                        </a:rPr>
                        <a:t>‘Why shouldn’t they try for higher wages?’</a:t>
                      </a:r>
                    </a:p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AE" sz="900" dirty="0">
                          <a:latin typeface="Century Gothic" panose="020B0502020202020204" pitchFamily="34" charset="0"/>
                        </a:rPr>
                        <a:t>‘I was in that state where a chap easily turns nasty’</a:t>
                      </a:r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171450" lvl="0" indent="-171450" algn="l">
                        <a:buFont typeface="Arial" panose="020B0604020202020204" pitchFamily="34" charset="0"/>
                        <a:buChar char="•"/>
                      </a:pPr>
                      <a:endParaRPr lang="en-AE" sz="1100" dirty="0"/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84562690"/>
                  </a:ext>
                </a:extLst>
              </a:tr>
            </a:tbl>
          </a:graphicData>
        </a:graphic>
      </p:graphicFrame>
      <p:graphicFrame>
        <p:nvGraphicFramePr>
          <p:cNvPr id="1060" name="Table 1059">
            <a:extLst>
              <a:ext uri="{FF2B5EF4-FFF2-40B4-BE49-F238E27FC236}">
                <a16:creationId xmlns:a16="http://schemas.microsoft.com/office/drawing/2014/main" id="{5E34B671-9359-3333-BD2B-CA21F8FD578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79668406"/>
              </p:ext>
            </p:extLst>
          </p:nvPr>
        </p:nvGraphicFramePr>
        <p:xfrm>
          <a:off x="5197950" y="435789"/>
          <a:ext cx="3095596" cy="1476756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192054">
                  <a:extLst>
                    <a:ext uri="{9D8B030D-6E8A-4147-A177-3AD203B41FA5}">
                      <a16:colId xmlns:a16="http://schemas.microsoft.com/office/drawing/2014/main" val="2222480991"/>
                    </a:ext>
                  </a:extLst>
                </a:gridCol>
                <a:gridCol w="1903542">
                  <a:extLst>
                    <a:ext uri="{9D8B030D-6E8A-4147-A177-3AD203B41FA5}">
                      <a16:colId xmlns:a16="http://schemas.microsoft.com/office/drawing/2014/main" val="2975966395"/>
                    </a:ext>
                  </a:extLst>
                </a:gridCol>
              </a:tblGrid>
              <a:tr h="265176">
                <a:tc gridSpan="2">
                  <a:txBody>
                    <a:bodyPr/>
                    <a:lstStyle/>
                    <a:p>
                      <a:r>
                        <a:rPr lang="en-AE" sz="1050" b="1" u="sng" dirty="0">
                          <a:latin typeface="Century Gothic" panose="020B0502020202020204" pitchFamily="34" charset="0"/>
                        </a:rPr>
                        <a:t>Gerald</a:t>
                      </a:r>
                      <a:r>
                        <a:rPr lang="en-AE" sz="1050" dirty="0">
                          <a:latin typeface="Century Gothic" panose="020B0502020202020204" pitchFamily="34" charset="0"/>
                        </a:rPr>
                        <a:t> – </a:t>
                      </a:r>
                      <a:r>
                        <a:rPr lang="en-AE" sz="1050" i="1" dirty="0">
                          <a:latin typeface="Century Gothic" panose="020B0502020202020204" pitchFamily="34" charset="0"/>
                        </a:rPr>
                        <a:t>factory owner, engaged to Sheila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A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70843597"/>
                  </a:ext>
                </a:extLst>
              </a:tr>
              <a:tr h="423506"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AE" sz="1050" dirty="0">
                          <a:latin typeface="Century Gothic" panose="020B0502020202020204" pitchFamily="34" charset="0"/>
                        </a:rPr>
                        <a:t>Duplicitious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AE" sz="1050" dirty="0">
                          <a:latin typeface="Century Gothic" panose="020B0502020202020204" pitchFamily="34" charset="0"/>
                        </a:rPr>
                        <a:t>Misogynistic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AE" sz="1050" dirty="0">
                          <a:latin typeface="Century Gothic" panose="020B0502020202020204" pitchFamily="34" charset="0"/>
                        </a:rPr>
                        <a:t>Privileged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AE" sz="1000" dirty="0">
                          <a:latin typeface="Century Gothic" panose="020B0502020202020204" pitchFamily="34" charset="0"/>
                        </a:rPr>
                        <a:t>Manipulative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AE" sz="1050" dirty="0">
                          <a:latin typeface="Century Gothic" panose="020B0502020202020204" pitchFamily="34" charset="0"/>
                        </a:rPr>
                        <a:t>Charismatic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28466879"/>
                  </a:ext>
                </a:extLst>
              </a:tr>
              <a:tr h="423506">
                <a:tc gridSpan="2"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AE" sz="900" dirty="0">
                          <a:latin typeface="Century Gothic" panose="020B0502020202020204" pitchFamily="34" charset="0"/>
                        </a:rPr>
                        <a:t>‘You couldn’t have done anything else.’</a:t>
                      </a:r>
                    </a:p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AE" sz="900" dirty="0">
                          <a:latin typeface="Century Gothic" panose="020B0502020202020204" pitchFamily="34" charset="0"/>
                        </a:rPr>
                        <a:t>‘I didn’t feel about her as she felt about me’</a:t>
                      </a:r>
                    </a:p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AE" sz="900" dirty="0">
                          <a:latin typeface="Century Gothic" panose="020B0502020202020204" pitchFamily="34" charset="0"/>
                        </a:rPr>
                        <a:t>‘Everything’s all right now, Sheila. What about this ring?’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endParaRPr lang="en-AE" sz="1100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01497572"/>
                  </a:ext>
                </a:extLst>
              </a:tr>
            </a:tbl>
          </a:graphicData>
        </a:graphic>
      </p:graphicFrame>
      <p:graphicFrame>
        <p:nvGraphicFramePr>
          <p:cNvPr id="1061" name="Table 1060">
            <a:extLst>
              <a:ext uri="{FF2B5EF4-FFF2-40B4-BE49-F238E27FC236}">
                <a16:creationId xmlns:a16="http://schemas.microsoft.com/office/drawing/2014/main" id="{B64AE941-0F58-0243-F6F1-8EB1C0A68BB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22849038"/>
              </p:ext>
            </p:extLst>
          </p:nvPr>
        </p:nvGraphicFramePr>
        <p:xfrm>
          <a:off x="5220158" y="3365211"/>
          <a:ext cx="3095596" cy="1613916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192054">
                  <a:extLst>
                    <a:ext uri="{9D8B030D-6E8A-4147-A177-3AD203B41FA5}">
                      <a16:colId xmlns:a16="http://schemas.microsoft.com/office/drawing/2014/main" val="2036129361"/>
                    </a:ext>
                  </a:extLst>
                </a:gridCol>
                <a:gridCol w="1903542">
                  <a:extLst>
                    <a:ext uri="{9D8B030D-6E8A-4147-A177-3AD203B41FA5}">
                      <a16:colId xmlns:a16="http://schemas.microsoft.com/office/drawing/2014/main" val="2873171173"/>
                    </a:ext>
                  </a:extLst>
                </a:gridCol>
              </a:tblGrid>
              <a:tr h="265176">
                <a:tc gridSpan="2">
                  <a:txBody>
                    <a:bodyPr/>
                    <a:lstStyle/>
                    <a:p>
                      <a:r>
                        <a:rPr lang="en-AE" sz="1000" b="1" u="sng" dirty="0">
                          <a:latin typeface="Century Gothic" panose="020B0502020202020204" pitchFamily="34" charset="0"/>
                        </a:rPr>
                        <a:t>Inspector Goole </a:t>
                      </a:r>
                      <a:r>
                        <a:rPr lang="en-AE" sz="1000" dirty="0">
                          <a:latin typeface="Century Gothic" panose="020B0502020202020204" pitchFamily="34" charset="0"/>
                        </a:rPr>
                        <a:t>– </a:t>
                      </a:r>
                      <a:r>
                        <a:rPr lang="en-AE" sz="1000" i="1" dirty="0">
                          <a:latin typeface="Century Gothic" panose="020B0502020202020204" pitchFamily="34" charset="0"/>
                        </a:rPr>
                        <a:t>police inspector (?)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A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34975854"/>
                  </a:ext>
                </a:extLst>
              </a:tr>
              <a:tr h="423506"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050" dirty="0">
                          <a:latin typeface="Century Gothic" panose="020B0502020202020204" pitchFamily="34" charset="0"/>
                        </a:rPr>
                        <a:t>O</a:t>
                      </a:r>
                      <a:r>
                        <a:rPr lang="en-AE" sz="1050" dirty="0">
                          <a:latin typeface="Century Gothic" panose="020B0502020202020204" pitchFamily="34" charset="0"/>
                        </a:rPr>
                        <a:t>mnisicient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AE" sz="1050" dirty="0">
                          <a:latin typeface="Century Gothic" panose="020B0502020202020204" pitchFamily="34" charset="0"/>
                        </a:rPr>
                        <a:t>Enigmatic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AE" sz="1050" dirty="0">
                          <a:latin typeface="Century Gothic" panose="020B0502020202020204" pitchFamily="34" charset="0"/>
                        </a:rPr>
                        <a:t>Authoritative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lvl="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AE" sz="1100" dirty="0">
                          <a:latin typeface="Century Gothic" panose="020B0502020202020204" pitchFamily="34" charset="0"/>
                        </a:rPr>
                        <a:t>Tenacious</a:t>
                      </a:r>
                    </a:p>
                    <a:p>
                      <a:pPr marL="171450" lvl="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AE" sz="900" dirty="0">
                          <a:latin typeface="Century Gothic" panose="020B0502020202020204" pitchFamily="34" charset="0"/>
                        </a:rPr>
                        <a:t>Unconventional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1953134"/>
                  </a:ext>
                </a:extLst>
              </a:tr>
              <a:tr h="423506">
                <a:tc gridSpan="2"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AE" sz="900" dirty="0">
                          <a:latin typeface="Century Gothic" panose="020B0502020202020204" pitchFamily="34" charset="0"/>
                        </a:rPr>
                        <a:t>‘</a:t>
                      </a:r>
                      <a:r>
                        <a:rPr lang="en-AE" sz="900" i="1" dirty="0">
                          <a:latin typeface="Century Gothic" panose="020B0502020202020204" pitchFamily="34" charset="0"/>
                        </a:rPr>
                        <a:t>need not be a big man but he creates at once an impression of massiveness’</a:t>
                      </a:r>
                      <a:endParaRPr lang="en-AE" sz="900" dirty="0">
                        <a:latin typeface="Century Gothic" panose="020B0502020202020204" pitchFamily="34" charset="0"/>
                      </a:endParaRPr>
                    </a:p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AE" sz="900" dirty="0">
                          <a:latin typeface="Century Gothic" panose="020B0502020202020204" pitchFamily="34" charset="0"/>
                        </a:rPr>
                        <a:t>‘It’s my duty to ask questions.’</a:t>
                      </a:r>
                    </a:p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AE" sz="900" dirty="0">
                          <a:latin typeface="Century Gothic" panose="020B0502020202020204" pitchFamily="34" charset="0"/>
                        </a:rPr>
                        <a:t>‘If man will not learn that lesson he will be taught it in fire and blood and anguish. Goodnight’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171450" lvl="0" indent="-171450" algn="l">
                        <a:buFont typeface="Arial" panose="020B0604020202020204" pitchFamily="34" charset="0"/>
                        <a:buChar char="•"/>
                      </a:pPr>
                      <a:endParaRPr lang="en-AE" sz="10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85065004"/>
                  </a:ext>
                </a:extLst>
              </a:tr>
            </a:tbl>
          </a:graphicData>
        </a:graphic>
      </p:graphicFrame>
      <p:pic>
        <p:nvPicPr>
          <p:cNvPr id="1028" name="Picture 4" descr="BBC One - An Inspector Calls - Arthur Birling">
            <a:extLst>
              <a:ext uri="{FF2B5EF4-FFF2-40B4-BE49-F238E27FC236}">
                <a16:creationId xmlns:a16="http://schemas.microsoft.com/office/drawing/2014/main" id="{FF60D04C-13B4-D85D-B4B1-AA64C7FF59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5975" y="494928"/>
            <a:ext cx="763729" cy="429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BBC One - An Inspector Calls - Sybil Birling">
            <a:extLst>
              <a:ext uri="{FF2B5EF4-FFF2-40B4-BE49-F238E27FC236}">
                <a16:creationId xmlns:a16="http://schemas.microsoft.com/office/drawing/2014/main" id="{F957DDBB-DEFC-DD8F-DFC2-5438B4FC41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1245" y="2147968"/>
            <a:ext cx="693748" cy="3908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BBC One - An Inspector Calls - Sheila Birling">
            <a:extLst>
              <a:ext uri="{FF2B5EF4-FFF2-40B4-BE49-F238E27FC236}">
                <a16:creationId xmlns:a16="http://schemas.microsoft.com/office/drawing/2014/main" id="{43BC04FA-9F35-E1D5-DFB3-06841B9CA3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8176" y="3859606"/>
            <a:ext cx="801052" cy="4512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BBC One - An Inspector Calls - Eric Birling">
            <a:extLst>
              <a:ext uri="{FF2B5EF4-FFF2-40B4-BE49-F238E27FC236}">
                <a16:creationId xmlns:a16="http://schemas.microsoft.com/office/drawing/2014/main" id="{B7F01F02-6006-49A4-50FB-CDFA2E74E7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4612" y="2009355"/>
            <a:ext cx="763729" cy="430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BBC One - An Inspector Calls - Gerald Croft">
            <a:extLst>
              <a:ext uri="{FF2B5EF4-FFF2-40B4-BE49-F238E27FC236}">
                <a16:creationId xmlns:a16="http://schemas.microsoft.com/office/drawing/2014/main" id="{3C19B6F6-DB4A-45B6-DD50-093DB79163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3871" y="685448"/>
            <a:ext cx="760473" cy="42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BBC One - An Inspector Calls - Inspector Goole">
            <a:extLst>
              <a:ext uri="{FF2B5EF4-FFF2-40B4-BE49-F238E27FC236}">
                <a16:creationId xmlns:a16="http://schemas.microsoft.com/office/drawing/2014/main" id="{B088FD62-891D-F67A-967D-6171F19151A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200" t="10836" r="17646" b="2941"/>
          <a:stretch/>
        </p:blipFill>
        <p:spPr bwMode="auto">
          <a:xfrm>
            <a:off x="7727751" y="3426031"/>
            <a:ext cx="510639" cy="433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60 Hooded mystery Vector Images | Depositphotos">
            <a:extLst>
              <a:ext uri="{FF2B5EF4-FFF2-40B4-BE49-F238E27FC236}">
                <a16:creationId xmlns:a16="http://schemas.microsoft.com/office/drawing/2014/main" id="{0209AFC5-476E-1B36-1A5D-DD1F6BF11B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7272" y="5083779"/>
            <a:ext cx="521256" cy="521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62" name="TextBox 1061">
            <a:extLst>
              <a:ext uri="{FF2B5EF4-FFF2-40B4-BE49-F238E27FC236}">
                <a16:creationId xmlns:a16="http://schemas.microsoft.com/office/drawing/2014/main" id="{DFA0AAD8-EF3B-6D68-C719-E837634E52B9}"/>
              </a:ext>
            </a:extLst>
          </p:cNvPr>
          <p:cNvSpPr txBox="1"/>
          <p:nvPr/>
        </p:nvSpPr>
        <p:spPr>
          <a:xfrm>
            <a:off x="1994885" y="6373966"/>
            <a:ext cx="31404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i="1" dirty="0">
                <a:latin typeface="Century Gothic" panose="020B0502020202020204" pitchFamily="34" charset="0"/>
              </a:rPr>
              <a:t>CHARACTERS and QUOTES</a:t>
            </a:r>
            <a:endParaRPr lang="en-AE" b="1" i="1" dirty="0">
              <a:latin typeface="Century Gothic" panose="020B0502020202020204" pitchFamily="34" charset="0"/>
            </a:endParaRPr>
          </a:p>
        </p:txBody>
      </p:sp>
      <p:pic>
        <p:nvPicPr>
          <p:cNvPr id="1063" name="Picture 1062">
            <a:extLst>
              <a:ext uri="{FF2B5EF4-FFF2-40B4-BE49-F238E27FC236}">
                <a16:creationId xmlns:a16="http://schemas.microsoft.com/office/drawing/2014/main" id="{BB224EAE-4FA0-63B7-ED85-078A63D497FF}"/>
              </a:ext>
            </a:extLst>
          </p:cNvPr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8432693" y="1208292"/>
            <a:ext cx="612312" cy="612312"/>
          </a:xfrm>
          <a:prstGeom prst="rect">
            <a:avLst/>
          </a:prstGeom>
        </p:spPr>
      </p:pic>
      <p:pic>
        <p:nvPicPr>
          <p:cNvPr id="1070" name="Picture 30" descr="Question Marks - Transparent Quiz Clip Art, HD Png Download - vhv">
            <a:extLst>
              <a:ext uri="{FF2B5EF4-FFF2-40B4-BE49-F238E27FC236}">
                <a16:creationId xmlns:a16="http://schemas.microsoft.com/office/drawing/2014/main" id="{5361E4F9-9D4A-30AB-7C49-A5C140DB95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BEBA8EAE-BF5A-486C-A8C5-ECC9F3942E4B}">
                <a14:imgProps xmlns:a14="http://schemas.microsoft.com/office/drawing/2010/main">
                  <a14:imgLayer r:embed="rId25">
                    <a14:imgEffect>
                      <a14:backgroundRemoval t="6546" b="91365" l="6744" r="95349">
                        <a14:foregroundMark x1="31163" y1="8217" x2="31163" y2="8217"/>
                        <a14:foregroundMark x1="48140" y1="26602" x2="48140" y2="26602"/>
                        <a14:foregroundMark x1="39767" y1="23398" x2="39767" y2="23398"/>
                        <a14:foregroundMark x1="15349" y1="44150" x2="15349" y2="44150"/>
                        <a14:foregroundMark x1="14767" y1="48468" x2="14767" y2="48468"/>
                        <a14:foregroundMark x1="14070" y1="61003" x2="14070" y2="61003"/>
                        <a14:foregroundMark x1="18837" y1="72006" x2="18837" y2="72006"/>
                        <a14:foregroundMark x1="32791" y1="74791" x2="32791" y2="74791"/>
                        <a14:foregroundMark x1="42326" y1="61281" x2="42326" y2="61281"/>
                        <a14:foregroundMark x1="43605" y1="48747" x2="43605" y2="48747"/>
                        <a14:foregroundMark x1="40698" y1="45822" x2="40698" y2="45822"/>
                        <a14:foregroundMark x1="34186" y1="54178" x2="34186" y2="54178"/>
                        <a14:foregroundMark x1="45698" y1="59053" x2="45698" y2="59053"/>
                        <a14:foregroundMark x1="42326" y1="70195" x2="42326" y2="70195"/>
                        <a14:foregroundMark x1="40465" y1="78830" x2="40465" y2="78830"/>
                        <a14:foregroundMark x1="92442" y1="70195" x2="92442" y2="70195"/>
                        <a14:foregroundMark x1="62209" y1="91504" x2="62209" y2="91504"/>
                        <a14:foregroundMark x1="95581" y1="72006" x2="95581" y2="72006"/>
                        <a14:foregroundMark x1="55116" y1="7103" x2="55116" y2="7103"/>
                        <a14:foregroundMark x1="55581" y1="13928" x2="55581" y2="13928"/>
                        <a14:foregroundMark x1="65349" y1="15181" x2="65349" y2="15181"/>
                        <a14:foregroundMark x1="78837" y1="19081" x2="78837" y2="19081"/>
                        <a14:foregroundMark x1="75233" y1="32312" x2="75233" y2="32312"/>
                        <a14:foregroundMark x1="56047" y1="39833" x2="56047" y2="39833"/>
                        <a14:foregroundMark x1="55814" y1="49025" x2="55814" y2="49025"/>
                        <a14:foregroundMark x1="6860" y1="58774" x2="6860" y2="58774"/>
                        <a14:foregroundMark x1="29651" y1="6546" x2="29651" y2="6546"/>
                        <a14:foregroundMark x1="75930" y1="17967" x2="75930" y2="17967"/>
                        <a14:foregroundMark x1="62442" y1="13092" x2="62442" y2="13092"/>
                        <a14:foregroundMark x1="53605" y1="15738" x2="53605" y2="15738"/>
                        <a14:foregroundMark x1="51977" y1="29248" x2="51977" y2="29248"/>
                        <a14:foregroundMark x1="52674" y1="38022" x2="52674" y2="38022"/>
                        <a14:foregroundMark x1="76163" y1="32591" x2="76163" y2="32591"/>
                        <a14:foregroundMark x1="56279" y1="37465" x2="56279" y2="37465"/>
                        <a14:foregroundMark x1="55581" y1="48189" x2="55581" y2="48189"/>
                        <a14:foregroundMark x1="53837" y1="51253" x2="53837" y2="51253"/>
                        <a14:foregroundMark x1="54302" y1="30084" x2="54302" y2="30084"/>
                        <a14:foregroundMark x1="55581" y1="7939" x2="55581" y2="7939"/>
                        <a14:foregroundMark x1="62791" y1="7939" x2="62791" y2="7939"/>
                        <a14:foregroundMark x1="72326" y1="11978" x2="72326" y2="11978"/>
                        <a14:foregroundMark x1="79302" y1="11421" x2="79302" y2="11421"/>
                        <a14:foregroundMark x1="79535" y1="17409" x2="79535" y2="17409"/>
                        <a14:foregroundMark x1="80000" y1="25209" x2="80000" y2="2520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96166" y="1226121"/>
            <a:ext cx="716236" cy="598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C10B081-F105-4A06-56B6-7BCF778F9629}"/>
              </a:ext>
            </a:extLst>
          </p:cNvPr>
          <p:cNvSpPr txBox="1"/>
          <p:nvPr/>
        </p:nvSpPr>
        <p:spPr>
          <a:xfrm>
            <a:off x="8358386" y="2468055"/>
            <a:ext cx="1524205" cy="45320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E" sz="900" b="1" u="sng" dirty="0">
                <a:latin typeface="Century Gothic" panose="020B0502020202020204" pitchFamily="34" charset="0"/>
              </a:rPr>
              <a:t>Form:</a:t>
            </a:r>
            <a:endParaRPr lang="en-AE" sz="900" dirty="0">
              <a:latin typeface="Century Gothic" panose="020B0502020202020204" pitchFamily="34" charset="0"/>
            </a:endParaRPr>
          </a:p>
          <a:p>
            <a:r>
              <a:rPr lang="en-AE" sz="900" b="1" dirty="0">
                <a:latin typeface="Century Gothic" panose="020B0502020202020204" pitchFamily="34" charset="0"/>
              </a:rPr>
              <a:t>Morality play </a:t>
            </a:r>
            <a:r>
              <a:rPr lang="en-AE" sz="900" dirty="0">
                <a:latin typeface="Century Gothic" panose="020B0502020202020204" pitchFamily="34" charset="0"/>
              </a:rPr>
              <a:t>– an allegorical drama teaching a lesson or moral</a:t>
            </a:r>
          </a:p>
          <a:p>
            <a:r>
              <a:rPr lang="en-AE" sz="900" b="1" dirty="0">
                <a:latin typeface="Century Gothic" panose="020B0502020202020204" pitchFamily="34" charset="0"/>
              </a:rPr>
              <a:t>Naturalistic setting </a:t>
            </a:r>
            <a:r>
              <a:rPr lang="en-AE" sz="900" dirty="0">
                <a:latin typeface="Century Gothic" panose="020B0502020202020204" pitchFamily="34" charset="0"/>
              </a:rPr>
              <a:t>– close to reality </a:t>
            </a:r>
          </a:p>
          <a:p>
            <a:r>
              <a:rPr lang="en-AE" sz="900" b="1" dirty="0">
                <a:latin typeface="Century Gothic" panose="020B0502020202020204" pitchFamily="34" charset="0"/>
              </a:rPr>
              <a:t>Stage directions </a:t>
            </a:r>
            <a:r>
              <a:rPr lang="en-AE" sz="900" dirty="0">
                <a:latin typeface="Century Gothic" panose="020B0502020202020204" pitchFamily="34" charset="0"/>
              </a:rPr>
              <a:t>– instructions to the actors and director from the playwright</a:t>
            </a:r>
          </a:p>
          <a:p>
            <a:endParaRPr lang="en-AE" sz="900" dirty="0">
              <a:latin typeface="Century Gothic" panose="020B0502020202020204" pitchFamily="34" charset="0"/>
            </a:endParaRPr>
          </a:p>
          <a:p>
            <a:endParaRPr lang="en-AE" sz="900" dirty="0">
              <a:latin typeface="Century Gothic" panose="020B0502020202020204" pitchFamily="34" charset="0"/>
            </a:endParaRPr>
          </a:p>
          <a:p>
            <a:r>
              <a:rPr lang="en-AE" sz="900" dirty="0">
                <a:latin typeface="Century Gothic" panose="020B0502020202020204" pitchFamily="34" charset="0"/>
              </a:rPr>
              <a:t>‘Well made’ </a:t>
            </a:r>
          </a:p>
          <a:p>
            <a:r>
              <a:rPr lang="en-AE" sz="900" dirty="0">
                <a:latin typeface="Century Gothic" panose="020B0502020202020204" pitchFamily="34" charset="0"/>
              </a:rPr>
              <a:t>play</a:t>
            </a:r>
          </a:p>
          <a:p>
            <a:endParaRPr lang="en-AE" sz="900" dirty="0">
              <a:latin typeface="Century Gothic" panose="020B0502020202020204" pitchFamily="34" charset="0"/>
            </a:endParaRPr>
          </a:p>
          <a:p>
            <a:r>
              <a:rPr lang="en-AE" sz="900" b="1" u="sng" dirty="0">
                <a:latin typeface="Century Gothic" panose="020B0502020202020204" pitchFamily="34" charset="0"/>
              </a:rPr>
              <a:t>Structure:</a:t>
            </a:r>
          </a:p>
          <a:p>
            <a:r>
              <a:rPr lang="en-AE" sz="900" b="1" dirty="0">
                <a:latin typeface="Century Gothic" panose="020B0502020202020204" pitchFamily="34" charset="0"/>
              </a:rPr>
              <a:t>Cyclical structure </a:t>
            </a:r>
            <a:r>
              <a:rPr lang="en-AE" sz="900" dirty="0">
                <a:latin typeface="Century Gothic" panose="020B0502020202020204" pitchFamily="34" charset="0"/>
              </a:rPr>
              <a:t>– conditions at the end are the same as at the beginning </a:t>
            </a:r>
          </a:p>
          <a:p>
            <a:r>
              <a:rPr lang="en-AE" sz="900" b="1" dirty="0">
                <a:latin typeface="Century Gothic" panose="020B0502020202020204" pitchFamily="34" charset="0"/>
              </a:rPr>
              <a:t>Dramatic irony </a:t>
            </a:r>
            <a:r>
              <a:rPr lang="en-AE" sz="900" dirty="0">
                <a:latin typeface="Century Gothic" panose="020B0502020202020204" pitchFamily="34" charset="0"/>
              </a:rPr>
              <a:t>– the audience understanding/knowledge is greater than the characters</a:t>
            </a:r>
          </a:p>
          <a:p>
            <a:r>
              <a:rPr lang="en-AE" sz="900" b="1" dirty="0">
                <a:latin typeface="Century Gothic" panose="020B0502020202020204" pitchFamily="34" charset="0"/>
              </a:rPr>
              <a:t>Foreshadowing – </a:t>
            </a:r>
            <a:r>
              <a:rPr lang="en-AE" sz="900" dirty="0">
                <a:latin typeface="Century Gothic" panose="020B0502020202020204" pitchFamily="34" charset="0"/>
              </a:rPr>
              <a:t>a warning or indication of a future event</a:t>
            </a:r>
          </a:p>
          <a:p>
            <a:r>
              <a:rPr lang="en-AE" sz="900" dirty="0">
                <a:latin typeface="Century Gothic" panose="020B0502020202020204" pitchFamily="34" charset="0"/>
              </a:rPr>
              <a:t>‘</a:t>
            </a:r>
            <a:r>
              <a:rPr lang="en-AE" sz="900" i="1" dirty="0">
                <a:latin typeface="Century Gothic" panose="020B0502020202020204" pitchFamily="34" charset="0"/>
              </a:rPr>
              <a:t>One line of enquiry at a time</a:t>
            </a:r>
            <a:r>
              <a:rPr lang="en-AE" sz="900" dirty="0">
                <a:latin typeface="Century Gothic" panose="020B0502020202020204" pitchFamily="34" charset="0"/>
              </a:rPr>
              <a:t>’</a:t>
            </a:r>
            <a:endParaRPr lang="en-AE" sz="900" b="1" dirty="0">
              <a:latin typeface="Century Gothic" panose="020B0502020202020204" pitchFamily="34" charset="0"/>
            </a:endParaRPr>
          </a:p>
          <a:p>
            <a:endParaRPr lang="en-AE" sz="95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DCE4191-0073-26F4-2875-203BEF687E15}"/>
              </a:ext>
            </a:extLst>
          </p:cNvPr>
          <p:cNvSpPr txBox="1"/>
          <p:nvPr/>
        </p:nvSpPr>
        <p:spPr>
          <a:xfrm>
            <a:off x="5158888" y="4956572"/>
            <a:ext cx="3214532" cy="18928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AE" sz="900" b="1" u="sng" dirty="0">
                <a:latin typeface="Century Gothic" panose="020B0502020202020204" pitchFamily="34" charset="0"/>
              </a:rPr>
              <a:t>Characterisation:</a:t>
            </a:r>
          </a:p>
          <a:p>
            <a:r>
              <a:rPr lang="en-AE" sz="900" b="1" dirty="0">
                <a:latin typeface="Century Gothic" panose="020B0502020202020204" pitchFamily="34" charset="0"/>
              </a:rPr>
              <a:t>Foils</a:t>
            </a:r>
            <a:r>
              <a:rPr lang="en-AE" sz="900" dirty="0">
                <a:latin typeface="Century Gothic" panose="020B0502020202020204" pitchFamily="34" charset="0"/>
              </a:rPr>
              <a:t> – characters that are opposite to exaggerate contrasting qualities</a:t>
            </a:r>
          </a:p>
          <a:p>
            <a:r>
              <a:rPr lang="en-AE" sz="900" b="1" dirty="0">
                <a:latin typeface="Century Gothic" panose="020B0502020202020204" pitchFamily="34" charset="0"/>
              </a:rPr>
              <a:t>Caricature</a:t>
            </a:r>
            <a:r>
              <a:rPr lang="en-AE" sz="900" dirty="0">
                <a:latin typeface="Century Gothic" panose="020B0502020202020204" pitchFamily="34" charset="0"/>
              </a:rPr>
              <a:t> – a deliberately exaggerated image or idea</a:t>
            </a:r>
          </a:p>
          <a:p>
            <a:r>
              <a:rPr lang="en-AE" sz="900" b="1" dirty="0">
                <a:latin typeface="Century Gothic" panose="020B0502020202020204" pitchFamily="34" charset="0"/>
              </a:rPr>
              <a:t>Counter stereotype </a:t>
            </a:r>
            <a:r>
              <a:rPr lang="en-AE" sz="900" dirty="0">
                <a:latin typeface="Century Gothic" panose="020B0502020202020204" pitchFamily="34" charset="0"/>
              </a:rPr>
              <a:t>– reversing an established view of someone </a:t>
            </a:r>
            <a:r>
              <a:rPr lang="en-AE" sz="900">
                <a:latin typeface="Century Gothic" panose="020B0502020202020204" pitchFamily="34" charset="0"/>
              </a:rPr>
              <a:t>or so</a:t>
            </a:r>
            <a:r>
              <a:rPr lang="en-US" sz="900" dirty="0">
                <a:latin typeface="Century Gothic" panose="020B0502020202020204" pitchFamily="34" charset="0"/>
              </a:rPr>
              <a:t>me</a:t>
            </a:r>
            <a:r>
              <a:rPr lang="en-AE" sz="900">
                <a:latin typeface="Century Gothic" panose="020B0502020202020204" pitchFamily="34" charset="0"/>
              </a:rPr>
              <a:t>thing</a:t>
            </a:r>
            <a:endParaRPr lang="en-AE" sz="900" dirty="0">
              <a:latin typeface="Century Gothic" panose="020B0502020202020204" pitchFamily="34" charset="0"/>
            </a:endParaRPr>
          </a:p>
          <a:p>
            <a:r>
              <a:rPr lang="en-AE" sz="900" b="1" dirty="0">
                <a:latin typeface="Century Gothic" panose="020B0502020202020204" pitchFamily="34" charset="0"/>
              </a:rPr>
              <a:t>Absent/silent characters </a:t>
            </a:r>
            <a:r>
              <a:rPr lang="en-AE" sz="900" dirty="0">
                <a:latin typeface="Century Gothic" panose="020B0502020202020204" pitchFamily="34" charset="0"/>
              </a:rPr>
              <a:t>– characters not represented on stage</a:t>
            </a:r>
          </a:p>
          <a:p>
            <a:r>
              <a:rPr lang="en-AE" sz="900" b="1" dirty="0">
                <a:latin typeface="Century Gothic" panose="020B0502020202020204" pitchFamily="34" charset="0"/>
              </a:rPr>
              <a:t>Monologue</a:t>
            </a:r>
            <a:r>
              <a:rPr lang="en-AE" sz="900" dirty="0">
                <a:latin typeface="Century Gothic" panose="020B0502020202020204" pitchFamily="34" charset="0"/>
              </a:rPr>
              <a:t> – a character talking alone and uninterrupted</a:t>
            </a:r>
          </a:p>
          <a:p>
            <a:r>
              <a:rPr lang="en-AE" sz="900" b="1" dirty="0">
                <a:latin typeface="Century Gothic" panose="020B0502020202020204" pitchFamily="34" charset="0"/>
              </a:rPr>
              <a:t>Sentence fragments </a:t>
            </a:r>
            <a:r>
              <a:rPr lang="en-AE" sz="900" dirty="0">
                <a:latin typeface="Century Gothic" panose="020B0502020202020204" pitchFamily="34" charset="0"/>
              </a:rPr>
              <a:t>– parts of sentences that are incomplete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9486947-3C8C-ED97-68EA-F16ADE323DEB}"/>
              </a:ext>
            </a:extLst>
          </p:cNvPr>
          <p:cNvSpPr txBox="1"/>
          <p:nvPr/>
        </p:nvSpPr>
        <p:spPr>
          <a:xfrm>
            <a:off x="8223628" y="1988806"/>
            <a:ext cx="17450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i="1" dirty="0">
                <a:latin typeface="Century Gothic" panose="020B0502020202020204" pitchFamily="34" charset="0"/>
              </a:rPr>
              <a:t>STRUCTURAL TECHNIQUES</a:t>
            </a:r>
            <a:endParaRPr lang="en-AE" sz="1200" b="1" i="1" dirty="0">
              <a:latin typeface="Century Gothic" panose="020B0502020202020204" pitchFamily="34" charset="0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807BF26E-2200-A53F-86DF-1B6859098C16}"/>
              </a:ext>
            </a:extLst>
          </p:cNvPr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>
          <a:xfrm>
            <a:off x="9253906" y="4148653"/>
            <a:ext cx="500364" cy="500364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F7C0A79D-004D-A49D-A768-625F6059872A}"/>
              </a:ext>
            </a:extLst>
          </p:cNvPr>
          <p:cNvPicPr>
            <a:picLocks noChangeAspect="1"/>
          </p:cNvPicPr>
          <p:nvPr/>
        </p:nvPicPr>
        <p:blipFill rotWithShape="1">
          <a:blip r:embed="rId27"/>
          <a:srcRect l="9424" t="10117" r="11273" b="19415"/>
          <a:stretch/>
        </p:blipFill>
        <p:spPr>
          <a:xfrm>
            <a:off x="9292678" y="14221"/>
            <a:ext cx="560844" cy="498366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71F1EE8-C682-ADF4-C146-7205A4F522C0}"/>
              </a:ext>
            </a:extLst>
          </p:cNvPr>
          <p:cNvSpPr txBox="1"/>
          <p:nvPr/>
        </p:nvSpPr>
        <p:spPr>
          <a:xfrm>
            <a:off x="5553136" y="34631"/>
            <a:ext cx="371721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AE" sz="1400" b="1" dirty="0">
                <a:latin typeface="Century Gothic" panose="020B0502020202020204" pitchFamily="34" charset="0"/>
              </a:rPr>
              <a:t>English KO – Year 10 – Autumn 1 – 1.0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6FB9382-733A-2DE7-6D1E-7CAE91D062C8}"/>
              </a:ext>
            </a:extLst>
          </p:cNvPr>
          <p:cNvSpPr txBox="1"/>
          <p:nvPr/>
        </p:nvSpPr>
        <p:spPr>
          <a:xfrm rot="16200000">
            <a:off x="-1194302" y="3196150"/>
            <a:ext cx="27872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i="1" dirty="0">
                <a:latin typeface="Century Gothic" panose="020B0502020202020204" pitchFamily="34" charset="0"/>
              </a:rPr>
              <a:t>PLOT</a:t>
            </a:r>
            <a:endParaRPr lang="en-AE" sz="2400" b="1" i="1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08950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55835CE0-3B3A-8651-9B4A-F156746F37F5}"/>
              </a:ext>
            </a:extLst>
          </p:cNvPr>
          <p:cNvCxnSpPr>
            <a:cxnSpLocks/>
          </p:cNvCxnSpPr>
          <p:nvPr/>
        </p:nvCxnSpPr>
        <p:spPr>
          <a:xfrm>
            <a:off x="4791918" y="3310359"/>
            <a:ext cx="0" cy="354764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2F8CB93F-BA82-59D5-82DE-728405BB865D}"/>
              </a:ext>
            </a:extLst>
          </p:cNvPr>
          <p:cNvCxnSpPr/>
          <p:nvPr/>
        </p:nvCxnSpPr>
        <p:spPr>
          <a:xfrm>
            <a:off x="0" y="3310359"/>
            <a:ext cx="9906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E51D2B72-2D7F-93F9-4D3E-01DF995A2AE8}"/>
              </a:ext>
            </a:extLst>
          </p:cNvPr>
          <p:cNvSpPr txBox="1"/>
          <p:nvPr/>
        </p:nvSpPr>
        <p:spPr>
          <a:xfrm>
            <a:off x="152691" y="3332869"/>
            <a:ext cx="45656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i="1" dirty="0">
                <a:latin typeface="Century Gothic" panose="020B0502020202020204" pitchFamily="34" charset="0"/>
              </a:rPr>
              <a:t>LANGUAGE TECHNIQUES</a:t>
            </a:r>
            <a:endParaRPr lang="en-AE" sz="2000" b="1" i="1" dirty="0">
              <a:latin typeface="Century Gothic" panose="020B0502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9FE647C-1F60-7AE7-4A4F-6AD451047F23}"/>
              </a:ext>
            </a:extLst>
          </p:cNvPr>
          <p:cNvSpPr txBox="1"/>
          <p:nvPr/>
        </p:nvSpPr>
        <p:spPr>
          <a:xfrm>
            <a:off x="3246316" y="27678"/>
            <a:ext cx="32068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i="1" dirty="0">
                <a:latin typeface="Century Gothic" panose="020B0502020202020204" pitchFamily="34" charset="0"/>
              </a:rPr>
              <a:t>THEMES and QUOTES</a:t>
            </a:r>
            <a:endParaRPr lang="en-AE" sz="2400" b="1" i="1" dirty="0">
              <a:latin typeface="Century Gothic" panose="020B0502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96E25DE-D2FE-10E4-CB1D-E346E0F9A13C}"/>
              </a:ext>
            </a:extLst>
          </p:cNvPr>
          <p:cNvSpPr txBox="1"/>
          <p:nvPr/>
        </p:nvSpPr>
        <p:spPr>
          <a:xfrm>
            <a:off x="5170439" y="3322102"/>
            <a:ext cx="454544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i="1" dirty="0">
                <a:latin typeface="Century Gothic" panose="020B0502020202020204" pitchFamily="34" charset="0"/>
              </a:rPr>
              <a:t>SOCIAL AND HISTORICAL CONTEXT</a:t>
            </a:r>
            <a:endParaRPr lang="en-AE" sz="2000" b="1" i="1" dirty="0">
              <a:latin typeface="Century Gothic" panose="020B0502020202020204" pitchFamily="34" charset="0"/>
            </a:endParaRPr>
          </a:p>
        </p:txBody>
      </p:sp>
      <p:graphicFrame>
        <p:nvGraphicFramePr>
          <p:cNvPr id="16" name="Table 16">
            <a:extLst>
              <a:ext uri="{FF2B5EF4-FFF2-40B4-BE49-F238E27FC236}">
                <a16:creationId xmlns:a16="http://schemas.microsoft.com/office/drawing/2014/main" id="{EA3551F5-558D-C229-3BE8-D309A271212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98328281"/>
              </p:ext>
            </p:extLst>
          </p:nvPr>
        </p:nvGraphicFramePr>
        <p:xfrm>
          <a:off x="4953008" y="3767554"/>
          <a:ext cx="4799022" cy="29337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399511">
                  <a:extLst>
                    <a:ext uri="{9D8B030D-6E8A-4147-A177-3AD203B41FA5}">
                      <a16:colId xmlns:a16="http://schemas.microsoft.com/office/drawing/2014/main" val="3639749327"/>
                    </a:ext>
                  </a:extLst>
                </a:gridCol>
                <a:gridCol w="2399511">
                  <a:extLst>
                    <a:ext uri="{9D8B030D-6E8A-4147-A177-3AD203B41FA5}">
                      <a16:colId xmlns:a16="http://schemas.microsoft.com/office/drawing/2014/main" val="2646572099"/>
                    </a:ext>
                  </a:extLst>
                </a:gridCol>
              </a:tblGrid>
              <a:tr h="219542">
                <a:tc>
                  <a:txBody>
                    <a:bodyPr/>
                    <a:lstStyle/>
                    <a:p>
                      <a:pPr algn="ctr"/>
                      <a:r>
                        <a:rPr lang="en-AE" sz="1050" b="1" dirty="0">
                          <a:latin typeface="Century Gothic" panose="020B0502020202020204" pitchFamily="34" charset="0"/>
                        </a:rPr>
                        <a:t>1912</a:t>
                      </a:r>
                      <a:r>
                        <a:rPr lang="en-AE" sz="1050" dirty="0">
                          <a:latin typeface="Century Gothic" panose="020B0502020202020204" pitchFamily="34" charset="0"/>
                        </a:rPr>
                        <a:t> – the world of the </a:t>
                      </a:r>
                      <a:r>
                        <a:rPr lang="en-AE" sz="1050" u="sng" dirty="0">
                          <a:latin typeface="Century Gothic" panose="020B0502020202020204" pitchFamily="34" charset="0"/>
                        </a:rPr>
                        <a:t>play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E" sz="1050" b="1" dirty="0">
                          <a:latin typeface="Century Gothic" panose="020B0502020202020204" pitchFamily="34" charset="0"/>
                        </a:rPr>
                        <a:t>1946</a:t>
                      </a:r>
                      <a:r>
                        <a:rPr lang="en-AE" sz="1050" dirty="0">
                          <a:latin typeface="Century Gothic" panose="020B0502020202020204" pitchFamily="34" charset="0"/>
                        </a:rPr>
                        <a:t> – the world of the </a:t>
                      </a:r>
                      <a:r>
                        <a:rPr lang="en-AE" sz="1050" u="sng" dirty="0">
                          <a:latin typeface="Century Gothic" panose="020B0502020202020204" pitchFamily="34" charset="0"/>
                        </a:rPr>
                        <a:t>audience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13518855"/>
                  </a:ext>
                </a:extLst>
              </a:tr>
              <a:tr h="630442"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AE" sz="1000" dirty="0">
                          <a:latin typeface="Century Gothic" panose="020B0502020202020204" pitchFamily="34" charset="0"/>
                        </a:rPr>
                        <a:t>Edwardian period and Belle Epoque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AE" sz="1000" dirty="0">
                        <a:latin typeface="Century Gothic" panose="020B0502020202020204" pitchFamily="34" charset="0"/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AE" sz="1000" dirty="0">
                          <a:latin typeface="Century Gothic" panose="020B0502020202020204" pitchFamily="34" charset="0"/>
                        </a:rPr>
                        <a:t>Peace, prosperity and advancement e.g. Titanic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AE" sz="1000" dirty="0">
                        <a:latin typeface="Century Gothic" panose="020B0502020202020204" pitchFamily="34" charset="0"/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AE" sz="1000" dirty="0">
                          <a:latin typeface="Century Gothic" panose="020B0502020202020204" pitchFamily="34" charset="0"/>
                        </a:rPr>
                        <a:t>Rigid social hierarchy</a:t>
                      </a:r>
                    </a:p>
                    <a:p>
                      <a:pPr marL="628650" lvl="1" indent="-171450">
                        <a:buFont typeface="Arial" panose="020B0604020202020204" pitchFamily="34" charset="0"/>
                        <a:buChar char="•"/>
                      </a:pPr>
                      <a:r>
                        <a:rPr lang="en-AE" sz="1000" dirty="0">
                          <a:latin typeface="Century Gothic" panose="020B0502020202020204" pitchFamily="34" charset="0"/>
                        </a:rPr>
                        <a:t>Aristocracy</a:t>
                      </a:r>
                    </a:p>
                    <a:p>
                      <a:pPr marL="628650" lvl="1" indent="-171450">
                        <a:buFont typeface="Arial" panose="020B0604020202020204" pitchFamily="34" charset="0"/>
                        <a:buChar char="•"/>
                      </a:pPr>
                      <a:r>
                        <a:rPr lang="en-AE" sz="1000" dirty="0">
                          <a:latin typeface="Century Gothic" panose="020B0502020202020204" pitchFamily="34" charset="0"/>
                        </a:rPr>
                        <a:t>Upper class</a:t>
                      </a:r>
                    </a:p>
                    <a:p>
                      <a:pPr marL="628650" lvl="1" indent="-171450">
                        <a:buFont typeface="Arial" panose="020B0604020202020204" pitchFamily="34" charset="0"/>
                        <a:buChar char="•"/>
                      </a:pPr>
                      <a:r>
                        <a:rPr lang="en-AE" sz="1000" dirty="0">
                          <a:latin typeface="Century Gothic" panose="020B0502020202020204" pitchFamily="34" charset="0"/>
                        </a:rPr>
                        <a:t>Middle class</a:t>
                      </a:r>
                    </a:p>
                    <a:p>
                      <a:pPr marL="628650" lvl="1" indent="-171450">
                        <a:buFont typeface="Arial" panose="020B0604020202020204" pitchFamily="34" charset="0"/>
                        <a:buChar char="•"/>
                      </a:pPr>
                      <a:r>
                        <a:rPr lang="en-AE" sz="1000" dirty="0">
                          <a:latin typeface="Century Gothic" panose="020B0502020202020204" pitchFamily="34" charset="0"/>
                        </a:rPr>
                        <a:t>Working class</a:t>
                      </a:r>
                    </a:p>
                    <a:p>
                      <a:pPr marL="628650" lvl="1" indent="-171450">
                        <a:buFont typeface="Arial" panose="020B0604020202020204" pitchFamily="34" charset="0"/>
                        <a:buChar char="•"/>
                      </a:pPr>
                      <a:endParaRPr lang="en-AE" sz="1000" dirty="0">
                        <a:latin typeface="Century Gothic" panose="020B0502020202020204" pitchFamily="34" charset="0"/>
                      </a:endParaRP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AE" sz="1000" dirty="0">
                          <a:latin typeface="Century Gothic" panose="020B0502020202020204" pitchFamily="34" charset="0"/>
                        </a:rPr>
                        <a:t>Patriarchal society</a:t>
                      </a:r>
                    </a:p>
                    <a:p>
                      <a:pPr marL="628650" lvl="1" indent="-171450">
                        <a:buFont typeface="Arial" panose="020B0604020202020204" pitchFamily="34" charset="0"/>
                        <a:buChar char="•"/>
                      </a:pPr>
                      <a:r>
                        <a:rPr lang="en-AE" sz="1000" dirty="0">
                          <a:latin typeface="Century Gothic" panose="020B0502020202020204" pitchFamily="34" charset="0"/>
                        </a:rPr>
                        <a:t>Beginning of suffrage movement</a:t>
                      </a:r>
                    </a:p>
                    <a:p>
                      <a:pPr marL="628650" lvl="1" indent="-171450">
                        <a:buFont typeface="Arial" panose="020B0604020202020204" pitchFamily="34" charset="0"/>
                        <a:buChar char="•"/>
                      </a:pPr>
                      <a:endParaRPr lang="en-AE" sz="1000" dirty="0">
                        <a:latin typeface="Century Gothic" panose="020B0502020202020204" pitchFamily="34" charset="0"/>
                      </a:endParaRP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AE" sz="1000" dirty="0">
                          <a:latin typeface="Century Gothic" panose="020B0502020202020204" pitchFamily="34" charset="0"/>
                        </a:rPr>
                        <a:t>Capitalist ideology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AE" sz="1000" dirty="0">
                          <a:latin typeface="Century Gothic" panose="020B0502020202020204" pitchFamily="34" charset="0"/>
                        </a:rPr>
                        <a:t>Post World War II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AE" sz="1000" dirty="0">
                        <a:latin typeface="Century Gothic" panose="020B0502020202020204" pitchFamily="34" charset="0"/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AE" sz="1000" dirty="0">
                          <a:latin typeface="Century Gothic" panose="020B0502020202020204" pitchFamily="34" charset="0"/>
                        </a:rPr>
                        <a:t>Rebuilding after two wars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AE" sz="1000" dirty="0">
                        <a:latin typeface="Century Gothic" panose="020B0502020202020204" pitchFamily="34" charset="0"/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AE" sz="1000" dirty="0">
                        <a:latin typeface="Century Gothic" panose="020B0502020202020204" pitchFamily="34" charset="0"/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AE" sz="1000" dirty="0">
                          <a:latin typeface="Century Gothic" panose="020B0502020202020204" pitchFamily="34" charset="0"/>
                        </a:rPr>
                        <a:t>Class divisions changing</a:t>
                      </a:r>
                    </a:p>
                    <a:p>
                      <a:pPr marL="628650" lvl="1" indent="-171450">
                        <a:buFont typeface="Arial" panose="020B0604020202020204" pitchFamily="34" charset="0"/>
                        <a:buChar char="•"/>
                      </a:pPr>
                      <a:r>
                        <a:rPr lang="en-AE" sz="1000" dirty="0">
                          <a:latin typeface="Century Gothic" panose="020B0502020202020204" pitchFamily="34" charset="0"/>
                        </a:rPr>
                        <a:t>Evacuation </a:t>
                      </a:r>
                    </a:p>
                    <a:p>
                      <a:pPr marL="628650" lvl="1" indent="-171450">
                        <a:buFont typeface="Arial" panose="020B0604020202020204" pitchFamily="34" charset="0"/>
                        <a:buChar char="•"/>
                      </a:pPr>
                      <a:r>
                        <a:rPr lang="en-AE" sz="1000" dirty="0">
                          <a:latin typeface="Century Gothic" panose="020B0502020202020204" pitchFamily="34" charset="0"/>
                        </a:rPr>
                        <a:t>Trench warfare</a:t>
                      </a:r>
                    </a:p>
                    <a:p>
                      <a:pPr marL="628650" lvl="1" indent="-171450">
                        <a:buFont typeface="Arial" panose="020B0604020202020204" pitchFamily="34" charset="0"/>
                        <a:buChar char="•"/>
                      </a:pPr>
                      <a:endParaRPr lang="en-AE" sz="1000" dirty="0">
                        <a:latin typeface="Century Gothic" panose="020B0502020202020204" pitchFamily="34" charset="0"/>
                      </a:endParaRPr>
                    </a:p>
                    <a:p>
                      <a:pPr marL="628650" lvl="1" indent="-171450">
                        <a:buFont typeface="Arial" panose="020B0604020202020204" pitchFamily="34" charset="0"/>
                        <a:buChar char="•"/>
                      </a:pPr>
                      <a:endParaRPr lang="en-AE" sz="1000" dirty="0">
                        <a:latin typeface="Century Gothic" panose="020B0502020202020204" pitchFamily="34" charset="0"/>
                      </a:endParaRPr>
                    </a:p>
                    <a:p>
                      <a:pPr marL="628650" lvl="1" indent="-171450">
                        <a:buFont typeface="Arial" panose="020B0604020202020204" pitchFamily="34" charset="0"/>
                        <a:buChar char="•"/>
                      </a:pPr>
                      <a:endParaRPr lang="en-AE" sz="1000" dirty="0">
                        <a:latin typeface="Century Gothic" panose="020B0502020202020204" pitchFamily="34" charset="0"/>
                      </a:endParaRP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AE" sz="1000" dirty="0">
                          <a:latin typeface="Century Gothic" panose="020B0502020202020204" pitchFamily="34" charset="0"/>
                        </a:rPr>
                        <a:t>Greater equality for women</a:t>
                      </a:r>
                    </a:p>
                    <a:p>
                      <a:pPr marL="628650" lvl="1" indent="-171450">
                        <a:buFont typeface="Arial" panose="020B0604020202020204" pitchFamily="34" charset="0"/>
                        <a:buChar char="•"/>
                      </a:pPr>
                      <a:r>
                        <a:rPr lang="en-AE" sz="1000" dirty="0">
                          <a:latin typeface="Century Gothic" panose="020B0502020202020204" pitchFamily="34" charset="0"/>
                        </a:rPr>
                        <a:t>Role in war</a:t>
                      </a:r>
                    </a:p>
                    <a:p>
                      <a:pPr marL="628650" lvl="1" indent="-171450">
                        <a:buFont typeface="Arial" panose="020B0604020202020204" pitchFamily="34" charset="0"/>
                        <a:buChar char="•"/>
                      </a:pPr>
                      <a:endParaRPr lang="en-AE" sz="1000" dirty="0">
                        <a:latin typeface="Century Gothic" panose="020B0502020202020204" pitchFamily="34" charset="0"/>
                      </a:endParaRP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endParaRPr lang="en-AE" sz="1000" dirty="0">
                        <a:latin typeface="Century Gothic" panose="020B0502020202020204" pitchFamily="34" charset="0"/>
                      </a:endParaRP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AE" sz="1000" dirty="0">
                          <a:latin typeface="Century Gothic" panose="020B0502020202020204" pitchFamily="34" charset="0"/>
                        </a:rPr>
                        <a:t>Move towards socialist ideology</a:t>
                      </a:r>
                    </a:p>
                    <a:p>
                      <a:pPr marL="628650" lvl="1" indent="-171450">
                        <a:buFont typeface="Arial" panose="020B0604020202020204" pitchFamily="34" charset="0"/>
                        <a:buChar char="•"/>
                      </a:pPr>
                      <a:r>
                        <a:rPr lang="en-AE" sz="1000" dirty="0">
                          <a:latin typeface="Century Gothic" panose="020B0502020202020204" pitchFamily="34" charset="0"/>
                        </a:rPr>
                        <a:t>Welfare state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3739154"/>
                  </a:ext>
                </a:extLst>
              </a:tr>
            </a:tbl>
          </a:graphicData>
        </a:graphic>
      </p:graphicFrame>
      <p:pic>
        <p:nvPicPr>
          <p:cNvPr id="2050" name="Picture 2" descr="Industrial Revolution Social Class Upper Class Upper Middle Class Working  Class, PNG, 624x524px, Industrial Revolution, American">
            <a:extLst>
              <a:ext uri="{FF2B5EF4-FFF2-40B4-BE49-F238E27FC236}">
                <a16:creationId xmlns:a16="http://schemas.microsoft.com/office/drawing/2014/main" id="{72B24FAC-9EA6-44A2-A086-7F739BCD53C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481" b="96947" l="10000" r="90000">
                        <a14:foregroundMark x1="48902" y1="16221" x2="48902" y2="16221"/>
                        <a14:foregroundMark x1="44024" y1="10115" x2="44024" y2="10115"/>
                        <a14:foregroundMark x1="43902" y1="3244" x2="43902" y2="3244"/>
                        <a14:foregroundMark x1="38293" y1="9924" x2="38293" y2="9924"/>
                        <a14:foregroundMark x1="37195" y1="3817" x2="37195" y2="3817"/>
                        <a14:foregroundMark x1="36463" y1="2481" x2="36463" y2="2481"/>
                        <a14:foregroundMark x1="32561" y1="13931" x2="32561" y2="13931"/>
                        <a14:foregroundMark x1="31951" y1="24618" x2="31951" y2="24618"/>
                        <a14:foregroundMark x1="50366" y1="9924" x2="50366" y2="9924"/>
                        <a14:foregroundMark x1="46951" y1="12405" x2="46951" y2="12405"/>
                        <a14:foregroundMark x1="43659" y1="5916" x2="43659" y2="5916"/>
                        <a14:foregroundMark x1="62805" y1="3244" x2="62805" y2="3244"/>
                        <a14:foregroundMark x1="68780" y1="6107" x2="68780" y2="6107"/>
                        <a14:foregroundMark x1="68415" y1="4008" x2="68415" y2="4008"/>
                        <a14:foregroundMark x1="68415" y1="12214" x2="68415" y2="12214"/>
                        <a14:foregroundMark x1="63537" y1="15267" x2="63537" y2="15267"/>
                        <a14:foregroundMark x1="51585" y1="4771" x2="51585" y2="4771"/>
                        <a14:foregroundMark x1="52195" y1="20611" x2="52195" y2="20611"/>
                        <a14:foregroundMark x1="60854" y1="4771" x2="60854" y2="4771"/>
                        <a14:foregroundMark x1="44756" y1="81107" x2="44756" y2="81107"/>
                        <a14:foregroundMark x1="39878" y1="77290" x2="39878" y2="77290"/>
                        <a14:foregroundMark x1="35854" y1="77481" x2="35854" y2="77481"/>
                        <a14:foregroundMark x1="30854" y1="80344" x2="30854" y2="80344"/>
                        <a14:foregroundMark x1="26463" y1="81107" x2="26463" y2="81107"/>
                        <a14:foregroundMark x1="25610" y1="77672" x2="25610" y2="77672"/>
                        <a14:foregroundMark x1="26220" y1="87595" x2="26220" y2="87595"/>
                        <a14:foregroundMark x1="23049" y1="84351" x2="23049" y2="84351"/>
                        <a14:foregroundMark x1="23780" y1="72519" x2="23780" y2="72519"/>
                        <a14:foregroundMark x1="22561" y1="73092" x2="22561" y2="73092"/>
                        <a14:foregroundMark x1="26098" y1="72519" x2="26098" y2="72519"/>
                        <a14:foregroundMark x1="21585" y1="76718" x2="21585" y2="76718"/>
                        <a14:foregroundMark x1="35244" y1="69847" x2="35244" y2="69847"/>
                        <a14:foregroundMark x1="35610" y1="74237" x2="35610" y2="74237"/>
                        <a14:foregroundMark x1="30610" y1="76527" x2="30610" y2="76527"/>
                        <a14:foregroundMark x1="48659" y1="79008" x2="48659" y2="79008"/>
                        <a14:foregroundMark x1="47927" y1="71756" x2="47927" y2="71756"/>
                        <a14:foregroundMark x1="48780" y1="77672" x2="48780" y2="77672"/>
                        <a14:foregroundMark x1="48780" y1="85305" x2="48780" y2="85305"/>
                        <a14:foregroundMark x1="48780" y1="91221" x2="48780" y2="91221"/>
                        <a14:foregroundMark x1="47439" y1="96947" x2="47439" y2="96947"/>
                        <a14:foregroundMark x1="55000" y1="86450" x2="55000" y2="86450"/>
                        <a14:foregroundMark x1="56341" y1="75763" x2="56341" y2="75763"/>
                        <a14:foregroundMark x1="54390" y1="78053" x2="54390" y2="78053"/>
                        <a14:foregroundMark x1="54390" y1="87977" x2="54390" y2="87977"/>
                        <a14:foregroundMark x1="72683" y1="69275" x2="72683" y2="69275"/>
                        <a14:foregroundMark x1="73171" y1="71183" x2="73171" y2="71183"/>
                        <a14:foregroundMark x1="72805" y1="73282" x2="72805" y2="73282"/>
                        <a14:foregroundMark x1="65732" y1="73473" x2="65732" y2="73473"/>
                        <a14:foregroundMark x1="66098" y1="76336" x2="66098" y2="76336"/>
                        <a14:foregroundMark x1="63293" y1="72901" x2="63293" y2="72901"/>
                        <a14:foregroundMark x1="59268" y1="81679" x2="59268" y2="81679"/>
                        <a14:foregroundMark x1="78415" y1="72328" x2="78415" y2="72328"/>
                        <a14:foregroundMark x1="61707" y1="25763" x2="61707" y2="25763"/>
                        <a14:foregroundMark x1="62073" y1="13550" x2="62073" y2="13550"/>
                        <a14:foregroundMark x1="66341" y1="14885" x2="66341" y2="14885"/>
                        <a14:foregroundMark x1="65610" y1="23473" x2="65610" y2="23473"/>
                        <a14:foregroundMark x1="53537" y1="20611" x2="53537" y2="20611"/>
                        <a14:foregroundMark x1="41829" y1="71947" x2="41829" y2="71947"/>
                        <a14:foregroundMark x1="41341" y1="73664" x2="41341" y2="73664"/>
                        <a14:foregroundMark x1="37805" y1="55344" x2="37805" y2="5534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9981" r="17679"/>
          <a:stretch/>
        </p:blipFill>
        <p:spPr bwMode="auto">
          <a:xfrm>
            <a:off x="6605166" y="4933255"/>
            <a:ext cx="696983" cy="714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1,713 Suffragette Images, Stock Photos &amp; Vectors | Shutterstock">
            <a:extLst>
              <a:ext uri="{FF2B5EF4-FFF2-40B4-BE49-F238E27FC236}">
                <a16:creationId xmlns:a16="http://schemas.microsoft.com/office/drawing/2014/main" id="{351B7AC3-3ABE-9573-8956-DFF6F00D7E2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276"/>
          <a:stretch/>
        </p:blipFill>
        <p:spPr bwMode="auto">
          <a:xfrm>
            <a:off x="6801015" y="5619482"/>
            <a:ext cx="488236" cy="477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Capitalism Cliparts, Stock Vector and Royalty Free Capitalism Illustrations">
            <a:extLst>
              <a:ext uri="{FF2B5EF4-FFF2-40B4-BE49-F238E27FC236}">
                <a16:creationId xmlns:a16="http://schemas.microsoft.com/office/drawing/2014/main" id="{9F9DE81A-C18B-8035-B66C-6F35595AA5A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7" r="26959"/>
          <a:stretch/>
        </p:blipFill>
        <p:spPr bwMode="auto">
          <a:xfrm>
            <a:off x="6459143" y="6300922"/>
            <a:ext cx="570569" cy="4424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>
            <a:extLst>
              <a:ext uri="{FF2B5EF4-FFF2-40B4-BE49-F238E27FC236}">
                <a16:creationId xmlns:a16="http://schemas.microsoft.com/office/drawing/2014/main" id="{C88EA973-8691-AFE7-7706-870A81C577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1622" y="4537014"/>
            <a:ext cx="417629" cy="253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Retro fashion 1910s man in suit and hat woman Vector Image">
            <a:extLst>
              <a:ext uri="{FF2B5EF4-FFF2-40B4-BE49-F238E27FC236}">
                <a16:creationId xmlns:a16="http://schemas.microsoft.com/office/drawing/2014/main" id="{94A86EF8-E3B2-432A-3289-43F0628ACC6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806"/>
          <a:stretch/>
        </p:blipFill>
        <p:spPr bwMode="auto">
          <a:xfrm>
            <a:off x="6994371" y="4042459"/>
            <a:ext cx="275873" cy="3246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6" name="Picture 18" descr="The Blitz in Scotland">
            <a:extLst>
              <a:ext uri="{FF2B5EF4-FFF2-40B4-BE49-F238E27FC236}">
                <a16:creationId xmlns:a16="http://schemas.microsoft.com/office/drawing/2014/main" id="{7245895A-4E59-5CA8-672F-C2BAB06910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94365" y="4216548"/>
            <a:ext cx="570313" cy="675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8" name="Picture 20" descr="Learning About World War 2 with Cliparts">
            <a:extLst>
              <a:ext uri="{FF2B5EF4-FFF2-40B4-BE49-F238E27FC236}">
                <a16:creationId xmlns:a16="http://schemas.microsoft.com/office/drawing/2014/main" id="{7C275FE7-86D1-8EB6-15C5-5EDCDF832B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33696" y="4043737"/>
            <a:ext cx="582021" cy="266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Industrial Revolution Social Class Upper Class Upper Middle Class Working  Class, PNG, 624x524px, Industrial Revolution, American">
            <a:extLst>
              <a:ext uri="{FF2B5EF4-FFF2-40B4-BE49-F238E27FC236}">
                <a16:creationId xmlns:a16="http://schemas.microsoft.com/office/drawing/2014/main" id="{870CE63E-E90F-D44D-F1B2-D37C8D8AF3A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481" b="96947" l="10000" r="90000">
                        <a14:foregroundMark x1="48902" y1="16221" x2="48902" y2="16221"/>
                        <a14:foregroundMark x1="44024" y1="10115" x2="44024" y2="10115"/>
                        <a14:foregroundMark x1="43902" y1="3244" x2="43902" y2="3244"/>
                        <a14:foregroundMark x1="38293" y1="9924" x2="38293" y2="9924"/>
                        <a14:foregroundMark x1="37195" y1="3817" x2="37195" y2="3817"/>
                        <a14:foregroundMark x1="36463" y1="2481" x2="36463" y2="2481"/>
                        <a14:foregroundMark x1="32561" y1="13931" x2="32561" y2="13931"/>
                        <a14:foregroundMark x1="31951" y1="24618" x2="31951" y2="24618"/>
                        <a14:foregroundMark x1="50366" y1="9924" x2="50366" y2="9924"/>
                        <a14:foregroundMark x1="46951" y1="12405" x2="46951" y2="12405"/>
                        <a14:foregroundMark x1="43659" y1="5916" x2="43659" y2="5916"/>
                        <a14:foregroundMark x1="62805" y1="3244" x2="62805" y2="3244"/>
                        <a14:foregroundMark x1="68780" y1="6107" x2="68780" y2="6107"/>
                        <a14:foregroundMark x1="68415" y1="4008" x2="68415" y2="4008"/>
                        <a14:foregroundMark x1="68415" y1="12214" x2="68415" y2="12214"/>
                        <a14:foregroundMark x1="63537" y1="15267" x2="63537" y2="15267"/>
                        <a14:foregroundMark x1="51585" y1="4771" x2="51585" y2="4771"/>
                        <a14:foregroundMark x1="52195" y1="20611" x2="52195" y2="20611"/>
                        <a14:foregroundMark x1="60854" y1="4771" x2="60854" y2="4771"/>
                        <a14:foregroundMark x1="44756" y1="81107" x2="44756" y2="81107"/>
                        <a14:foregroundMark x1="39878" y1="77290" x2="39878" y2="77290"/>
                        <a14:foregroundMark x1="35854" y1="77481" x2="35854" y2="77481"/>
                        <a14:foregroundMark x1="30854" y1="80344" x2="30854" y2="80344"/>
                        <a14:foregroundMark x1="26463" y1="81107" x2="26463" y2="81107"/>
                        <a14:foregroundMark x1="25610" y1="77672" x2="25610" y2="77672"/>
                        <a14:foregroundMark x1="26220" y1="87595" x2="26220" y2="87595"/>
                        <a14:foregroundMark x1="23049" y1="84351" x2="23049" y2="84351"/>
                        <a14:foregroundMark x1="23780" y1="72519" x2="23780" y2="72519"/>
                        <a14:foregroundMark x1="22561" y1="73092" x2="22561" y2="73092"/>
                        <a14:foregroundMark x1="26098" y1="72519" x2="26098" y2="72519"/>
                        <a14:foregroundMark x1="21585" y1="76718" x2="21585" y2="76718"/>
                        <a14:foregroundMark x1="35244" y1="69847" x2="35244" y2="69847"/>
                        <a14:foregroundMark x1="35610" y1="74237" x2="35610" y2="74237"/>
                        <a14:foregroundMark x1="30610" y1="76527" x2="30610" y2="76527"/>
                        <a14:foregroundMark x1="48659" y1="79008" x2="48659" y2="79008"/>
                        <a14:foregroundMark x1="47927" y1="71756" x2="47927" y2="71756"/>
                        <a14:foregroundMark x1="48780" y1="77672" x2="48780" y2="77672"/>
                        <a14:foregroundMark x1="48780" y1="85305" x2="48780" y2="85305"/>
                        <a14:foregroundMark x1="48780" y1="91221" x2="48780" y2="91221"/>
                        <a14:foregroundMark x1="47439" y1="96947" x2="47439" y2="96947"/>
                        <a14:foregroundMark x1="55000" y1="86450" x2="55000" y2="86450"/>
                        <a14:foregroundMark x1="56341" y1="75763" x2="56341" y2="75763"/>
                        <a14:foregroundMark x1="54390" y1="78053" x2="54390" y2="78053"/>
                        <a14:foregroundMark x1="54390" y1="87977" x2="54390" y2="87977"/>
                        <a14:foregroundMark x1="72683" y1="69275" x2="72683" y2="69275"/>
                        <a14:foregroundMark x1="73171" y1="71183" x2="73171" y2="71183"/>
                        <a14:foregroundMark x1="72805" y1="73282" x2="72805" y2="73282"/>
                        <a14:foregroundMark x1="65732" y1="73473" x2="65732" y2="73473"/>
                        <a14:foregroundMark x1="66098" y1="76336" x2="66098" y2="76336"/>
                        <a14:foregroundMark x1="63293" y1="72901" x2="63293" y2="72901"/>
                        <a14:foregroundMark x1="59268" y1="81679" x2="59268" y2="81679"/>
                        <a14:foregroundMark x1="78415" y1="72328" x2="78415" y2="72328"/>
                        <a14:foregroundMark x1="61707" y1="25763" x2="61707" y2="25763"/>
                        <a14:foregroundMark x1="62073" y1="13550" x2="62073" y2="13550"/>
                        <a14:foregroundMark x1="66341" y1="14885" x2="66341" y2="14885"/>
                        <a14:foregroundMark x1="65610" y1="23473" x2="65610" y2="23473"/>
                        <a14:foregroundMark x1="53537" y1="20611" x2="53537" y2="20611"/>
                        <a14:foregroundMark x1="41829" y1="71947" x2="41829" y2="71947"/>
                        <a14:foregroundMark x1="41341" y1="73664" x2="41341" y2="73664"/>
                        <a14:foregroundMark x1="37805" y1="55344" x2="37805" y2="5534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9981" r="17679"/>
          <a:stretch/>
        </p:blipFill>
        <p:spPr bwMode="auto">
          <a:xfrm>
            <a:off x="9089987" y="4936995"/>
            <a:ext cx="696983" cy="714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2997691D-6728-C39D-7CA6-62A446A45FC1}"/>
              </a:ext>
            </a:extLst>
          </p:cNvPr>
          <p:cNvCxnSpPr/>
          <p:nvPr/>
        </p:nvCxnSpPr>
        <p:spPr>
          <a:xfrm>
            <a:off x="9127762" y="4868538"/>
            <a:ext cx="659208" cy="799942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F6D6D63B-5EA1-EBA5-E852-9BC1E61BAC63}"/>
              </a:ext>
            </a:extLst>
          </p:cNvPr>
          <p:cNvCxnSpPr>
            <a:cxnSpLocks/>
          </p:cNvCxnSpPr>
          <p:nvPr/>
        </p:nvCxnSpPr>
        <p:spPr>
          <a:xfrm flipH="1">
            <a:off x="9089987" y="4920046"/>
            <a:ext cx="636837" cy="759924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70" name="Picture 22" descr="American women in World War II - Wikipedia">
            <a:extLst>
              <a:ext uri="{FF2B5EF4-FFF2-40B4-BE49-F238E27FC236}">
                <a16:creationId xmlns:a16="http://schemas.microsoft.com/office/drawing/2014/main" id="{9F278558-28B5-A83E-EF6D-FC3374D5DA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69462" y="5753360"/>
            <a:ext cx="416268" cy="536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4" descr="Socialism As A Set Of Principles | Current Affairs">
            <a:extLst>
              <a:ext uri="{FF2B5EF4-FFF2-40B4-BE49-F238E27FC236}">
                <a16:creationId xmlns:a16="http://schemas.microsoft.com/office/drawing/2014/main" id="{4ED7D175-432C-D987-8CA9-57D4DCB8A0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67932" y="6540717"/>
            <a:ext cx="336084" cy="212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9" name="Table 29">
            <a:extLst>
              <a:ext uri="{FF2B5EF4-FFF2-40B4-BE49-F238E27FC236}">
                <a16:creationId xmlns:a16="http://schemas.microsoft.com/office/drawing/2014/main" id="{E2D2F50B-BC06-4903-4ED2-1AA6C9CF764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81639343"/>
              </p:ext>
            </p:extLst>
          </p:nvPr>
        </p:nvGraphicFramePr>
        <p:xfrm>
          <a:off x="28381" y="310019"/>
          <a:ext cx="8513733" cy="275447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837911">
                  <a:extLst>
                    <a:ext uri="{9D8B030D-6E8A-4147-A177-3AD203B41FA5}">
                      <a16:colId xmlns:a16="http://schemas.microsoft.com/office/drawing/2014/main" val="151636278"/>
                    </a:ext>
                  </a:extLst>
                </a:gridCol>
                <a:gridCol w="2837911">
                  <a:extLst>
                    <a:ext uri="{9D8B030D-6E8A-4147-A177-3AD203B41FA5}">
                      <a16:colId xmlns:a16="http://schemas.microsoft.com/office/drawing/2014/main" val="106121391"/>
                    </a:ext>
                  </a:extLst>
                </a:gridCol>
                <a:gridCol w="2837911">
                  <a:extLst>
                    <a:ext uri="{9D8B030D-6E8A-4147-A177-3AD203B41FA5}">
                      <a16:colId xmlns:a16="http://schemas.microsoft.com/office/drawing/2014/main" val="2621962792"/>
                    </a:ext>
                  </a:extLst>
                </a:gridCol>
              </a:tblGrid>
              <a:tr h="1371749">
                <a:tc>
                  <a:txBody>
                    <a:bodyPr/>
                    <a:lstStyle/>
                    <a:p>
                      <a:pPr algn="ctr"/>
                      <a:r>
                        <a:rPr lang="en-AE" sz="14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Century Gothic" panose="020B0502020202020204" pitchFamily="34" charset="0"/>
                        </a:rPr>
                        <a:t>Responsibility</a:t>
                      </a:r>
                    </a:p>
                    <a:p>
                      <a:pPr algn="ctr"/>
                      <a:r>
                        <a:rPr lang="en-AE" sz="9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Mr. B – </a:t>
                      </a:r>
                      <a:r>
                        <a:rPr lang="en-AE" sz="9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‘all mixed up together like bees in a hive… community and all that nonsense’</a:t>
                      </a:r>
                      <a:endParaRPr lang="en-AE" sz="9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AE" sz="9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Inspector</a:t>
                      </a:r>
                      <a:r>
                        <a:rPr lang="en-AE" sz="9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– ‘one Eva Smith has gone but there are millions and millions and millions of Eva Smiths and John Smiths left with us’</a:t>
                      </a:r>
                    </a:p>
                    <a:p>
                      <a:pPr algn="ctr"/>
                      <a:r>
                        <a:rPr lang="en-AE" sz="9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Eric - </a:t>
                      </a:r>
                      <a:r>
                        <a:rPr lang="en-AE" sz="9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‘You lot might be letting yourselves out nicely but I can’t.’</a:t>
                      </a:r>
                      <a:endParaRPr lang="en-AE" sz="9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E" sz="1400" b="1" dirty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Century Gothic" panose="020B0502020202020204" pitchFamily="34" charset="0"/>
                        </a:rPr>
                        <a:t>Power</a:t>
                      </a:r>
                    </a:p>
                    <a:p>
                      <a:pPr algn="ctr"/>
                      <a:r>
                        <a:rPr lang="en-AE" sz="9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Mrs. B </a:t>
                      </a:r>
                      <a:r>
                        <a:rPr lang="en-AE" sz="9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– ‘I used my influence to 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ha</a:t>
                      </a:r>
                      <a:r>
                        <a:rPr lang="en-AE" sz="9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ve it refused. I did my duty’</a:t>
                      </a:r>
                    </a:p>
                    <a:p>
                      <a:pPr algn="ctr"/>
                      <a:r>
                        <a:rPr lang="en-AE" sz="9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Eric</a:t>
                      </a:r>
                      <a:r>
                        <a:rPr lang="en-AE" sz="9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– ‘I insisted – it seems… I threatened to make a row.’</a:t>
                      </a:r>
                    </a:p>
                    <a:p>
                      <a:pPr algn="ctr"/>
                      <a:r>
                        <a:rPr lang="en-AE" sz="9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Inspector</a:t>
                      </a:r>
                      <a:r>
                        <a:rPr lang="en-AE" sz="9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- ‘public men, Mr. Birling, have responsibilities as well </a:t>
                      </a:r>
                      <a:r>
                        <a:rPr lang="en-AE" sz="900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as privileges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’</a:t>
                      </a:r>
                      <a:endParaRPr lang="en-AE" sz="9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E" sz="1400" b="1" dirty="0">
                          <a:solidFill>
                            <a:schemeClr val="accent5"/>
                          </a:solidFill>
                          <a:latin typeface="Century Gothic" panose="020B0502020202020204" pitchFamily="34" charset="0"/>
                        </a:rPr>
                        <a:t>Gender</a:t>
                      </a:r>
                    </a:p>
                    <a:p>
                      <a:pPr algn="ctr"/>
                      <a:r>
                        <a:rPr lang="en-AE" sz="9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Mrs. B </a:t>
                      </a:r>
                      <a:r>
                        <a:rPr lang="en-AE" sz="9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– ‘Now Sheila… when you’re married you’ll realise that men with important work to do sometimes have to spend nearly all their time and energy on their business’</a:t>
                      </a:r>
                    </a:p>
                    <a:p>
                      <a:pPr algn="ctr"/>
                      <a:r>
                        <a:rPr lang="en-AE" sz="9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Sheila – </a:t>
                      </a:r>
                      <a:r>
                        <a:rPr lang="en-AE" sz="9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‘Is it the one you wanted me to have?’</a:t>
                      </a:r>
                      <a:endParaRPr lang="en-AE" sz="9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AE" sz="9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Sheila – </a:t>
                      </a:r>
                      <a:r>
                        <a:rPr lang="en-AE" sz="9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‘You were the wonderful Fairy Prince. You must have adored it, Gerald.’</a:t>
                      </a:r>
                      <a:endParaRPr lang="en-AE" sz="9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AE" sz="9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931142520"/>
                  </a:ext>
                </a:extLst>
              </a:tr>
              <a:tr h="1352398">
                <a:tc>
                  <a:txBody>
                    <a:bodyPr/>
                    <a:lstStyle/>
                    <a:p>
                      <a:pPr algn="ctr"/>
                      <a:r>
                        <a:rPr lang="en-AE" sz="1400" b="1" dirty="0">
                          <a:solidFill>
                            <a:schemeClr val="accent3">
                              <a:lumMod val="75000"/>
                            </a:schemeClr>
                          </a:solidFill>
                          <a:latin typeface="Century Gothic" panose="020B0502020202020204" pitchFamily="34" charset="0"/>
                        </a:rPr>
                        <a:t>Class</a:t>
                      </a:r>
                    </a:p>
                    <a:p>
                      <a:pPr algn="ctr"/>
                      <a:r>
                        <a:rPr lang="en-AE" sz="9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Mr. B – </a:t>
                      </a:r>
                      <a:r>
                        <a:rPr lang="en-AE" sz="9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‘Edna’ll answer it.’</a:t>
                      </a:r>
                    </a:p>
                    <a:p>
                      <a:pPr algn="ctr"/>
                      <a:r>
                        <a:rPr lang="en-AE" sz="9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Mr. B – </a:t>
                      </a:r>
                      <a:r>
                        <a:rPr lang="en-AE" sz="9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‘Perhaps I ought to warn you that he [the Chief Inspector] is an old friend of mine. We play golf together.’</a:t>
                      </a:r>
                      <a:endParaRPr lang="en-AE" sz="9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AE" sz="9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Mrs. B </a:t>
                      </a:r>
                      <a:r>
                        <a:rPr lang="en-AE" sz="9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– ‘As if a girl of that sort would ever refuse money.’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E" sz="1400" b="1" dirty="0">
                          <a:solidFill>
                            <a:schemeClr val="accent1"/>
                          </a:solidFill>
                          <a:latin typeface="Century Gothic" panose="020B0502020202020204" pitchFamily="34" charset="0"/>
                        </a:rPr>
                        <a:t>Generational divide</a:t>
                      </a:r>
                    </a:p>
                    <a:p>
                      <a:pPr algn="ctr"/>
                      <a:r>
                        <a:rPr lang="en-AE" sz="9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Mr. B – </a:t>
                      </a:r>
                      <a:r>
                        <a:rPr lang="en-AE" sz="9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‘Now you three young people, just listen to this, and remember what I’m telling you’</a:t>
                      </a:r>
                    </a:p>
                    <a:p>
                      <a:pPr algn="ctr"/>
                      <a:r>
                        <a:rPr lang="en-AE" sz="9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Eric - </a:t>
                      </a:r>
                      <a:r>
                        <a:rPr lang="en-AE" sz="9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‘Because you’re not the kind of father a chap can go to when he’s in trouble.’</a:t>
                      </a:r>
                    </a:p>
                    <a:p>
                      <a:pPr algn="ctr"/>
                      <a:r>
                        <a:rPr lang="en-AE" sz="9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Mr. B – </a:t>
                      </a:r>
                      <a:r>
                        <a:rPr lang="en-AE" sz="9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‘… - the famous younger generation who know it all. And they can’t even take a joke – </a:t>
                      </a:r>
                      <a:r>
                        <a:rPr lang="en-AE" sz="900" b="0" i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(the telephone rings)</a:t>
                      </a:r>
                      <a:endParaRPr lang="en-AE" sz="9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E" sz="1400" b="1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Public vs. private</a:t>
                      </a:r>
                    </a:p>
                    <a:p>
                      <a:pPr algn="ctr"/>
                      <a:r>
                        <a:rPr lang="en-AE" sz="9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Gerald - </a:t>
                      </a:r>
                      <a:r>
                        <a:rPr lang="en-AE" sz="9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‘it’s a favourite haunt of women of the town’</a:t>
                      </a:r>
                    </a:p>
                    <a:p>
                      <a:pPr algn="ctr"/>
                      <a:r>
                        <a:rPr lang="en-AE" sz="9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Sheila – </a:t>
                      </a:r>
                      <a:r>
                        <a:rPr lang="en-AE" sz="9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‘…everybody knows about that horrible old Meggarty’</a:t>
                      </a:r>
                      <a:endParaRPr lang="en-AE" sz="9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AE" sz="9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Mr. B – </a:t>
                      </a:r>
                      <a:r>
                        <a:rPr lang="en-AE" sz="9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‘… the difference between a lot of stuff like this coming out in private and a downright public scandal’</a:t>
                      </a:r>
                      <a:endParaRPr lang="en-AE" sz="9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31243738"/>
                  </a:ext>
                </a:extLst>
              </a:tr>
            </a:tbl>
          </a:graphicData>
        </a:graphic>
      </p:graphicFrame>
      <p:pic>
        <p:nvPicPr>
          <p:cNvPr id="2078" name="Picture 30" descr="Question Marks - Transparent Quiz Clip Art, HD Png Download - vhv">
            <a:extLst>
              <a:ext uri="{FF2B5EF4-FFF2-40B4-BE49-F238E27FC236}">
                <a16:creationId xmlns:a16="http://schemas.microsoft.com/office/drawing/2014/main" id="{6B683037-140E-3CD8-C523-8F9D7CACE8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6546" b="91365" l="6744" r="95349">
                        <a14:foregroundMark x1="31163" y1="8217" x2="31163" y2="8217"/>
                        <a14:foregroundMark x1="48140" y1="26602" x2="48140" y2="26602"/>
                        <a14:foregroundMark x1="39767" y1="23398" x2="39767" y2="23398"/>
                        <a14:foregroundMark x1="15349" y1="44150" x2="15349" y2="44150"/>
                        <a14:foregroundMark x1="14767" y1="48468" x2="14767" y2="48468"/>
                        <a14:foregroundMark x1="14070" y1="61003" x2="14070" y2="61003"/>
                        <a14:foregroundMark x1="18837" y1="72006" x2="18837" y2="72006"/>
                        <a14:foregroundMark x1="32791" y1="74791" x2="32791" y2="74791"/>
                        <a14:foregroundMark x1="42326" y1="61281" x2="42326" y2="61281"/>
                        <a14:foregroundMark x1="43605" y1="48747" x2="43605" y2="48747"/>
                        <a14:foregroundMark x1="40698" y1="45822" x2="40698" y2="45822"/>
                        <a14:foregroundMark x1="34186" y1="54178" x2="34186" y2="54178"/>
                        <a14:foregroundMark x1="45698" y1="59053" x2="45698" y2="59053"/>
                        <a14:foregroundMark x1="42326" y1="70195" x2="42326" y2="70195"/>
                        <a14:foregroundMark x1="40465" y1="78830" x2="40465" y2="78830"/>
                        <a14:foregroundMark x1="92442" y1="70195" x2="92442" y2="70195"/>
                        <a14:foregroundMark x1="62209" y1="91504" x2="62209" y2="91504"/>
                        <a14:foregroundMark x1="95581" y1="72006" x2="95581" y2="72006"/>
                        <a14:foregroundMark x1="55116" y1="7103" x2="55116" y2="7103"/>
                        <a14:foregroundMark x1="55581" y1="13928" x2="55581" y2="13928"/>
                        <a14:foregroundMark x1="65349" y1="15181" x2="65349" y2="15181"/>
                        <a14:foregroundMark x1="78837" y1="19081" x2="78837" y2="19081"/>
                        <a14:foregroundMark x1="75233" y1="32312" x2="75233" y2="32312"/>
                        <a14:foregroundMark x1="56047" y1="39833" x2="56047" y2="39833"/>
                        <a14:foregroundMark x1="55814" y1="49025" x2="55814" y2="49025"/>
                        <a14:foregroundMark x1="6860" y1="58774" x2="6860" y2="58774"/>
                        <a14:foregroundMark x1="29651" y1="6546" x2="29651" y2="6546"/>
                        <a14:foregroundMark x1="75930" y1="17967" x2="75930" y2="17967"/>
                        <a14:foregroundMark x1="62442" y1="13092" x2="62442" y2="13092"/>
                        <a14:foregroundMark x1="53605" y1="15738" x2="53605" y2="15738"/>
                        <a14:foregroundMark x1="51977" y1="29248" x2="51977" y2="29248"/>
                        <a14:foregroundMark x1="52674" y1="38022" x2="52674" y2="38022"/>
                        <a14:foregroundMark x1="76163" y1="32591" x2="76163" y2="32591"/>
                        <a14:foregroundMark x1="56279" y1="37465" x2="56279" y2="37465"/>
                        <a14:foregroundMark x1="55581" y1="48189" x2="55581" y2="48189"/>
                        <a14:foregroundMark x1="53837" y1="51253" x2="53837" y2="51253"/>
                        <a14:foregroundMark x1="54302" y1="30084" x2="54302" y2="30084"/>
                        <a14:foregroundMark x1="55581" y1="7939" x2="55581" y2="7939"/>
                        <a14:foregroundMark x1="62791" y1="7939" x2="62791" y2="7939"/>
                        <a14:foregroundMark x1="72326" y1="11978" x2="72326" y2="11978"/>
                        <a14:foregroundMark x1="79302" y1="11421" x2="79302" y2="11421"/>
                        <a14:foregroundMark x1="79535" y1="17409" x2="79535" y2="17409"/>
                        <a14:foregroundMark x1="80000" y1="25209" x2="80000" y2="2520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94527" y="143002"/>
            <a:ext cx="1099364" cy="917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" name="TextBox 32">
            <a:extLst>
              <a:ext uri="{FF2B5EF4-FFF2-40B4-BE49-F238E27FC236}">
                <a16:creationId xmlns:a16="http://schemas.microsoft.com/office/drawing/2014/main" id="{A70016F7-7F36-12C6-983A-41E7D683831F}"/>
              </a:ext>
            </a:extLst>
          </p:cNvPr>
          <p:cNvSpPr txBox="1"/>
          <p:nvPr/>
        </p:nvSpPr>
        <p:spPr>
          <a:xfrm>
            <a:off x="151960" y="3668794"/>
            <a:ext cx="4495081" cy="2862322"/>
          </a:xfrm>
          <a:prstGeom prst="rect">
            <a:avLst/>
          </a:prstGeom>
          <a:noFill/>
        </p:spPr>
        <p:txBody>
          <a:bodyPr wrap="square" numCol="2" rtlCol="0">
            <a:spAutoFit/>
          </a:bodyPr>
          <a:lstStyle/>
          <a:p>
            <a:r>
              <a:rPr lang="en-AE" sz="1000" b="1" dirty="0">
                <a:latin typeface="Century Gothic" panose="020B0502020202020204" pitchFamily="34" charset="0"/>
              </a:rPr>
              <a:t>Colloquialism </a:t>
            </a:r>
            <a:r>
              <a:rPr lang="en-AE" sz="1000" b="1">
                <a:latin typeface="Century Gothic" panose="020B0502020202020204" pitchFamily="34" charset="0"/>
              </a:rPr>
              <a:t>– </a:t>
            </a:r>
            <a:r>
              <a:rPr lang="en-US" sz="1000" b="1" dirty="0">
                <a:latin typeface="Century Gothic" panose="020B0502020202020204" pitchFamily="34" charset="0"/>
              </a:rPr>
              <a:t>i</a:t>
            </a:r>
            <a:r>
              <a:rPr lang="en-AE" sz="1000">
                <a:latin typeface="Century Gothic" panose="020B0502020202020204" pitchFamily="34" charset="0"/>
              </a:rPr>
              <a:t>nformal </a:t>
            </a:r>
            <a:r>
              <a:rPr lang="en-AE" sz="1000" dirty="0">
                <a:latin typeface="Century Gothic" panose="020B0502020202020204" pitchFamily="34" charset="0"/>
              </a:rPr>
              <a:t>expression, slang term</a:t>
            </a:r>
            <a:endParaRPr lang="en-AE" sz="1000" b="1" dirty="0">
              <a:latin typeface="Century Gothic" panose="020B0502020202020204" pitchFamily="34" charset="0"/>
            </a:endParaRPr>
          </a:p>
          <a:p>
            <a:r>
              <a:rPr lang="en-AE" sz="1000" b="1" dirty="0">
                <a:latin typeface="Century Gothic" panose="020B0502020202020204" pitchFamily="34" charset="0"/>
              </a:rPr>
              <a:t>Declarative – </a:t>
            </a:r>
            <a:r>
              <a:rPr lang="en-AE" sz="1000" dirty="0">
                <a:latin typeface="Century Gothic" panose="020B0502020202020204" pitchFamily="34" charset="0"/>
              </a:rPr>
              <a:t>a sentence expressing a statement</a:t>
            </a:r>
            <a:endParaRPr lang="en-AE" sz="1000" b="1" dirty="0">
              <a:latin typeface="Century Gothic" panose="020B0502020202020204" pitchFamily="34" charset="0"/>
            </a:endParaRPr>
          </a:p>
          <a:p>
            <a:r>
              <a:rPr lang="en-AE" sz="1000" b="1" dirty="0">
                <a:latin typeface="Century Gothic" panose="020B0502020202020204" pitchFamily="34" charset="0"/>
              </a:rPr>
              <a:t>Emotive language – </a:t>
            </a:r>
            <a:r>
              <a:rPr lang="en-AE" sz="1000" dirty="0">
                <a:latin typeface="Century Gothic" panose="020B0502020202020204" pitchFamily="34" charset="0"/>
              </a:rPr>
              <a:t>a word choice used to evoke emotion</a:t>
            </a:r>
            <a:endParaRPr lang="en-AE" sz="1000" b="1" dirty="0">
              <a:latin typeface="Century Gothic" panose="020B0502020202020204" pitchFamily="34" charset="0"/>
            </a:endParaRPr>
          </a:p>
          <a:p>
            <a:r>
              <a:rPr lang="en-AE" sz="1000" b="1" dirty="0">
                <a:latin typeface="Century Gothic" panose="020B0502020202020204" pitchFamily="34" charset="0"/>
              </a:rPr>
              <a:t>Exclamative – </a:t>
            </a:r>
            <a:r>
              <a:rPr lang="en-AE" sz="1000" dirty="0">
                <a:latin typeface="Century Gothic" panose="020B0502020202020204" pitchFamily="34" charset="0"/>
              </a:rPr>
              <a:t>a sentence denoting exclamation</a:t>
            </a:r>
            <a:endParaRPr lang="en-AE" sz="1000" b="1" dirty="0">
              <a:latin typeface="Century Gothic" panose="020B0502020202020204" pitchFamily="34" charset="0"/>
            </a:endParaRPr>
          </a:p>
          <a:p>
            <a:r>
              <a:rPr lang="en-AE" sz="1000" b="1" dirty="0">
                <a:latin typeface="Century Gothic" panose="020B0502020202020204" pitchFamily="34" charset="0"/>
              </a:rPr>
              <a:t>Euphemism – </a:t>
            </a:r>
            <a:r>
              <a:rPr lang="en-AE" sz="1000" dirty="0">
                <a:latin typeface="Century Gothic" panose="020B0502020202020204" pitchFamily="34" charset="0"/>
              </a:rPr>
              <a:t>mild or indirect expression when referring to something harsh or unpleasant</a:t>
            </a:r>
            <a:endParaRPr lang="en-AE" sz="1000" b="1" dirty="0">
              <a:latin typeface="Century Gothic" panose="020B0502020202020204" pitchFamily="34" charset="0"/>
            </a:endParaRPr>
          </a:p>
          <a:p>
            <a:r>
              <a:rPr lang="en-AE" sz="1000" b="1" dirty="0">
                <a:latin typeface="Century Gothic" panose="020B0502020202020204" pitchFamily="34" charset="0"/>
              </a:rPr>
              <a:t>Imagery – </a:t>
            </a:r>
            <a:r>
              <a:rPr lang="en-AE" sz="1000" dirty="0">
                <a:latin typeface="Century Gothic" panose="020B0502020202020204" pitchFamily="34" charset="0"/>
              </a:rPr>
              <a:t>visually descriptive language</a:t>
            </a:r>
            <a:endParaRPr lang="en-AE" sz="1000" b="1" dirty="0">
              <a:latin typeface="Century Gothic" panose="020B0502020202020204" pitchFamily="34" charset="0"/>
            </a:endParaRPr>
          </a:p>
          <a:p>
            <a:r>
              <a:rPr lang="en-AE" sz="1000" b="1" dirty="0">
                <a:latin typeface="Century Gothic" panose="020B0502020202020204" pitchFamily="34" charset="0"/>
              </a:rPr>
              <a:t>Interrogative – </a:t>
            </a:r>
            <a:r>
              <a:rPr lang="en-AE" sz="1000" dirty="0">
                <a:latin typeface="Century Gothic" panose="020B0502020202020204" pitchFamily="34" charset="0"/>
              </a:rPr>
              <a:t>a sentence that asks a question</a:t>
            </a:r>
          </a:p>
          <a:p>
            <a:r>
              <a:rPr lang="en-AE" sz="1000" b="1" dirty="0">
                <a:latin typeface="Century Gothic" panose="020B0502020202020204" pitchFamily="34" charset="0"/>
              </a:rPr>
              <a:t>Irony – </a:t>
            </a:r>
            <a:r>
              <a:rPr lang="en-AE" sz="1000" dirty="0">
                <a:latin typeface="Century Gothic" panose="020B0502020202020204" pitchFamily="34" charset="0"/>
              </a:rPr>
              <a:t>the opposite of what is actually true</a:t>
            </a:r>
            <a:endParaRPr lang="en-AE" sz="1000" b="1" dirty="0">
              <a:latin typeface="Century Gothic" panose="020B0502020202020204" pitchFamily="34" charset="0"/>
            </a:endParaRPr>
          </a:p>
          <a:p>
            <a:r>
              <a:rPr lang="en-AE" sz="1000" b="1" dirty="0">
                <a:latin typeface="Century Gothic" panose="020B0502020202020204" pitchFamily="34" charset="0"/>
              </a:rPr>
              <a:t>Metaphor – </a:t>
            </a:r>
            <a:r>
              <a:rPr lang="en-AE" sz="1000" dirty="0">
                <a:latin typeface="Century Gothic" panose="020B0502020202020204" pitchFamily="34" charset="0"/>
              </a:rPr>
              <a:t>an image/idea used to represent something else</a:t>
            </a:r>
            <a:endParaRPr lang="en-AE" sz="1000" b="1" dirty="0">
              <a:latin typeface="Century Gothic" panose="020B0502020202020204" pitchFamily="34" charset="0"/>
            </a:endParaRPr>
          </a:p>
          <a:p>
            <a:r>
              <a:rPr lang="en-AE" sz="1000" b="1" dirty="0">
                <a:latin typeface="Century Gothic" panose="020B0502020202020204" pitchFamily="34" charset="0"/>
              </a:rPr>
              <a:t>Modal verbs – </a:t>
            </a:r>
            <a:r>
              <a:rPr lang="en-AE" sz="1000" dirty="0">
                <a:latin typeface="Century Gothic" panose="020B0502020202020204" pitchFamily="34" charset="0"/>
              </a:rPr>
              <a:t>a verb indicating likelihood or possibility</a:t>
            </a:r>
            <a:endParaRPr lang="en-AE" sz="1000" b="1" dirty="0">
              <a:latin typeface="Century Gothic" panose="020B0502020202020204" pitchFamily="34" charset="0"/>
            </a:endParaRPr>
          </a:p>
          <a:p>
            <a:r>
              <a:rPr lang="en-AE" sz="1000" b="1" dirty="0">
                <a:latin typeface="Century Gothic" panose="020B0502020202020204" pitchFamily="34" charset="0"/>
              </a:rPr>
              <a:t>Opinions as facts</a:t>
            </a:r>
          </a:p>
          <a:p>
            <a:r>
              <a:rPr lang="en-AE" sz="1000" b="1" dirty="0">
                <a:latin typeface="Century Gothic" panose="020B0502020202020204" pitchFamily="34" charset="0"/>
              </a:rPr>
              <a:t>Pronouns – </a:t>
            </a:r>
            <a:r>
              <a:rPr lang="en-AE" sz="1000" dirty="0">
                <a:latin typeface="Century Gothic" panose="020B0502020202020204" pitchFamily="34" charset="0"/>
              </a:rPr>
              <a:t>words used in place of nouns</a:t>
            </a:r>
            <a:endParaRPr lang="en-AE" sz="1000" b="1" dirty="0">
              <a:latin typeface="Century Gothic" panose="020B0502020202020204" pitchFamily="34" charset="0"/>
            </a:endParaRPr>
          </a:p>
          <a:p>
            <a:r>
              <a:rPr lang="en-AE" sz="1000" b="1" dirty="0">
                <a:latin typeface="Century Gothic" panose="020B0502020202020204" pitchFamily="34" charset="0"/>
              </a:rPr>
              <a:t>Repetition – </a:t>
            </a:r>
            <a:r>
              <a:rPr lang="en-AE" sz="1000" dirty="0">
                <a:latin typeface="Century Gothic" panose="020B0502020202020204" pitchFamily="34" charset="0"/>
              </a:rPr>
              <a:t>saying something more than once</a:t>
            </a:r>
            <a:endParaRPr lang="en-AE" sz="1000" b="1" dirty="0">
              <a:latin typeface="Century Gothic" panose="020B0502020202020204" pitchFamily="34" charset="0"/>
            </a:endParaRPr>
          </a:p>
          <a:p>
            <a:r>
              <a:rPr lang="en-AE" sz="1000" b="1" dirty="0">
                <a:latin typeface="Century Gothic" panose="020B0502020202020204" pitchFamily="34" charset="0"/>
              </a:rPr>
              <a:t>Rhetoric – </a:t>
            </a:r>
            <a:r>
              <a:rPr lang="en-AE" sz="1000" dirty="0">
                <a:latin typeface="Century Gothic" panose="020B0502020202020204" pitchFamily="34" charset="0"/>
              </a:rPr>
              <a:t>persuasive language, usually political</a:t>
            </a:r>
            <a:endParaRPr lang="en-AE" sz="1000" b="1" dirty="0">
              <a:latin typeface="Century Gothic" panose="020B0502020202020204" pitchFamily="34" charset="0"/>
            </a:endParaRPr>
          </a:p>
          <a:p>
            <a:r>
              <a:rPr lang="en-AE" sz="1000" b="1" dirty="0">
                <a:latin typeface="Century Gothic" panose="020B0502020202020204" pitchFamily="34" charset="0"/>
              </a:rPr>
              <a:t>Semantic field – </a:t>
            </a:r>
            <a:r>
              <a:rPr lang="en-AE" sz="1000" dirty="0">
                <a:latin typeface="Century Gothic" panose="020B0502020202020204" pitchFamily="34" charset="0"/>
              </a:rPr>
              <a:t>a group of words linked by a theme</a:t>
            </a:r>
            <a:endParaRPr lang="en-AE" sz="1000" b="1" dirty="0">
              <a:latin typeface="Century Gothic" panose="020B0502020202020204" pitchFamily="34" charset="0"/>
            </a:endParaRPr>
          </a:p>
          <a:p>
            <a:r>
              <a:rPr lang="en-AE" sz="1000" b="1" dirty="0">
                <a:latin typeface="Century Gothic" panose="020B0502020202020204" pitchFamily="34" charset="0"/>
              </a:rPr>
              <a:t>Stereotype – </a:t>
            </a:r>
            <a:r>
              <a:rPr lang="en-AE" sz="1000" dirty="0">
                <a:latin typeface="Century Gothic" panose="020B0502020202020204" pitchFamily="34" charset="0"/>
              </a:rPr>
              <a:t>a fixed or oversimplified image of a person or thing</a:t>
            </a:r>
            <a:endParaRPr lang="en-AE" sz="1000" b="1" dirty="0">
              <a:latin typeface="Century Gothic" panose="020B0502020202020204" pitchFamily="34" charset="0"/>
            </a:endParaRPr>
          </a:p>
          <a:p>
            <a:r>
              <a:rPr lang="en-AE" sz="1000" b="1" dirty="0">
                <a:latin typeface="Century Gothic" panose="020B0502020202020204" pitchFamily="34" charset="0"/>
              </a:rPr>
              <a:t>Symbolism – </a:t>
            </a:r>
            <a:r>
              <a:rPr lang="en-AE" sz="1000" dirty="0">
                <a:latin typeface="Century Gothic" panose="020B0502020202020204" pitchFamily="34" charset="0"/>
              </a:rPr>
              <a:t>using symbols, images or ideas to represent qualities</a:t>
            </a:r>
            <a:endParaRPr lang="en-AE" sz="1000" b="1" dirty="0">
              <a:latin typeface="Century Gothic" panose="020B0502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2482A86-DBBC-931E-E4FB-4248D248FCA5}"/>
              </a:ext>
            </a:extLst>
          </p:cNvPr>
          <p:cNvSpPr txBox="1"/>
          <p:nvPr/>
        </p:nvSpPr>
        <p:spPr>
          <a:xfrm>
            <a:off x="8613366" y="1095138"/>
            <a:ext cx="119054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i="1" dirty="0">
                <a:latin typeface="Century Gothic" panose="020B0502020202020204" pitchFamily="34" charset="0"/>
              </a:rPr>
              <a:t>HOW TO ANSWER A THEME QUESTION</a:t>
            </a:r>
            <a:endParaRPr lang="en-AE" sz="1400" b="1" i="1" dirty="0">
              <a:latin typeface="Century Gothic" panose="020B0502020202020204" pitchFamily="34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11C430A8-BADE-EBE1-4BA6-07B362C756F6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8800573" y="2158138"/>
            <a:ext cx="809396" cy="809396"/>
          </a:xfrm>
          <a:prstGeom prst="rect">
            <a:avLst/>
          </a:prstGeom>
        </p:spPr>
      </p:pic>
      <p:pic>
        <p:nvPicPr>
          <p:cNvPr id="1026" name="Picture 2" descr="Gender Clipart Hd PNG, Gender Icon, Gender Icons, Logo, Web PNG Image For  Free Download">
            <a:extLst>
              <a:ext uri="{FF2B5EF4-FFF2-40B4-BE49-F238E27FC236}">
                <a16:creationId xmlns:a16="http://schemas.microsoft.com/office/drawing/2014/main" id="{AD405C8B-2CEC-C35A-23E9-4B2C3C1D39E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10000" b="90000" l="10000" r="90000">
                        <a14:foregroundMark x1="40156" y1="28906" x2="40156" y2="2890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9260" t="16632" r="18812" b="16839"/>
          <a:stretch/>
        </p:blipFill>
        <p:spPr bwMode="auto">
          <a:xfrm rot="19697559">
            <a:off x="7584941" y="96664"/>
            <a:ext cx="529328" cy="5686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Social class pyramid. Vector illustration. Download a Free Preview or High  Quality Adobe Illustrator Ai, EP… | Social class pyramid, Social class,  City illustration">
            <a:extLst>
              <a:ext uri="{FF2B5EF4-FFF2-40B4-BE49-F238E27FC236}">
                <a16:creationId xmlns:a16="http://schemas.microsoft.com/office/drawing/2014/main" id="{1821F3A7-8916-DCB1-ECA1-D228AC239AE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881"/>
          <a:stretch/>
        </p:blipFill>
        <p:spPr bwMode="auto">
          <a:xfrm>
            <a:off x="2252703" y="1707293"/>
            <a:ext cx="644093" cy="456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lip Art Corporate Social Responsibility, PNG, 512x512px, Social  Responsibility, Area, Brand, Business, Corporate Social Responsibility  Download">
            <a:extLst>
              <a:ext uri="{FF2B5EF4-FFF2-40B4-BE49-F238E27FC236}">
                <a16:creationId xmlns:a16="http://schemas.microsoft.com/office/drawing/2014/main" id="{89CA022A-0089-99DE-456B-EBF67A0A85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ackgroundRemoval t="7422" b="99609" l="10000" r="90000">
                        <a14:foregroundMark x1="57561" y1="7617" x2="57561" y2="7617"/>
                        <a14:foregroundMark x1="65244" y1="42969" x2="65244" y2="42969"/>
                        <a14:foregroundMark x1="65488" y1="50000" x2="65488" y2="50000"/>
                        <a14:foregroundMark x1="65488" y1="57031" x2="65488" y2="57031"/>
                        <a14:foregroundMark x1="63415" y1="62695" x2="63415" y2="62695"/>
                        <a14:foregroundMark x1="54878" y1="46680" x2="54878" y2="46680"/>
                        <a14:foregroundMark x1="36098" y1="37891" x2="36098" y2="37891"/>
                        <a14:foregroundMark x1="34268" y1="41992" x2="34268" y2="41992"/>
                        <a14:foregroundMark x1="33415" y1="49609" x2="33415" y2="49609"/>
                        <a14:foregroundMark x1="33659" y1="55664" x2="33659" y2="55664"/>
                        <a14:foregroundMark x1="30122" y1="68555" x2="30122" y2="68555"/>
                        <a14:foregroundMark x1="48171" y1="99609" x2="48171" y2="9960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5224" y="211473"/>
            <a:ext cx="730745" cy="456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Top Secret Folder Png - Top Secret Folder Clipart, Transparent Png -  1467x1006(#150941) - PngFind">
            <a:extLst>
              <a:ext uri="{FF2B5EF4-FFF2-40B4-BE49-F238E27FC236}">
                <a16:creationId xmlns:a16="http://schemas.microsoft.com/office/drawing/2014/main" id="{D326F96B-2FD1-8350-3223-03B8EDB3D2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backgroundRemoval t="9903" b="89773" l="8571" r="92976">
                        <a14:foregroundMark x1="8690" y1="31656" x2="8690" y2="31656"/>
                        <a14:foregroundMark x1="92976" y1="62987" x2="92976" y2="62987"/>
                        <a14:foregroundMark x1="28810" y1="89610" x2="28810" y2="8961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8397" y="1491489"/>
            <a:ext cx="751611" cy="5511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English Book PNG, Vector, PSD, and Clipart With Transparent Background for  Free Download | Pngtree">
            <a:extLst>
              <a:ext uri="{FF2B5EF4-FFF2-40B4-BE49-F238E27FC236}">
                <a16:creationId xmlns:a16="http://schemas.microsoft.com/office/drawing/2014/main" id="{497B252B-3887-825E-2AAD-7CD31D76164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3">
            <a:extLst>
              <a:ext uri="{BEBA8EAE-BF5A-486C-A8C5-ECC9F3942E4B}">
                <a14:imgProps xmlns:a14="http://schemas.microsoft.com/office/drawing/2010/main">
                  <a14:imgLayer r:embed="rId2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995" t="32861" r="17294" b="36339"/>
          <a:stretch/>
        </p:blipFill>
        <p:spPr bwMode="auto">
          <a:xfrm>
            <a:off x="3736825" y="6367053"/>
            <a:ext cx="972065" cy="4488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129881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Violet II">
      <a:dk1>
        <a:sysClr val="windowText" lastClr="000000"/>
      </a:dk1>
      <a:lt1>
        <a:sysClr val="window" lastClr="FFFFFF"/>
      </a:lt1>
      <a:dk2>
        <a:srgbClr val="632E62"/>
      </a:dk2>
      <a:lt2>
        <a:srgbClr val="EAE5EB"/>
      </a:lt2>
      <a:accent1>
        <a:srgbClr val="92278F"/>
      </a:accent1>
      <a:accent2>
        <a:srgbClr val="9B57D3"/>
      </a:accent2>
      <a:accent3>
        <a:srgbClr val="755DD9"/>
      </a:accent3>
      <a:accent4>
        <a:srgbClr val="665EB8"/>
      </a:accent4>
      <a:accent5>
        <a:srgbClr val="45A5ED"/>
      </a:accent5>
      <a:accent6>
        <a:srgbClr val="5982DB"/>
      </a:accent6>
      <a:hlink>
        <a:srgbClr val="0066FF"/>
      </a:hlink>
      <a:folHlink>
        <a:srgbClr val="666699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65C84D2BBC9C4418D100289C50B411E" ma:contentTypeVersion="14" ma:contentTypeDescription="Create a new document." ma:contentTypeScope="" ma:versionID="7580fe71ac0b3ddcdbec438365e2130c">
  <xsd:schema xmlns:xsd="http://www.w3.org/2001/XMLSchema" xmlns:xs="http://www.w3.org/2001/XMLSchema" xmlns:p="http://schemas.microsoft.com/office/2006/metadata/properties" xmlns:ns2="a5cbdb78-7aa1-49d8-b2cc-d3ec8fed5a60" xmlns:ns3="a127fefa-4192-41dd-b15f-4b07839450f2" targetNamespace="http://schemas.microsoft.com/office/2006/metadata/properties" ma:root="true" ma:fieldsID="a6f14d087482c48b3ae852f7cc5dddea" ns2:_="" ns3:_="">
    <xsd:import namespace="a5cbdb78-7aa1-49d8-b2cc-d3ec8fed5a60"/>
    <xsd:import namespace="a127fefa-4192-41dd-b15f-4b07839450f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5cbdb78-7aa1-49d8-b2cc-d3ec8fed5a6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LengthInSeconds" ma:index="12" nillable="true" ma:displayName="Length (seconds)" ma:internalName="MediaLengthInSeconds" ma:readOnly="true">
      <xsd:simpleType>
        <xsd:restriction base="dms:Unknown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15" nillable="true" ma:taxonomy="true" ma:internalName="lcf76f155ced4ddcb4097134ff3c332f" ma:taxonomyFieldName="MediaServiceImageTags" ma:displayName="Image Tags" ma:readOnly="false" ma:fieldId="{5cf76f15-5ced-4ddc-b409-7134ff3c332f}" ma:taxonomyMulti="true" ma:sspId="3bb2d876-8ee0-4d09-bc65-142f9a6c185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MediaServiceObjectDetectorVersions" ma:index="21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127fefa-4192-41dd-b15f-4b07839450f2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6" nillable="true" ma:displayName="Taxonomy Catch All Column" ma:hidden="true" ma:list="{42cb1d8e-2764-4bd3-9d8c-9e5139a74793}" ma:internalName="TaxCatchAll" ma:showField="CatchAllData" ma:web="a127fefa-4192-41dd-b15f-4b07839450f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DE69475-7718-4149-A280-07585BAAD5AC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239A3816-9612-4ED1-8073-EDFD0ED599A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5cbdb78-7aa1-49d8-b2cc-d3ec8fed5a60"/>
    <ds:schemaRef ds:uri="a127fefa-4192-41dd-b15f-4b07839450f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518</TotalTime>
  <Words>1116</Words>
  <Application>Microsoft Office PowerPoint</Application>
  <PresentationFormat>A4 Paper (210x297 mm)</PresentationFormat>
  <Paragraphs>185</Paragraphs>
  <Slides>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Century Gothic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Laura Howell</dc:creator>
  <cp:lastModifiedBy>Kim Mason</cp:lastModifiedBy>
  <cp:revision>94</cp:revision>
  <dcterms:created xsi:type="dcterms:W3CDTF">2023-06-22T05:38:39Z</dcterms:created>
  <dcterms:modified xsi:type="dcterms:W3CDTF">2024-09-12T16:28:19Z</dcterms:modified>
</cp:coreProperties>
</file>