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ags/tag1.xml" ContentType="application/vnd.openxmlformats-officedocument.presentationml.tags+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5"/>
  </p:notesMasterIdLst>
  <p:sldIdLst>
    <p:sldId id="258" r:id="rId3"/>
    <p:sldId id="284" r:id="rId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3" d="100"/>
          <a:sy n="83" d="100"/>
        </p:scale>
        <p:origin x="108" y="13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1.xml"/><Relationship Id="rId7" Type="http://schemas.openxmlformats.org/officeDocument/2006/relationships/viewProps" Target="view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92F6587-BED2-41B1-AE03-A3782BACE6A0}" type="datetimeFigureOut">
              <a:rPr lang="en-US" smtClean="0"/>
              <a:t>7/8/2024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A44999A-B368-4644-B5E6-8CC9B98851D2}" type="slidenum">
              <a:rPr lang="en-US" smtClean="0"/>
              <a:t>‹#›</a:t>
            </a:fld>
            <a:endParaRPr lang="en-US"/>
          </a:p>
        </p:txBody>
      </p:sp>
    </p:spTree>
    <p:extLst>
      <p:ext uri="{BB962C8B-B14F-4D97-AF65-F5344CB8AC3E}">
        <p14:creationId xmlns:p14="http://schemas.microsoft.com/office/powerpoint/2010/main" val="108078145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A44999A-B368-4644-B5E6-8CC9B98851D2}" type="slidenum">
              <a:rPr lang="en-US" smtClean="0"/>
              <a:t>2</a:t>
            </a:fld>
            <a:endParaRPr lang="en-US"/>
          </a:p>
        </p:txBody>
      </p:sp>
    </p:spTree>
    <p:extLst>
      <p:ext uri="{BB962C8B-B14F-4D97-AF65-F5344CB8AC3E}">
        <p14:creationId xmlns:p14="http://schemas.microsoft.com/office/powerpoint/2010/main" val="20561249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40CA10-066F-48F8-8BB3-1EDD4AF271BD}"/>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9FC2CDCD-E049-415A-B6AB-C58B5759E88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CAB15866-228B-4B87-8DCE-A4E71BA9F21C}"/>
              </a:ext>
            </a:extLst>
          </p:cNvPr>
          <p:cNvSpPr>
            <a:spLocks noGrp="1"/>
          </p:cNvSpPr>
          <p:nvPr>
            <p:ph type="dt" sz="half" idx="10"/>
          </p:nvPr>
        </p:nvSpPr>
        <p:spPr/>
        <p:txBody>
          <a:bodyPr/>
          <a:lstStyle/>
          <a:p>
            <a:fld id="{15389234-40E1-45B0-B31E-EB176C0C5287}" type="datetimeFigureOut">
              <a:rPr lang="en-US" smtClean="0"/>
              <a:t>7/8/2024</a:t>
            </a:fld>
            <a:endParaRPr lang="en-US"/>
          </a:p>
        </p:txBody>
      </p:sp>
      <p:sp>
        <p:nvSpPr>
          <p:cNvPr id="5" name="Footer Placeholder 4">
            <a:extLst>
              <a:ext uri="{FF2B5EF4-FFF2-40B4-BE49-F238E27FC236}">
                <a16:creationId xmlns:a16="http://schemas.microsoft.com/office/drawing/2014/main" id="{A7ECB5CC-61A9-446B-B031-B1C3BB39B4E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8D71546-654C-4895-95B8-02CA4A9E0F62}"/>
              </a:ext>
            </a:extLst>
          </p:cNvPr>
          <p:cNvSpPr>
            <a:spLocks noGrp="1"/>
          </p:cNvSpPr>
          <p:nvPr>
            <p:ph type="sldNum" sz="quarter" idx="12"/>
          </p:nvPr>
        </p:nvSpPr>
        <p:spPr/>
        <p:txBody>
          <a:bodyPr/>
          <a:lstStyle/>
          <a:p>
            <a:fld id="{F9191510-DBD1-4BA4-8B36-478B660D6B9A}" type="slidenum">
              <a:rPr lang="en-US" smtClean="0"/>
              <a:t>‹#›</a:t>
            </a:fld>
            <a:endParaRPr lang="en-US"/>
          </a:p>
        </p:txBody>
      </p:sp>
    </p:spTree>
    <p:extLst>
      <p:ext uri="{BB962C8B-B14F-4D97-AF65-F5344CB8AC3E}">
        <p14:creationId xmlns:p14="http://schemas.microsoft.com/office/powerpoint/2010/main" val="71354806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517059-4C92-49A2-9A15-5011403948C2}"/>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CD0216BA-7323-4BFC-8356-16A15EEB4B71}"/>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F7EDE8E-058F-4C5A-AA1C-FCDCCAD4475D}"/>
              </a:ext>
            </a:extLst>
          </p:cNvPr>
          <p:cNvSpPr>
            <a:spLocks noGrp="1"/>
          </p:cNvSpPr>
          <p:nvPr>
            <p:ph type="dt" sz="half" idx="10"/>
          </p:nvPr>
        </p:nvSpPr>
        <p:spPr/>
        <p:txBody>
          <a:bodyPr/>
          <a:lstStyle/>
          <a:p>
            <a:fld id="{15389234-40E1-45B0-B31E-EB176C0C5287}" type="datetimeFigureOut">
              <a:rPr lang="en-US" smtClean="0"/>
              <a:t>7/8/2024</a:t>
            </a:fld>
            <a:endParaRPr lang="en-US"/>
          </a:p>
        </p:txBody>
      </p:sp>
      <p:sp>
        <p:nvSpPr>
          <p:cNvPr id="5" name="Footer Placeholder 4">
            <a:extLst>
              <a:ext uri="{FF2B5EF4-FFF2-40B4-BE49-F238E27FC236}">
                <a16:creationId xmlns:a16="http://schemas.microsoft.com/office/drawing/2014/main" id="{7E013872-D83F-4A47-A5E7-56FD9A7A3F4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4A2C2AA-9BB5-4749-B11C-176948D5D0A1}"/>
              </a:ext>
            </a:extLst>
          </p:cNvPr>
          <p:cNvSpPr>
            <a:spLocks noGrp="1"/>
          </p:cNvSpPr>
          <p:nvPr>
            <p:ph type="sldNum" sz="quarter" idx="12"/>
          </p:nvPr>
        </p:nvSpPr>
        <p:spPr/>
        <p:txBody>
          <a:bodyPr/>
          <a:lstStyle/>
          <a:p>
            <a:fld id="{F9191510-DBD1-4BA4-8B36-478B660D6B9A}" type="slidenum">
              <a:rPr lang="en-US" smtClean="0"/>
              <a:t>‹#›</a:t>
            </a:fld>
            <a:endParaRPr lang="en-US"/>
          </a:p>
        </p:txBody>
      </p:sp>
    </p:spTree>
    <p:extLst>
      <p:ext uri="{BB962C8B-B14F-4D97-AF65-F5344CB8AC3E}">
        <p14:creationId xmlns:p14="http://schemas.microsoft.com/office/powerpoint/2010/main" val="339097388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BB519A-EC7B-489E-B359-6FE10101781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2659B-444F-48D4-8B98-EC2D4DDC30E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1BE6A1DA-9D85-4EE0-BA94-8C398CBA9388}"/>
              </a:ext>
            </a:extLst>
          </p:cNvPr>
          <p:cNvSpPr>
            <a:spLocks noGrp="1"/>
          </p:cNvSpPr>
          <p:nvPr>
            <p:ph type="dt" sz="half" idx="10"/>
          </p:nvPr>
        </p:nvSpPr>
        <p:spPr/>
        <p:txBody>
          <a:bodyPr/>
          <a:lstStyle/>
          <a:p>
            <a:fld id="{15389234-40E1-45B0-B31E-EB176C0C5287}" type="datetimeFigureOut">
              <a:rPr lang="en-US" smtClean="0"/>
              <a:t>7/8/2024</a:t>
            </a:fld>
            <a:endParaRPr lang="en-US"/>
          </a:p>
        </p:txBody>
      </p:sp>
      <p:sp>
        <p:nvSpPr>
          <p:cNvPr id="5" name="Footer Placeholder 4">
            <a:extLst>
              <a:ext uri="{FF2B5EF4-FFF2-40B4-BE49-F238E27FC236}">
                <a16:creationId xmlns:a16="http://schemas.microsoft.com/office/drawing/2014/main" id="{B8FD3D36-3FCC-447D-BE1A-D2E12038DDE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16DB55B-4A62-4864-82A4-121CA601E916}"/>
              </a:ext>
            </a:extLst>
          </p:cNvPr>
          <p:cNvSpPr>
            <a:spLocks noGrp="1"/>
          </p:cNvSpPr>
          <p:nvPr>
            <p:ph type="sldNum" sz="quarter" idx="12"/>
          </p:nvPr>
        </p:nvSpPr>
        <p:spPr/>
        <p:txBody>
          <a:bodyPr/>
          <a:lstStyle/>
          <a:p>
            <a:fld id="{F9191510-DBD1-4BA4-8B36-478B660D6B9A}" type="slidenum">
              <a:rPr lang="en-US" smtClean="0"/>
              <a:t>‹#›</a:t>
            </a:fld>
            <a:endParaRPr lang="en-US"/>
          </a:p>
        </p:txBody>
      </p:sp>
    </p:spTree>
    <p:extLst>
      <p:ext uri="{BB962C8B-B14F-4D97-AF65-F5344CB8AC3E}">
        <p14:creationId xmlns:p14="http://schemas.microsoft.com/office/powerpoint/2010/main" val="17508785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541BB3-2F0E-418C-A285-2A2EA0DB9F5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3E5BA4BF-F8E3-4934-8CEA-8EA2B916A678}"/>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05453FCB-9C01-4B49-9831-F21F002AA9E0}"/>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FADFA4DD-5045-4647-AB8E-8FA98243DC43}"/>
              </a:ext>
            </a:extLst>
          </p:cNvPr>
          <p:cNvSpPr>
            <a:spLocks noGrp="1"/>
          </p:cNvSpPr>
          <p:nvPr>
            <p:ph type="dt" sz="half" idx="10"/>
          </p:nvPr>
        </p:nvSpPr>
        <p:spPr/>
        <p:txBody>
          <a:bodyPr/>
          <a:lstStyle/>
          <a:p>
            <a:fld id="{15389234-40E1-45B0-B31E-EB176C0C5287}" type="datetimeFigureOut">
              <a:rPr lang="en-US" smtClean="0"/>
              <a:t>7/8/2024</a:t>
            </a:fld>
            <a:endParaRPr lang="en-US"/>
          </a:p>
        </p:txBody>
      </p:sp>
      <p:sp>
        <p:nvSpPr>
          <p:cNvPr id="6" name="Footer Placeholder 5">
            <a:extLst>
              <a:ext uri="{FF2B5EF4-FFF2-40B4-BE49-F238E27FC236}">
                <a16:creationId xmlns:a16="http://schemas.microsoft.com/office/drawing/2014/main" id="{B27CB7A1-3F35-4B39-BCFD-477EEA24E10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A4E53C7-6081-435C-A63D-5A78030D0450}"/>
              </a:ext>
            </a:extLst>
          </p:cNvPr>
          <p:cNvSpPr>
            <a:spLocks noGrp="1"/>
          </p:cNvSpPr>
          <p:nvPr>
            <p:ph type="sldNum" sz="quarter" idx="12"/>
          </p:nvPr>
        </p:nvSpPr>
        <p:spPr/>
        <p:txBody>
          <a:bodyPr/>
          <a:lstStyle/>
          <a:p>
            <a:fld id="{F9191510-DBD1-4BA4-8B36-478B660D6B9A}" type="slidenum">
              <a:rPr lang="en-US" smtClean="0"/>
              <a:t>‹#›</a:t>
            </a:fld>
            <a:endParaRPr lang="en-US"/>
          </a:p>
        </p:txBody>
      </p:sp>
    </p:spTree>
    <p:extLst>
      <p:ext uri="{BB962C8B-B14F-4D97-AF65-F5344CB8AC3E}">
        <p14:creationId xmlns:p14="http://schemas.microsoft.com/office/powerpoint/2010/main" val="344130816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5810A7-593C-4B18-9EAF-1F2A0A909AE1}"/>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B5E9D4C6-1728-4F32-BFD2-DE35FBD0D7D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83DC43AB-E79F-48C8-9915-DE23FA05537D}"/>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01C0A377-B5E6-4C59-8FB3-4F20CC0580F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9FD09CD6-9A03-4121-939D-9B9D873AAD76}"/>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494C665C-18D8-4B20-90EF-F0148EED65EA}"/>
              </a:ext>
            </a:extLst>
          </p:cNvPr>
          <p:cNvSpPr>
            <a:spLocks noGrp="1"/>
          </p:cNvSpPr>
          <p:nvPr>
            <p:ph type="dt" sz="half" idx="10"/>
          </p:nvPr>
        </p:nvSpPr>
        <p:spPr/>
        <p:txBody>
          <a:bodyPr/>
          <a:lstStyle/>
          <a:p>
            <a:fld id="{15389234-40E1-45B0-B31E-EB176C0C5287}" type="datetimeFigureOut">
              <a:rPr lang="en-US" smtClean="0"/>
              <a:t>7/8/2024</a:t>
            </a:fld>
            <a:endParaRPr lang="en-US"/>
          </a:p>
        </p:txBody>
      </p:sp>
      <p:sp>
        <p:nvSpPr>
          <p:cNvPr id="8" name="Footer Placeholder 7">
            <a:extLst>
              <a:ext uri="{FF2B5EF4-FFF2-40B4-BE49-F238E27FC236}">
                <a16:creationId xmlns:a16="http://schemas.microsoft.com/office/drawing/2014/main" id="{27DBA9BD-338E-47D5-B068-0B7F836D7E52}"/>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A3FA2EA-59B7-4B0A-814C-57E409F835C0}"/>
              </a:ext>
            </a:extLst>
          </p:cNvPr>
          <p:cNvSpPr>
            <a:spLocks noGrp="1"/>
          </p:cNvSpPr>
          <p:nvPr>
            <p:ph type="sldNum" sz="quarter" idx="12"/>
          </p:nvPr>
        </p:nvSpPr>
        <p:spPr/>
        <p:txBody>
          <a:bodyPr/>
          <a:lstStyle/>
          <a:p>
            <a:fld id="{F9191510-DBD1-4BA4-8B36-478B660D6B9A}" type="slidenum">
              <a:rPr lang="en-US" smtClean="0"/>
              <a:t>‹#›</a:t>
            </a:fld>
            <a:endParaRPr lang="en-US"/>
          </a:p>
        </p:txBody>
      </p:sp>
    </p:spTree>
    <p:extLst>
      <p:ext uri="{BB962C8B-B14F-4D97-AF65-F5344CB8AC3E}">
        <p14:creationId xmlns:p14="http://schemas.microsoft.com/office/powerpoint/2010/main" val="15090249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7B83C1-74E6-4FA9-BFB8-5E83183A883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C05D0ABD-FD6B-4732-ACFF-860AED4D8EB4}"/>
              </a:ext>
            </a:extLst>
          </p:cNvPr>
          <p:cNvSpPr>
            <a:spLocks noGrp="1"/>
          </p:cNvSpPr>
          <p:nvPr>
            <p:ph type="dt" sz="half" idx="10"/>
          </p:nvPr>
        </p:nvSpPr>
        <p:spPr/>
        <p:txBody>
          <a:bodyPr/>
          <a:lstStyle/>
          <a:p>
            <a:fld id="{15389234-40E1-45B0-B31E-EB176C0C5287}" type="datetimeFigureOut">
              <a:rPr lang="en-US" smtClean="0"/>
              <a:t>7/8/2024</a:t>
            </a:fld>
            <a:endParaRPr lang="en-US"/>
          </a:p>
        </p:txBody>
      </p:sp>
      <p:sp>
        <p:nvSpPr>
          <p:cNvPr id="4" name="Footer Placeholder 3">
            <a:extLst>
              <a:ext uri="{FF2B5EF4-FFF2-40B4-BE49-F238E27FC236}">
                <a16:creationId xmlns:a16="http://schemas.microsoft.com/office/drawing/2014/main" id="{341E9406-B790-4BBC-BE57-5E01722BD8F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D702C4F8-0A3A-4557-87B1-662834F407AB}"/>
              </a:ext>
            </a:extLst>
          </p:cNvPr>
          <p:cNvSpPr>
            <a:spLocks noGrp="1"/>
          </p:cNvSpPr>
          <p:nvPr>
            <p:ph type="sldNum" sz="quarter" idx="12"/>
          </p:nvPr>
        </p:nvSpPr>
        <p:spPr/>
        <p:txBody>
          <a:bodyPr/>
          <a:lstStyle/>
          <a:p>
            <a:fld id="{F9191510-DBD1-4BA4-8B36-478B660D6B9A}" type="slidenum">
              <a:rPr lang="en-US" smtClean="0"/>
              <a:t>‹#›</a:t>
            </a:fld>
            <a:endParaRPr lang="en-US"/>
          </a:p>
        </p:txBody>
      </p:sp>
    </p:spTree>
    <p:extLst>
      <p:ext uri="{BB962C8B-B14F-4D97-AF65-F5344CB8AC3E}">
        <p14:creationId xmlns:p14="http://schemas.microsoft.com/office/powerpoint/2010/main" val="337492867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9EF027A-63EB-4849-8C6C-D8218F7F0440}"/>
              </a:ext>
            </a:extLst>
          </p:cNvPr>
          <p:cNvSpPr>
            <a:spLocks noGrp="1"/>
          </p:cNvSpPr>
          <p:nvPr>
            <p:ph type="dt" sz="half" idx="10"/>
          </p:nvPr>
        </p:nvSpPr>
        <p:spPr/>
        <p:txBody>
          <a:bodyPr/>
          <a:lstStyle/>
          <a:p>
            <a:fld id="{15389234-40E1-45B0-B31E-EB176C0C5287}" type="datetimeFigureOut">
              <a:rPr lang="en-US" smtClean="0"/>
              <a:t>7/8/2024</a:t>
            </a:fld>
            <a:endParaRPr lang="en-US"/>
          </a:p>
        </p:txBody>
      </p:sp>
      <p:sp>
        <p:nvSpPr>
          <p:cNvPr id="3" name="Footer Placeholder 2">
            <a:extLst>
              <a:ext uri="{FF2B5EF4-FFF2-40B4-BE49-F238E27FC236}">
                <a16:creationId xmlns:a16="http://schemas.microsoft.com/office/drawing/2014/main" id="{E0DF9962-1B09-4B94-9D74-2D5792B14629}"/>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DF2AE477-72AD-473E-86E0-AD9009468A62}"/>
              </a:ext>
            </a:extLst>
          </p:cNvPr>
          <p:cNvSpPr>
            <a:spLocks noGrp="1"/>
          </p:cNvSpPr>
          <p:nvPr>
            <p:ph type="sldNum" sz="quarter" idx="12"/>
          </p:nvPr>
        </p:nvSpPr>
        <p:spPr/>
        <p:txBody>
          <a:bodyPr/>
          <a:lstStyle/>
          <a:p>
            <a:fld id="{F9191510-DBD1-4BA4-8B36-478B660D6B9A}" type="slidenum">
              <a:rPr lang="en-US" smtClean="0"/>
              <a:t>‹#›</a:t>
            </a:fld>
            <a:endParaRPr lang="en-US"/>
          </a:p>
        </p:txBody>
      </p:sp>
    </p:spTree>
    <p:extLst>
      <p:ext uri="{BB962C8B-B14F-4D97-AF65-F5344CB8AC3E}">
        <p14:creationId xmlns:p14="http://schemas.microsoft.com/office/powerpoint/2010/main" val="11518971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64E6DD-FE97-4E76-8FD8-8330D680F5F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C8BD2029-2FB3-4AA0-94ED-2F33EDFB4D3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40C66FD-B6D6-497A-B9DF-C48AE3CC8A2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03B89517-ADA4-48DA-8697-2C34423BEE0C}"/>
              </a:ext>
            </a:extLst>
          </p:cNvPr>
          <p:cNvSpPr>
            <a:spLocks noGrp="1"/>
          </p:cNvSpPr>
          <p:nvPr>
            <p:ph type="dt" sz="half" idx="10"/>
          </p:nvPr>
        </p:nvSpPr>
        <p:spPr/>
        <p:txBody>
          <a:bodyPr/>
          <a:lstStyle/>
          <a:p>
            <a:fld id="{15389234-40E1-45B0-B31E-EB176C0C5287}" type="datetimeFigureOut">
              <a:rPr lang="en-US" smtClean="0"/>
              <a:t>7/8/2024</a:t>
            </a:fld>
            <a:endParaRPr lang="en-US"/>
          </a:p>
        </p:txBody>
      </p:sp>
      <p:sp>
        <p:nvSpPr>
          <p:cNvPr id="6" name="Footer Placeholder 5">
            <a:extLst>
              <a:ext uri="{FF2B5EF4-FFF2-40B4-BE49-F238E27FC236}">
                <a16:creationId xmlns:a16="http://schemas.microsoft.com/office/drawing/2014/main" id="{BDCC4187-9E35-4E39-933A-1796BB7D1CA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440100C-51B6-436B-AA0F-BB94764614A1}"/>
              </a:ext>
            </a:extLst>
          </p:cNvPr>
          <p:cNvSpPr>
            <a:spLocks noGrp="1"/>
          </p:cNvSpPr>
          <p:nvPr>
            <p:ph type="sldNum" sz="quarter" idx="12"/>
          </p:nvPr>
        </p:nvSpPr>
        <p:spPr/>
        <p:txBody>
          <a:bodyPr/>
          <a:lstStyle/>
          <a:p>
            <a:fld id="{F9191510-DBD1-4BA4-8B36-478B660D6B9A}" type="slidenum">
              <a:rPr lang="en-US" smtClean="0"/>
              <a:t>‹#›</a:t>
            </a:fld>
            <a:endParaRPr lang="en-US"/>
          </a:p>
        </p:txBody>
      </p:sp>
    </p:spTree>
    <p:extLst>
      <p:ext uri="{BB962C8B-B14F-4D97-AF65-F5344CB8AC3E}">
        <p14:creationId xmlns:p14="http://schemas.microsoft.com/office/powerpoint/2010/main" val="27188338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C68F9A-6526-4457-A6BC-E4193419B23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91490AA2-E4A7-4CAD-8F9A-5F2C25931D8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93E2382F-0B96-4711-9595-8C8D9A49ABC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984481A1-35B2-4A77-841B-17F5D00A14B5}"/>
              </a:ext>
            </a:extLst>
          </p:cNvPr>
          <p:cNvSpPr>
            <a:spLocks noGrp="1"/>
          </p:cNvSpPr>
          <p:nvPr>
            <p:ph type="dt" sz="half" idx="10"/>
          </p:nvPr>
        </p:nvSpPr>
        <p:spPr/>
        <p:txBody>
          <a:bodyPr/>
          <a:lstStyle/>
          <a:p>
            <a:fld id="{15389234-40E1-45B0-B31E-EB176C0C5287}" type="datetimeFigureOut">
              <a:rPr lang="en-US" smtClean="0"/>
              <a:t>7/8/2024</a:t>
            </a:fld>
            <a:endParaRPr lang="en-US"/>
          </a:p>
        </p:txBody>
      </p:sp>
      <p:sp>
        <p:nvSpPr>
          <p:cNvPr id="6" name="Footer Placeholder 5">
            <a:extLst>
              <a:ext uri="{FF2B5EF4-FFF2-40B4-BE49-F238E27FC236}">
                <a16:creationId xmlns:a16="http://schemas.microsoft.com/office/drawing/2014/main" id="{03DEAB4C-CD96-4560-A9FB-4A3B5F40DFA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32B1D24-11FB-4E09-B5E0-CC91F6662474}"/>
              </a:ext>
            </a:extLst>
          </p:cNvPr>
          <p:cNvSpPr>
            <a:spLocks noGrp="1"/>
          </p:cNvSpPr>
          <p:nvPr>
            <p:ph type="sldNum" sz="quarter" idx="12"/>
          </p:nvPr>
        </p:nvSpPr>
        <p:spPr/>
        <p:txBody>
          <a:bodyPr/>
          <a:lstStyle/>
          <a:p>
            <a:fld id="{F9191510-DBD1-4BA4-8B36-478B660D6B9A}" type="slidenum">
              <a:rPr lang="en-US" smtClean="0"/>
              <a:t>‹#›</a:t>
            </a:fld>
            <a:endParaRPr lang="en-US"/>
          </a:p>
        </p:txBody>
      </p:sp>
    </p:spTree>
    <p:extLst>
      <p:ext uri="{BB962C8B-B14F-4D97-AF65-F5344CB8AC3E}">
        <p14:creationId xmlns:p14="http://schemas.microsoft.com/office/powerpoint/2010/main" val="7632804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75B7F-EF6F-44AB-B7F9-F5B31B57DE28}"/>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68E5B39D-94DB-4C2C-911E-983D4D3E4EEA}"/>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A00EC27-B440-4719-8C37-B144F98CC826}"/>
              </a:ext>
            </a:extLst>
          </p:cNvPr>
          <p:cNvSpPr>
            <a:spLocks noGrp="1"/>
          </p:cNvSpPr>
          <p:nvPr>
            <p:ph type="dt" sz="half" idx="10"/>
          </p:nvPr>
        </p:nvSpPr>
        <p:spPr/>
        <p:txBody>
          <a:bodyPr/>
          <a:lstStyle/>
          <a:p>
            <a:fld id="{15389234-40E1-45B0-B31E-EB176C0C5287}" type="datetimeFigureOut">
              <a:rPr lang="en-US" smtClean="0"/>
              <a:t>7/8/2024</a:t>
            </a:fld>
            <a:endParaRPr lang="en-US"/>
          </a:p>
        </p:txBody>
      </p:sp>
      <p:sp>
        <p:nvSpPr>
          <p:cNvPr id="5" name="Footer Placeholder 4">
            <a:extLst>
              <a:ext uri="{FF2B5EF4-FFF2-40B4-BE49-F238E27FC236}">
                <a16:creationId xmlns:a16="http://schemas.microsoft.com/office/drawing/2014/main" id="{858B8400-BE84-490C-B0C7-7B798C05C66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4475891-E936-4974-B8C3-42A1DCE828CE}"/>
              </a:ext>
            </a:extLst>
          </p:cNvPr>
          <p:cNvSpPr>
            <a:spLocks noGrp="1"/>
          </p:cNvSpPr>
          <p:nvPr>
            <p:ph type="sldNum" sz="quarter" idx="12"/>
          </p:nvPr>
        </p:nvSpPr>
        <p:spPr/>
        <p:txBody>
          <a:bodyPr/>
          <a:lstStyle/>
          <a:p>
            <a:fld id="{F9191510-DBD1-4BA4-8B36-478B660D6B9A}" type="slidenum">
              <a:rPr lang="en-US" smtClean="0"/>
              <a:t>‹#›</a:t>
            </a:fld>
            <a:endParaRPr lang="en-US"/>
          </a:p>
        </p:txBody>
      </p:sp>
    </p:spTree>
    <p:extLst>
      <p:ext uri="{BB962C8B-B14F-4D97-AF65-F5344CB8AC3E}">
        <p14:creationId xmlns:p14="http://schemas.microsoft.com/office/powerpoint/2010/main" val="180878025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7BBDC1F-8592-415E-89D0-C365C2A9C712}"/>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3840ECFD-3FA0-4924-B4FC-CFD844EC6909}"/>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55781B6-B52C-4C87-9631-4D5111F8A787}"/>
              </a:ext>
            </a:extLst>
          </p:cNvPr>
          <p:cNvSpPr>
            <a:spLocks noGrp="1"/>
          </p:cNvSpPr>
          <p:nvPr>
            <p:ph type="dt" sz="half" idx="10"/>
          </p:nvPr>
        </p:nvSpPr>
        <p:spPr/>
        <p:txBody>
          <a:bodyPr/>
          <a:lstStyle/>
          <a:p>
            <a:fld id="{15389234-40E1-45B0-B31E-EB176C0C5287}" type="datetimeFigureOut">
              <a:rPr lang="en-US" smtClean="0"/>
              <a:t>7/8/2024</a:t>
            </a:fld>
            <a:endParaRPr lang="en-US"/>
          </a:p>
        </p:txBody>
      </p:sp>
      <p:sp>
        <p:nvSpPr>
          <p:cNvPr id="5" name="Footer Placeholder 4">
            <a:extLst>
              <a:ext uri="{FF2B5EF4-FFF2-40B4-BE49-F238E27FC236}">
                <a16:creationId xmlns:a16="http://schemas.microsoft.com/office/drawing/2014/main" id="{6D11F07F-2A81-48D5-A81F-523941AB619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45F8B1B-CFB7-4268-BCA8-B797C2307184}"/>
              </a:ext>
            </a:extLst>
          </p:cNvPr>
          <p:cNvSpPr>
            <a:spLocks noGrp="1"/>
          </p:cNvSpPr>
          <p:nvPr>
            <p:ph type="sldNum" sz="quarter" idx="12"/>
          </p:nvPr>
        </p:nvSpPr>
        <p:spPr/>
        <p:txBody>
          <a:bodyPr/>
          <a:lstStyle/>
          <a:p>
            <a:fld id="{F9191510-DBD1-4BA4-8B36-478B660D6B9A}" type="slidenum">
              <a:rPr lang="en-US" smtClean="0"/>
              <a:t>‹#›</a:t>
            </a:fld>
            <a:endParaRPr lang="en-US"/>
          </a:p>
        </p:txBody>
      </p:sp>
    </p:spTree>
    <p:extLst>
      <p:ext uri="{BB962C8B-B14F-4D97-AF65-F5344CB8AC3E}">
        <p14:creationId xmlns:p14="http://schemas.microsoft.com/office/powerpoint/2010/main" val="108216935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33"/>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6870" indent="0" algn="ctr">
              <a:buNone/>
              <a:defRPr>
                <a:solidFill>
                  <a:schemeClr val="tx1">
                    <a:tint val="75000"/>
                  </a:schemeClr>
                </a:solidFill>
              </a:defRPr>
            </a:lvl2pPr>
            <a:lvl3pPr marL="913740" indent="0" algn="ctr">
              <a:buNone/>
              <a:defRPr>
                <a:solidFill>
                  <a:schemeClr val="tx1">
                    <a:tint val="75000"/>
                  </a:schemeClr>
                </a:solidFill>
              </a:defRPr>
            </a:lvl3pPr>
            <a:lvl4pPr marL="1370611" indent="0" algn="ctr">
              <a:buNone/>
              <a:defRPr>
                <a:solidFill>
                  <a:schemeClr val="tx1">
                    <a:tint val="75000"/>
                  </a:schemeClr>
                </a:solidFill>
              </a:defRPr>
            </a:lvl4pPr>
            <a:lvl5pPr marL="1827481" indent="0" algn="ctr">
              <a:buNone/>
              <a:defRPr>
                <a:solidFill>
                  <a:schemeClr val="tx1">
                    <a:tint val="75000"/>
                  </a:schemeClr>
                </a:solidFill>
              </a:defRPr>
            </a:lvl5pPr>
            <a:lvl6pPr marL="2284353" indent="0" algn="ctr">
              <a:buNone/>
              <a:defRPr>
                <a:solidFill>
                  <a:schemeClr val="tx1">
                    <a:tint val="75000"/>
                  </a:schemeClr>
                </a:solidFill>
              </a:defRPr>
            </a:lvl6pPr>
            <a:lvl7pPr marL="2741226" indent="0" algn="ctr">
              <a:buNone/>
              <a:defRPr>
                <a:solidFill>
                  <a:schemeClr val="tx1">
                    <a:tint val="75000"/>
                  </a:schemeClr>
                </a:solidFill>
              </a:defRPr>
            </a:lvl7pPr>
            <a:lvl8pPr marL="3198096" indent="0" algn="ctr">
              <a:buNone/>
              <a:defRPr>
                <a:solidFill>
                  <a:schemeClr val="tx1">
                    <a:tint val="75000"/>
                  </a:schemeClr>
                </a:solidFill>
              </a:defRPr>
            </a:lvl8pPr>
            <a:lvl9pPr marL="3654967"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AFFD66B4-C0B1-4312-ADA4-0F3D5DD8CB7E}" type="datetimeFigureOut">
              <a:rPr lang="en-GB" smtClean="0">
                <a:solidFill>
                  <a:prstClr val="black">
                    <a:tint val="75000"/>
                  </a:prstClr>
                </a:solidFill>
              </a:rPr>
              <a:pPr/>
              <a:t>08/07/2024</a:t>
            </a:fld>
            <a:endParaRPr lang="en-GB">
              <a:solidFill>
                <a:prstClr val="black">
                  <a:tint val="75000"/>
                </a:prstClr>
              </a:solidFill>
            </a:endParaRPr>
          </a:p>
        </p:txBody>
      </p:sp>
      <p:sp>
        <p:nvSpPr>
          <p:cNvPr id="5" name="Footer Placeholder 4"/>
          <p:cNvSpPr>
            <a:spLocks noGrp="1"/>
          </p:cNvSpPr>
          <p:nvPr>
            <p:ph type="ftr" sz="quarter" idx="11"/>
          </p:nvPr>
        </p:nvSpPr>
        <p:spPr/>
        <p:txBody>
          <a:bodyPr/>
          <a:lstStyle/>
          <a:p>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FF9835C8-9403-4E9C-BE1E-F39AE0FEBA3C}"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04952716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rgbClr val="7D003E"/>
                </a:solidFill>
              </a:defRPr>
            </a:lvl1pPr>
          </a:lstStyle>
          <a:p>
            <a:r>
              <a:rPr lang="en-US"/>
              <a:t>Click to edit Master title style</a:t>
            </a:r>
            <a:endParaRPr lang="en-GB"/>
          </a:p>
        </p:txBody>
      </p:sp>
      <p:sp>
        <p:nvSpPr>
          <p:cNvPr id="3" name="Date Placeholder 2"/>
          <p:cNvSpPr>
            <a:spLocks noGrp="1"/>
          </p:cNvSpPr>
          <p:nvPr>
            <p:ph type="dt" sz="half" idx="10"/>
          </p:nvPr>
        </p:nvSpPr>
        <p:spPr/>
        <p:txBody>
          <a:bodyPr/>
          <a:lstStyle/>
          <a:p>
            <a:fld id="{AFFD66B4-C0B1-4312-ADA4-0F3D5DD8CB7E}" type="datetimeFigureOut">
              <a:rPr lang="en-GB" smtClean="0">
                <a:solidFill>
                  <a:prstClr val="black">
                    <a:tint val="75000"/>
                  </a:prstClr>
                </a:solidFill>
              </a:rPr>
              <a:pPr/>
              <a:t>08/07/2024</a:t>
            </a:fld>
            <a:endParaRPr lang="en-GB">
              <a:solidFill>
                <a:prstClr val="black">
                  <a:tint val="75000"/>
                </a:prstClr>
              </a:solidFill>
            </a:endParaRPr>
          </a:p>
        </p:txBody>
      </p:sp>
      <p:sp>
        <p:nvSpPr>
          <p:cNvPr id="4" name="Footer Placeholder 3"/>
          <p:cNvSpPr>
            <a:spLocks noGrp="1"/>
          </p:cNvSpPr>
          <p:nvPr>
            <p:ph type="ftr" sz="quarter" idx="11"/>
          </p:nvPr>
        </p:nvSpPr>
        <p:spPr/>
        <p:txBody>
          <a:bodyPr/>
          <a:lstStyle/>
          <a:p>
            <a:endParaRPr lang="en-GB">
              <a:solidFill>
                <a:prstClr val="black">
                  <a:tint val="75000"/>
                </a:prstClr>
              </a:solidFill>
            </a:endParaRPr>
          </a:p>
        </p:txBody>
      </p:sp>
      <p:sp>
        <p:nvSpPr>
          <p:cNvPr id="5" name="Slide Number Placeholder 4"/>
          <p:cNvSpPr>
            <a:spLocks noGrp="1"/>
          </p:cNvSpPr>
          <p:nvPr>
            <p:ph type="sldNum" sz="quarter" idx="12"/>
          </p:nvPr>
        </p:nvSpPr>
        <p:spPr/>
        <p:txBody>
          <a:bodyPr/>
          <a:lstStyle/>
          <a:p>
            <a:fld id="{FF9835C8-9403-4E9C-BE1E-F39AE0FEBA3C}" type="slidenum">
              <a:rPr lang="en-GB" smtClean="0">
                <a:solidFill>
                  <a:prstClr val="black">
                    <a:tint val="75000"/>
                  </a:prstClr>
                </a:solidFill>
              </a:rPr>
              <a:pPr/>
              <a:t>‹#›</a:t>
            </a:fld>
            <a:endParaRPr lang="en-GB">
              <a:solidFill>
                <a:prstClr val="black">
                  <a:tint val="75000"/>
                </a:prstClr>
              </a:solidFill>
            </a:endParaRPr>
          </a:p>
        </p:txBody>
      </p:sp>
      <p:sp>
        <p:nvSpPr>
          <p:cNvPr id="6" name="Text Placeholder 2"/>
          <p:cNvSpPr>
            <a:spLocks noGrp="1"/>
          </p:cNvSpPr>
          <p:nvPr>
            <p:ph idx="1"/>
          </p:nvPr>
        </p:nvSpPr>
        <p:spPr>
          <a:xfrm>
            <a:off x="609600" y="1600202"/>
            <a:ext cx="10972800" cy="4525963"/>
          </a:xfrm>
          <a:prstGeom prst="rect">
            <a:avLst/>
          </a:prstGeom>
        </p:spPr>
        <p:txBody>
          <a:bodyPr vert="horz" lIns="91374" tIns="45690" rIns="91374" bIns="4569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259312410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1CF8AF3-853E-4BA3-AAB6-2FE3293F9F84}" type="datetimeFigureOut">
              <a:rPr lang="en-GB" smtClean="0">
                <a:solidFill>
                  <a:prstClr val="black">
                    <a:tint val="75000"/>
                  </a:prstClr>
                </a:solidFill>
              </a:rPr>
              <a:pPr/>
              <a:t>08/07/2024</a:t>
            </a:fld>
            <a:endParaRPr lang="en-GB">
              <a:solidFill>
                <a:prstClr val="black">
                  <a:tint val="75000"/>
                </a:prstClr>
              </a:solidFill>
            </a:endParaRPr>
          </a:p>
        </p:txBody>
      </p:sp>
      <p:sp>
        <p:nvSpPr>
          <p:cNvPr id="3" name="Footer Placeholder 2"/>
          <p:cNvSpPr>
            <a:spLocks noGrp="1"/>
          </p:cNvSpPr>
          <p:nvPr>
            <p:ph type="ftr" sz="quarter" idx="11"/>
          </p:nvPr>
        </p:nvSpPr>
        <p:spPr/>
        <p:txBody>
          <a:bodyPr/>
          <a:lstStyle/>
          <a:p>
            <a:endParaRPr lang="en-GB">
              <a:solidFill>
                <a:prstClr val="black">
                  <a:tint val="75000"/>
                </a:prstClr>
              </a:solidFill>
            </a:endParaRPr>
          </a:p>
        </p:txBody>
      </p:sp>
      <p:sp>
        <p:nvSpPr>
          <p:cNvPr id="4" name="Slide Number Placeholder 3"/>
          <p:cNvSpPr>
            <a:spLocks noGrp="1"/>
          </p:cNvSpPr>
          <p:nvPr>
            <p:ph type="sldNum" sz="quarter" idx="12"/>
          </p:nvPr>
        </p:nvSpPr>
        <p:spPr/>
        <p:txBody>
          <a:bodyPr/>
          <a:lstStyle/>
          <a:p>
            <a:fld id="{A65CA265-5EF8-4237-A575-85C74B4499C1}"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98564575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18B9892A-94A4-4AF5-823E-2EB02A2BF9CE}" type="slidenum">
              <a:rPr lang="en-US"/>
              <a:pPr>
                <a:defRPr/>
              </a:pPr>
              <a:t>‹#›</a:t>
            </a:fld>
            <a:endParaRPr lang="en-US"/>
          </a:p>
        </p:txBody>
      </p:sp>
    </p:spTree>
    <p:extLst>
      <p:ext uri="{BB962C8B-B14F-4D97-AF65-F5344CB8AC3E}">
        <p14:creationId xmlns:p14="http://schemas.microsoft.com/office/powerpoint/2010/main" val="1413006966"/>
      </p:ext>
    </p:extLst>
  </p:cSld>
  <p:clrMapOvr>
    <a:masterClrMapping/>
  </p:clrMapOvr>
  <p:transition spd="med"/>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14.xml"/><Relationship Id="rId2" Type="http://schemas.openxmlformats.org/officeDocument/2006/relationships/slideLayout" Target="../slideLayouts/slideLayout13.xml"/><Relationship Id="rId1" Type="http://schemas.openxmlformats.org/officeDocument/2006/relationships/slideLayout" Target="../slideLayouts/slideLayout12.xml"/><Relationship Id="rId5" Type="http://schemas.openxmlformats.org/officeDocument/2006/relationships/theme" Target="../theme/theme2.xml"/><Relationship Id="rId4" Type="http://schemas.openxmlformats.org/officeDocument/2006/relationships/slideLayout" Target="../slideLayouts/slideLayout1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4EDE8E0-BCB6-4E87-BB4D-4CABF45C320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9D567ED1-2F37-4AFF-AAAD-4BA377C5981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02D294D-34A4-424E-91E7-93F56002C0A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5389234-40E1-45B0-B31E-EB176C0C5287}" type="datetimeFigureOut">
              <a:rPr lang="en-US" smtClean="0"/>
              <a:t>7/8/2024</a:t>
            </a:fld>
            <a:endParaRPr lang="en-US"/>
          </a:p>
        </p:txBody>
      </p:sp>
      <p:sp>
        <p:nvSpPr>
          <p:cNvPr id="5" name="Footer Placeholder 4">
            <a:extLst>
              <a:ext uri="{FF2B5EF4-FFF2-40B4-BE49-F238E27FC236}">
                <a16:creationId xmlns:a16="http://schemas.microsoft.com/office/drawing/2014/main" id="{AD1C5C30-C00E-4DA5-9C82-B8F62BC5158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E707A77F-990D-4CA4-863A-9962903BDA4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9191510-DBD1-4BA4-8B36-478B660D6B9A}" type="slidenum">
              <a:rPr lang="en-US" smtClean="0"/>
              <a:t>‹#›</a:t>
            </a:fld>
            <a:endParaRPr lang="en-US"/>
          </a:p>
        </p:txBody>
      </p:sp>
    </p:spTree>
    <p:extLst>
      <p:ext uri="{BB962C8B-B14F-4D97-AF65-F5344CB8AC3E}">
        <p14:creationId xmlns:p14="http://schemas.microsoft.com/office/powerpoint/2010/main" val="422773839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374" tIns="45690" rIns="91374" bIns="4569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609600" y="1600202"/>
            <a:ext cx="10972800" cy="4525963"/>
          </a:xfrm>
          <a:prstGeom prst="rect">
            <a:avLst/>
          </a:prstGeom>
        </p:spPr>
        <p:txBody>
          <a:bodyPr vert="horz" lIns="91374" tIns="45690" rIns="91374" bIns="4569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609600" y="6356358"/>
            <a:ext cx="2844800" cy="365125"/>
          </a:xfrm>
          <a:prstGeom prst="rect">
            <a:avLst/>
          </a:prstGeom>
        </p:spPr>
        <p:txBody>
          <a:bodyPr vert="horz" lIns="91374" tIns="45690" rIns="91374" bIns="45690" rtlCol="0" anchor="ctr"/>
          <a:lstStyle>
            <a:lvl1pPr algn="l">
              <a:defRPr sz="1200">
                <a:solidFill>
                  <a:schemeClr val="tx1">
                    <a:tint val="75000"/>
                  </a:schemeClr>
                </a:solidFill>
              </a:defRPr>
            </a:lvl1pPr>
          </a:lstStyle>
          <a:p>
            <a:pPr defTabSz="913740"/>
            <a:fld id="{AFFD66B4-C0B1-4312-ADA4-0F3D5DD8CB7E}" type="datetimeFigureOut">
              <a:rPr lang="en-GB" smtClean="0">
                <a:solidFill>
                  <a:prstClr val="black">
                    <a:tint val="75000"/>
                  </a:prstClr>
                </a:solidFill>
              </a:rPr>
              <a:pPr defTabSz="913740"/>
              <a:t>08/07/2024</a:t>
            </a:fld>
            <a:endParaRPr lang="en-GB">
              <a:solidFill>
                <a:prstClr val="black">
                  <a:tint val="75000"/>
                </a:prstClr>
              </a:solidFill>
            </a:endParaRPr>
          </a:p>
        </p:txBody>
      </p:sp>
      <p:sp>
        <p:nvSpPr>
          <p:cNvPr id="5" name="Footer Placeholder 4"/>
          <p:cNvSpPr>
            <a:spLocks noGrp="1"/>
          </p:cNvSpPr>
          <p:nvPr>
            <p:ph type="ftr" sz="quarter" idx="3"/>
          </p:nvPr>
        </p:nvSpPr>
        <p:spPr>
          <a:xfrm>
            <a:off x="4165600" y="6356358"/>
            <a:ext cx="3860800" cy="365125"/>
          </a:xfrm>
          <a:prstGeom prst="rect">
            <a:avLst/>
          </a:prstGeom>
        </p:spPr>
        <p:txBody>
          <a:bodyPr vert="horz" lIns="91374" tIns="45690" rIns="91374" bIns="45690" rtlCol="0" anchor="ctr"/>
          <a:lstStyle>
            <a:lvl1pPr algn="ctr">
              <a:defRPr sz="1200">
                <a:solidFill>
                  <a:schemeClr val="tx1">
                    <a:tint val="75000"/>
                  </a:schemeClr>
                </a:solidFill>
              </a:defRPr>
            </a:lvl1pPr>
          </a:lstStyle>
          <a:p>
            <a:pPr defTabSz="913740"/>
            <a:endParaRPr lang="en-GB">
              <a:solidFill>
                <a:prstClr val="black">
                  <a:tint val="75000"/>
                </a:prstClr>
              </a:solidFill>
            </a:endParaRPr>
          </a:p>
        </p:txBody>
      </p:sp>
      <p:sp>
        <p:nvSpPr>
          <p:cNvPr id="6" name="Slide Number Placeholder 5"/>
          <p:cNvSpPr>
            <a:spLocks noGrp="1"/>
          </p:cNvSpPr>
          <p:nvPr>
            <p:ph type="sldNum" sz="quarter" idx="4"/>
          </p:nvPr>
        </p:nvSpPr>
        <p:spPr>
          <a:xfrm>
            <a:off x="8737600" y="6356358"/>
            <a:ext cx="2844800" cy="365125"/>
          </a:xfrm>
          <a:prstGeom prst="rect">
            <a:avLst/>
          </a:prstGeom>
        </p:spPr>
        <p:txBody>
          <a:bodyPr vert="horz" lIns="91374" tIns="45690" rIns="91374" bIns="45690" rtlCol="0" anchor="ctr"/>
          <a:lstStyle>
            <a:lvl1pPr algn="r">
              <a:defRPr sz="1200">
                <a:solidFill>
                  <a:schemeClr val="tx1">
                    <a:tint val="75000"/>
                  </a:schemeClr>
                </a:solidFill>
              </a:defRPr>
            </a:lvl1pPr>
          </a:lstStyle>
          <a:p>
            <a:pPr defTabSz="913740"/>
            <a:fld id="{FF9835C8-9403-4E9C-BE1E-F39AE0FEBA3C}" type="slidenum">
              <a:rPr lang="en-GB" smtClean="0">
                <a:solidFill>
                  <a:prstClr val="black">
                    <a:tint val="75000"/>
                  </a:prstClr>
                </a:solidFill>
              </a:rPr>
              <a:pPr defTabSz="913740"/>
              <a:t>‹#›</a:t>
            </a:fld>
            <a:endParaRPr lang="en-GB">
              <a:solidFill>
                <a:prstClr val="black">
                  <a:tint val="75000"/>
                </a:prstClr>
              </a:solidFill>
            </a:endParaRPr>
          </a:p>
        </p:txBody>
      </p:sp>
    </p:spTree>
    <p:extLst>
      <p:ext uri="{BB962C8B-B14F-4D97-AF65-F5344CB8AC3E}">
        <p14:creationId xmlns:p14="http://schemas.microsoft.com/office/powerpoint/2010/main" val="420938205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Lst>
  <p:txStyles>
    <p:titleStyle>
      <a:lvl1pPr algn="ctr" defTabSz="913740" rtl="0" eaLnBrk="1" latinLnBrk="0" hangingPunct="1">
        <a:spcBef>
          <a:spcPct val="0"/>
        </a:spcBef>
        <a:buNone/>
        <a:defRPr sz="4400" kern="1200">
          <a:solidFill>
            <a:schemeClr val="tx1"/>
          </a:solidFill>
          <a:latin typeface="+mj-lt"/>
          <a:ea typeface="+mj-ea"/>
          <a:cs typeface="+mj-cs"/>
        </a:defRPr>
      </a:lvl1pPr>
    </p:titleStyle>
    <p:bodyStyle>
      <a:lvl1pPr marL="342654" indent="-342654" algn="l" defTabSz="91374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416" indent="-285541" algn="l" defTabSz="91374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2178" indent="-228435" algn="l" defTabSz="91374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599048" indent="-228435" algn="l" defTabSz="91374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5918" indent="-228435" algn="l" defTabSz="91374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2789" indent="-228435" algn="l" defTabSz="91374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69659" indent="-228435" algn="l" defTabSz="91374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6532" indent="-228435" algn="l" defTabSz="91374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3404" indent="-228435" algn="l" defTabSz="91374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3740" rtl="0" eaLnBrk="1" latinLnBrk="0" hangingPunct="1">
        <a:defRPr sz="1800" kern="1200">
          <a:solidFill>
            <a:schemeClr val="tx1"/>
          </a:solidFill>
          <a:latin typeface="+mn-lt"/>
          <a:ea typeface="+mn-ea"/>
          <a:cs typeface="+mn-cs"/>
        </a:defRPr>
      </a:lvl1pPr>
      <a:lvl2pPr marL="456870" algn="l" defTabSz="913740" rtl="0" eaLnBrk="1" latinLnBrk="0" hangingPunct="1">
        <a:defRPr sz="1800" kern="1200">
          <a:solidFill>
            <a:schemeClr val="tx1"/>
          </a:solidFill>
          <a:latin typeface="+mn-lt"/>
          <a:ea typeface="+mn-ea"/>
          <a:cs typeface="+mn-cs"/>
        </a:defRPr>
      </a:lvl2pPr>
      <a:lvl3pPr marL="913740" algn="l" defTabSz="913740" rtl="0" eaLnBrk="1" latinLnBrk="0" hangingPunct="1">
        <a:defRPr sz="1800" kern="1200">
          <a:solidFill>
            <a:schemeClr val="tx1"/>
          </a:solidFill>
          <a:latin typeface="+mn-lt"/>
          <a:ea typeface="+mn-ea"/>
          <a:cs typeface="+mn-cs"/>
        </a:defRPr>
      </a:lvl3pPr>
      <a:lvl4pPr marL="1370611" algn="l" defTabSz="913740" rtl="0" eaLnBrk="1" latinLnBrk="0" hangingPunct="1">
        <a:defRPr sz="1800" kern="1200">
          <a:solidFill>
            <a:schemeClr val="tx1"/>
          </a:solidFill>
          <a:latin typeface="+mn-lt"/>
          <a:ea typeface="+mn-ea"/>
          <a:cs typeface="+mn-cs"/>
        </a:defRPr>
      </a:lvl4pPr>
      <a:lvl5pPr marL="1827481" algn="l" defTabSz="913740" rtl="0" eaLnBrk="1" latinLnBrk="0" hangingPunct="1">
        <a:defRPr sz="1800" kern="1200">
          <a:solidFill>
            <a:schemeClr val="tx1"/>
          </a:solidFill>
          <a:latin typeface="+mn-lt"/>
          <a:ea typeface="+mn-ea"/>
          <a:cs typeface="+mn-cs"/>
        </a:defRPr>
      </a:lvl5pPr>
      <a:lvl6pPr marL="2284353" algn="l" defTabSz="913740" rtl="0" eaLnBrk="1" latinLnBrk="0" hangingPunct="1">
        <a:defRPr sz="1800" kern="1200">
          <a:solidFill>
            <a:schemeClr val="tx1"/>
          </a:solidFill>
          <a:latin typeface="+mn-lt"/>
          <a:ea typeface="+mn-ea"/>
          <a:cs typeface="+mn-cs"/>
        </a:defRPr>
      </a:lvl6pPr>
      <a:lvl7pPr marL="2741226" algn="l" defTabSz="913740" rtl="0" eaLnBrk="1" latinLnBrk="0" hangingPunct="1">
        <a:defRPr sz="1800" kern="1200">
          <a:solidFill>
            <a:schemeClr val="tx1"/>
          </a:solidFill>
          <a:latin typeface="+mn-lt"/>
          <a:ea typeface="+mn-ea"/>
          <a:cs typeface="+mn-cs"/>
        </a:defRPr>
      </a:lvl7pPr>
      <a:lvl8pPr marL="3198096" algn="l" defTabSz="913740" rtl="0" eaLnBrk="1" latinLnBrk="0" hangingPunct="1">
        <a:defRPr sz="1800" kern="1200">
          <a:solidFill>
            <a:schemeClr val="tx1"/>
          </a:solidFill>
          <a:latin typeface="+mn-lt"/>
          <a:ea typeface="+mn-ea"/>
          <a:cs typeface="+mn-cs"/>
        </a:defRPr>
      </a:lvl8pPr>
      <a:lvl9pPr marL="3654967" algn="l" defTabSz="91374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jpe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jpeg"/><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4.png"/><Relationship Id="rId10" Type="http://schemas.openxmlformats.org/officeDocument/2006/relationships/image" Target="../media/image9.png"/><Relationship Id="rId4" Type="http://schemas.openxmlformats.org/officeDocument/2006/relationships/image" Target="../media/image3.jpeg"/><Relationship Id="rId9" Type="http://schemas.openxmlformats.org/officeDocument/2006/relationships/image" Target="../media/image8.png"/></Relationships>
</file>

<file path=ppt/slides/_rels/slide2.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notesSlide" Target="../notesSlides/notesSlide1.xml"/><Relationship Id="rId7" Type="http://schemas.openxmlformats.org/officeDocument/2006/relationships/image" Target="../media/image13.png"/><Relationship Id="rId2" Type="http://schemas.openxmlformats.org/officeDocument/2006/relationships/slideLayout" Target="../slideLayouts/slideLayout15.xml"/><Relationship Id="rId1" Type="http://schemas.openxmlformats.org/officeDocument/2006/relationships/tags" Target="../tags/tag1.xml"/><Relationship Id="rId6" Type="http://schemas.openxmlformats.org/officeDocument/2006/relationships/image" Target="../media/image12.png"/><Relationship Id="rId5" Type="http://schemas.openxmlformats.org/officeDocument/2006/relationships/image" Target="../media/image11.png"/><Relationship Id="rId10" Type="http://schemas.openxmlformats.org/officeDocument/2006/relationships/image" Target="../media/image16.jpeg"/><Relationship Id="rId4" Type="http://schemas.openxmlformats.org/officeDocument/2006/relationships/image" Target="../media/image10.png"/><Relationship Id="rId9" Type="http://schemas.openxmlformats.org/officeDocument/2006/relationships/image" Target="../media/image15.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0" name="Table 8">
            <a:extLst>
              <a:ext uri="{FF2B5EF4-FFF2-40B4-BE49-F238E27FC236}">
                <a16:creationId xmlns:a16="http://schemas.microsoft.com/office/drawing/2014/main" id="{BD6E696D-2EAF-49D2-9D14-76967F510FEF}"/>
              </a:ext>
            </a:extLst>
          </p:cNvPr>
          <p:cNvGraphicFramePr>
            <a:graphicFrameLocks noGrp="1"/>
          </p:cNvGraphicFramePr>
          <p:nvPr>
            <p:extLst>
              <p:ext uri="{D42A27DB-BD31-4B8C-83A1-F6EECF244321}">
                <p14:modId xmlns:p14="http://schemas.microsoft.com/office/powerpoint/2010/main" val="3343104312"/>
              </p:ext>
            </p:extLst>
          </p:nvPr>
        </p:nvGraphicFramePr>
        <p:xfrm>
          <a:off x="816515" y="570803"/>
          <a:ext cx="5742329" cy="3172822"/>
        </p:xfrm>
        <a:graphic>
          <a:graphicData uri="http://schemas.openxmlformats.org/drawingml/2006/table">
            <a:tbl>
              <a:tblPr firstRow="1" bandRow="1"/>
              <a:tblGrid>
                <a:gridCol w="1732600">
                  <a:extLst>
                    <a:ext uri="{9D8B030D-6E8A-4147-A177-3AD203B41FA5}">
                      <a16:colId xmlns:a16="http://schemas.microsoft.com/office/drawing/2014/main" val="3326913725"/>
                    </a:ext>
                  </a:extLst>
                </a:gridCol>
                <a:gridCol w="4009729">
                  <a:extLst>
                    <a:ext uri="{9D8B030D-6E8A-4147-A177-3AD203B41FA5}">
                      <a16:colId xmlns:a16="http://schemas.microsoft.com/office/drawing/2014/main" val="4033001232"/>
                    </a:ext>
                  </a:extLst>
                </a:gridCol>
              </a:tblGrid>
              <a:tr h="333102">
                <a:tc gridSpan="2">
                  <a:txBody>
                    <a:bodyPr/>
                    <a:lstStyle/>
                    <a:p>
                      <a:pPr algn="ctr"/>
                      <a:r>
                        <a:rPr lang="en-GB" sz="1100" b="1" i="0" dirty="0">
                          <a:latin typeface="Tahoma" panose="020B0604030504040204" pitchFamily="34" charset="0"/>
                          <a:ea typeface="Tahoma" panose="020B0604030504040204" pitchFamily="34" charset="0"/>
                          <a:cs typeface="Tahoma" panose="020B0604030504040204" pitchFamily="34" charset="0"/>
                        </a:rPr>
                        <a:t>1.1 KEY TERMS</a:t>
                      </a:r>
                    </a:p>
                  </a:txBody>
                  <a:tcPr>
                    <a:lnL w="12700">
                      <a:solidFill>
                        <a:schemeClr val="tx1"/>
                      </a:solidFill>
                    </a:lnL>
                    <a:lnR w="12700">
                      <a:solidFill>
                        <a:schemeClr val="tx1"/>
                      </a:solidFill>
                    </a:lnR>
                    <a:lnT w="12700">
                      <a:solidFill>
                        <a:schemeClr val="tx1"/>
                      </a:solidFill>
                    </a:lnT>
                    <a:lnB w="12700" cap="flat" cmpd="sng" algn="ctr">
                      <a:solidFill>
                        <a:schemeClr val="tx1"/>
                      </a:solidFill>
                      <a:prstDash val="solid"/>
                      <a:round/>
                      <a:headEnd type="none" w="med" len="med"/>
                      <a:tailEnd type="none" w="med" len="med"/>
                    </a:lnB>
                    <a:solidFill>
                      <a:schemeClr val="accent2">
                        <a:lumMod val="20000"/>
                        <a:lumOff val="80000"/>
                      </a:schemeClr>
                    </a:solidFill>
                  </a:tcPr>
                </a:tc>
                <a:tc hMerge="1">
                  <a:txBody>
                    <a:bodyPr/>
                    <a:lstStyle/>
                    <a:p>
                      <a:endParaRPr lang="en-US"/>
                    </a:p>
                  </a:txBody>
                  <a:tcPr>
                    <a:lnL w="12700">
                      <a:solidFill>
                        <a:schemeClr val="tx1"/>
                      </a:solidFill>
                    </a:lnL>
                    <a:lnR w="12700">
                      <a:solidFill>
                        <a:schemeClr val="tx1"/>
                      </a:solidFill>
                    </a:lnR>
                    <a:lnT w="12700">
                      <a:solidFill>
                        <a:schemeClr val="tx1"/>
                      </a:solidFill>
                    </a:lnT>
                    <a:lnB w="12700">
                      <a:solidFill>
                        <a:schemeClr val="tx1"/>
                      </a:solidFill>
                    </a:lnB>
                  </a:tcPr>
                </a:tc>
                <a:extLst>
                  <a:ext uri="{0D108BD9-81ED-4DB2-BD59-A6C34878D82A}">
                    <a16:rowId xmlns:a16="http://schemas.microsoft.com/office/drawing/2014/main" val="3274273296"/>
                  </a:ext>
                </a:extLst>
              </a:tr>
              <a:tr h="370840">
                <a:tc>
                  <a:txBody>
                    <a:bodyPr/>
                    <a:lstStyle/>
                    <a:p>
                      <a:pPr lvl="0">
                        <a:buNone/>
                      </a:pPr>
                      <a:r>
                        <a:rPr lang="en-GB" sz="1100" b="1" dirty="0">
                          <a:latin typeface="Tahoma" panose="020B0604030504040204" pitchFamily="34" charset="0"/>
                          <a:ea typeface="Tahoma" panose="020B0604030504040204" pitchFamily="34" charset="0"/>
                          <a:cs typeface="Tahoma" panose="020B0604030504040204" pitchFamily="34" charset="0"/>
                        </a:rPr>
                        <a:t>1.1.1. Tourism</a:t>
                      </a:r>
                      <a:endParaRPr lang="en-US" sz="1100" b="1" dirty="0">
                        <a:latin typeface="Tahoma" panose="020B0604030504040204" pitchFamily="34" charset="0"/>
                        <a:ea typeface="Tahoma" panose="020B0604030504040204" pitchFamily="34" charset="0"/>
                        <a:cs typeface="Tahoma" panose="020B0604030504040204" pitchFamily="34" charset="0"/>
                      </a:endParaRPr>
                    </a:p>
                  </a:txBody>
                  <a:tcPr>
                    <a:lnL w="12700">
                      <a:solidFill>
                        <a:schemeClr val="tx1"/>
                      </a:solidFill>
                    </a:lnL>
                    <a:lnR w="12700" cap="flat" cmpd="sng" algn="ctr">
                      <a:solidFill>
                        <a:schemeClr val="tx1"/>
                      </a:solidFill>
                      <a:prstDash val="solid"/>
                      <a:round/>
                      <a:headEnd type="none" w="med" len="med"/>
                      <a:tailEnd type="none" w="med" len="med"/>
                    </a:lnR>
                    <a:lnT w="12700">
                      <a:solidFill>
                        <a:schemeClr val="tx1"/>
                      </a:solidFill>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lvl="0" algn="l">
                        <a:lnSpc>
                          <a:spcPct val="100000"/>
                        </a:lnSpc>
                        <a:spcBef>
                          <a:spcPts val="0"/>
                        </a:spcBef>
                        <a:spcAft>
                          <a:spcPts val="0"/>
                        </a:spcAft>
                        <a:buNone/>
                      </a:pPr>
                      <a:r>
                        <a:rPr lang="en-US" sz="1100" b="0" i="0" kern="1200" dirty="0">
                          <a:solidFill>
                            <a:schemeClr val="tx1"/>
                          </a:solidFill>
                          <a:effectLst/>
                          <a:latin typeface="Tahoma" panose="020B0604030504040204" pitchFamily="34" charset="0"/>
                          <a:ea typeface="Tahoma" panose="020B0604030504040204" pitchFamily="34" charset="0"/>
                          <a:cs typeface="Tahoma" panose="020B0604030504040204" pitchFamily="34" charset="0"/>
                        </a:rPr>
                        <a:t>The movement of people to countries or places outside their usual place of residence for personal or business/professional purposes.</a:t>
                      </a:r>
                      <a:endParaRPr lang="en-GB" sz="800" b="0" i="0" u="none" strike="noStrike" noProof="0" dirty="0">
                        <a:solidFill>
                          <a:srgbClr val="000000"/>
                        </a:solidFill>
                        <a:latin typeface="Tahoma" panose="020B0604030504040204" pitchFamily="34" charset="0"/>
                        <a:ea typeface="Tahoma" panose="020B0604030504040204" pitchFamily="34" charset="0"/>
                        <a:cs typeface="Tahoma" panose="020B0604030504040204" pitchFamily="34" charset="0"/>
                      </a:endParaRPr>
                    </a:p>
                  </a:txBody>
                  <a:tcPr>
                    <a:lnL w="12700" cap="flat" cmpd="sng" algn="ctr">
                      <a:solidFill>
                        <a:schemeClr val="tx1"/>
                      </a:solidFill>
                      <a:prstDash val="solid"/>
                      <a:round/>
                      <a:headEnd type="none" w="med" len="med"/>
                      <a:tailEnd type="none" w="med" len="med"/>
                    </a:lnL>
                    <a:lnR w="12700">
                      <a:solidFill>
                        <a:schemeClr val="tx1"/>
                      </a:solidFill>
                    </a:lnR>
                    <a:lnT w="12700">
                      <a:solidFill>
                        <a:schemeClr val="tx1"/>
                      </a:solidFill>
                    </a:lnT>
                    <a:lnB w="12700" cap="flat" cmpd="sng" algn="ctr">
                      <a:solidFill>
                        <a:schemeClr val="tx1"/>
                      </a:solidFill>
                      <a:prstDash val="solid"/>
                      <a:round/>
                      <a:headEnd type="none" w="med" len="med"/>
                      <a:tailEnd type="none" w="med" len="med"/>
                    </a:lnB>
                    <a:solidFill>
                      <a:schemeClr val="accent2">
                        <a:lumMod val="20000"/>
                        <a:lumOff val="80000"/>
                      </a:schemeClr>
                    </a:solidFill>
                  </a:tcPr>
                </a:tc>
                <a:extLst>
                  <a:ext uri="{0D108BD9-81ED-4DB2-BD59-A6C34878D82A}">
                    <a16:rowId xmlns:a16="http://schemas.microsoft.com/office/drawing/2014/main" val="1561380102"/>
                  </a:ext>
                </a:extLst>
              </a:tr>
              <a:tr h="370840">
                <a:tc>
                  <a:txBody>
                    <a:bodyPr/>
                    <a:lstStyle/>
                    <a:p>
                      <a:pPr lvl="0">
                        <a:buNone/>
                      </a:pPr>
                      <a:r>
                        <a:rPr lang="en-US" sz="1100" b="1" dirty="0">
                          <a:latin typeface="Tahoma" panose="020B0604030504040204" pitchFamily="34" charset="0"/>
                          <a:ea typeface="Tahoma" panose="020B0604030504040204" pitchFamily="34" charset="0"/>
                          <a:cs typeface="Tahoma" panose="020B0604030504040204" pitchFamily="34" charset="0"/>
                        </a:rPr>
                        <a:t>1.1.2. T&amp;T Organisation</a:t>
                      </a:r>
                    </a:p>
                  </a:txBody>
                  <a:tcPr>
                    <a:lnL w="12700">
                      <a:solidFill>
                        <a:schemeClr val="tx1"/>
                      </a:solidFill>
                    </a:lnL>
                    <a:lnR w="12700">
                      <a:solidFill>
                        <a:schemeClr val="tx1"/>
                      </a:solidFill>
                    </a:lnR>
                    <a:lnT w="12700">
                      <a:solidFill>
                        <a:schemeClr val="tx1"/>
                      </a:solidFill>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lvl="0" algn="l">
                        <a:lnSpc>
                          <a:spcPct val="100000"/>
                        </a:lnSpc>
                        <a:spcBef>
                          <a:spcPts val="0"/>
                        </a:spcBef>
                        <a:spcAft>
                          <a:spcPts val="0"/>
                        </a:spcAft>
                        <a:buNone/>
                      </a:pPr>
                      <a:r>
                        <a:rPr lang="en-US" sz="1100" dirty="0">
                          <a:latin typeface="Tahoma" panose="020B0604030504040204" pitchFamily="34" charset="0"/>
                          <a:ea typeface="Tahoma" panose="020B0604030504040204" pitchFamily="34" charset="0"/>
                          <a:cs typeface="Tahoma" panose="020B0604030504040204" pitchFamily="34" charset="0"/>
                        </a:rPr>
                        <a:t>Any business directly involved with providing products or services related to travel or tourism.</a:t>
                      </a:r>
                      <a:endParaRPr lang="en-GB" sz="1100" b="0" i="0" u="none" strike="noStrike" noProof="0" dirty="0">
                        <a:solidFill>
                          <a:srgbClr val="000000"/>
                        </a:solidFill>
                        <a:latin typeface="Tahoma" panose="020B0604030504040204" pitchFamily="34" charset="0"/>
                        <a:ea typeface="Tahoma" panose="020B0604030504040204" pitchFamily="34" charset="0"/>
                        <a:cs typeface="Tahoma" panose="020B0604030504040204" pitchFamily="34" charset="0"/>
                      </a:endParaRPr>
                    </a:p>
                  </a:txBody>
                  <a:tcPr>
                    <a:lnL w="12700">
                      <a:solidFill>
                        <a:schemeClr val="tx1"/>
                      </a:solidFill>
                    </a:lnL>
                    <a:lnR w="12700">
                      <a:solidFill>
                        <a:schemeClr val="tx1"/>
                      </a:solidFill>
                    </a:lnR>
                    <a:lnT w="12700">
                      <a:solidFill>
                        <a:schemeClr val="tx1"/>
                      </a:solidFill>
                    </a:lnT>
                    <a:lnB w="12700" cap="flat" cmpd="sng" algn="ctr">
                      <a:solidFill>
                        <a:schemeClr val="tx1"/>
                      </a:solidFill>
                      <a:prstDash val="solid"/>
                      <a:round/>
                      <a:headEnd type="none" w="med" len="med"/>
                      <a:tailEnd type="none" w="med" len="med"/>
                    </a:lnB>
                    <a:solidFill>
                      <a:schemeClr val="accent2">
                        <a:lumMod val="20000"/>
                        <a:lumOff val="80000"/>
                      </a:schemeClr>
                    </a:solidFill>
                  </a:tcPr>
                </a:tc>
                <a:extLst>
                  <a:ext uri="{0D108BD9-81ED-4DB2-BD59-A6C34878D82A}">
                    <a16:rowId xmlns:a16="http://schemas.microsoft.com/office/drawing/2014/main" val="706761835"/>
                  </a:ext>
                </a:extLst>
              </a:tr>
              <a:tr h="370840">
                <a:tc>
                  <a:txBody>
                    <a:bodyPr/>
                    <a:lstStyle/>
                    <a:p>
                      <a:pPr lvl="0">
                        <a:buNone/>
                      </a:pPr>
                      <a:r>
                        <a:rPr lang="en-US" sz="1100" b="1" dirty="0">
                          <a:latin typeface="Tahoma" panose="020B0604030504040204" pitchFamily="34" charset="0"/>
                          <a:ea typeface="Tahoma" panose="020B0604030504040204" pitchFamily="34" charset="0"/>
                          <a:cs typeface="Tahoma" panose="020B0604030504040204" pitchFamily="34" charset="0"/>
                        </a:rPr>
                        <a:t>1.1.3. Package Holiday</a:t>
                      </a:r>
                    </a:p>
                  </a:txBody>
                  <a:tcPr>
                    <a:lnL w="12700">
                      <a:solidFill>
                        <a:schemeClr val="tx1"/>
                      </a:solid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lvl="0" algn="l">
                        <a:lnSpc>
                          <a:spcPct val="100000"/>
                        </a:lnSpc>
                        <a:spcBef>
                          <a:spcPts val="0"/>
                        </a:spcBef>
                        <a:spcAft>
                          <a:spcPts val="0"/>
                        </a:spcAft>
                        <a:buNone/>
                      </a:pPr>
                      <a:r>
                        <a:rPr lang="en-US" sz="1100" dirty="0">
                          <a:latin typeface="Tahoma" panose="020B0604030504040204" pitchFamily="34" charset="0"/>
                          <a:ea typeface="Tahoma" panose="020B0604030504040204" pitchFamily="34" charset="0"/>
                          <a:cs typeface="Tahoma" panose="020B0604030504040204" pitchFamily="34" charset="0"/>
                        </a:rPr>
                        <a:t>Where the price includes at least two components e.g. air, rail or coach transport plus at least one night’s accommodation.</a:t>
                      </a:r>
                      <a:endParaRPr lang="en-GB" sz="1100" b="0" i="0" u="none" strike="noStrike" noProof="0" dirty="0">
                        <a:solidFill>
                          <a:srgbClr val="000000"/>
                        </a:solidFill>
                        <a:latin typeface="Tahoma" panose="020B0604030504040204" pitchFamily="34" charset="0"/>
                        <a:ea typeface="Tahoma" panose="020B0604030504040204" pitchFamily="34" charset="0"/>
                        <a:cs typeface="Tahoma" panose="020B0604030504040204" pitchFamily="34" charset="0"/>
                      </a:endParaRPr>
                    </a:p>
                  </a:txBody>
                  <a:tcPr>
                    <a:lnL w="12700" cap="flat" cmpd="sng" algn="ctr">
                      <a:solidFill>
                        <a:schemeClr val="tx1"/>
                      </a:solidFill>
                      <a:prstDash val="solid"/>
                      <a:round/>
                      <a:headEnd type="none" w="med" len="med"/>
                      <a:tailEnd type="none" w="med" len="med"/>
                    </a:lnL>
                    <a:lnR w="12700">
                      <a:solidFill>
                        <a:schemeClr val="tx1"/>
                      </a:solid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extLst>
                  <a:ext uri="{0D108BD9-81ED-4DB2-BD59-A6C34878D82A}">
                    <a16:rowId xmlns:a16="http://schemas.microsoft.com/office/drawing/2014/main" val="3761130058"/>
                  </a:ext>
                </a:extLst>
              </a:tr>
              <a:tr h="370840">
                <a:tc>
                  <a:txBody>
                    <a:bodyPr/>
                    <a:lstStyle/>
                    <a:p>
                      <a:pPr lvl="0">
                        <a:buNone/>
                      </a:pPr>
                      <a:r>
                        <a:rPr lang="en-US" sz="1100" b="1" dirty="0">
                          <a:latin typeface="Tahoma" panose="020B0604030504040204" pitchFamily="34" charset="0"/>
                          <a:ea typeface="Tahoma" panose="020B0604030504040204" pitchFamily="34" charset="0"/>
                          <a:cs typeface="Tahoma" panose="020B0604030504040204" pitchFamily="34" charset="0"/>
                        </a:rPr>
                        <a:t>1.1.4. Specialist Tourism</a:t>
                      </a:r>
                    </a:p>
                  </a:txBody>
                  <a:tcPr>
                    <a:lnL w="12700">
                      <a:solidFill>
                        <a:schemeClr val="tx1"/>
                      </a:solidFill>
                    </a:lnL>
                    <a:lnR w="12700">
                      <a:solidFill>
                        <a:schemeClr val="tx1"/>
                      </a:solid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lvl="0" algn="l">
                        <a:lnSpc>
                          <a:spcPct val="100000"/>
                        </a:lnSpc>
                        <a:spcBef>
                          <a:spcPts val="0"/>
                        </a:spcBef>
                        <a:spcAft>
                          <a:spcPts val="0"/>
                        </a:spcAft>
                        <a:buNone/>
                      </a:pPr>
                      <a:r>
                        <a:rPr lang="en-GB" sz="1100" b="0" i="0" u="none" strike="noStrike" noProof="0" dirty="0">
                          <a:solidFill>
                            <a:srgbClr val="000000"/>
                          </a:solidFill>
                          <a:latin typeface="Tahoma" panose="020B0604030504040204" pitchFamily="34" charset="0"/>
                          <a:ea typeface="Tahoma" panose="020B0604030504040204" pitchFamily="34" charset="0"/>
                          <a:cs typeface="Tahoma" panose="020B0604030504040204" pitchFamily="34" charset="0"/>
                        </a:rPr>
                        <a:t>This is aimed at tourists with very specific travel needs e.g. educational trips or outdoor adventure activities.</a:t>
                      </a:r>
                    </a:p>
                  </a:txBody>
                  <a:tcPr>
                    <a:lnL w="12700">
                      <a:solidFill>
                        <a:schemeClr val="tx1"/>
                      </a:solidFill>
                    </a:lnL>
                    <a:lnR w="12700">
                      <a:solidFill>
                        <a:schemeClr val="tx1"/>
                      </a:solid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extLst>
                  <a:ext uri="{0D108BD9-81ED-4DB2-BD59-A6C34878D82A}">
                    <a16:rowId xmlns:a16="http://schemas.microsoft.com/office/drawing/2014/main" val="2939691919"/>
                  </a:ext>
                </a:extLst>
              </a:tr>
              <a:tr h="370840">
                <a:tc>
                  <a:txBody>
                    <a:bodyPr/>
                    <a:lstStyle/>
                    <a:p>
                      <a:pPr lvl="0">
                        <a:buNone/>
                      </a:pPr>
                      <a:r>
                        <a:rPr lang="en-GB" sz="1100" b="1" dirty="0">
                          <a:latin typeface="Tahoma" panose="020B0604030504040204" pitchFamily="34" charset="0"/>
                          <a:ea typeface="Tahoma" panose="020B0604030504040204" pitchFamily="34" charset="0"/>
                          <a:cs typeface="Tahoma" panose="020B0604030504040204" pitchFamily="34" charset="0"/>
                        </a:rPr>
                        <a:t>1</a:t>
                      </a:r>
                      <a:r>
                        <a:rPr lang="en-US" sz="1100" b="1" dirty="0">
                          <a:latin typeface="Tahoma" panose="020B0604030504040204" pitchFamily="34" charset="0"/>
                          <a:ea typeface="Tahoma" panose="020B0604030504040204" pitchFamily="34" charset="0"/>
                          <a:cs typeface="Tahoma" panose="020B0604030504040204" pitchFamily="34" charset="0"/>
                        </a:rPr>
                        <a:t>.1.5. Business Travel</a:t>
                      </a:r>
                    </a:p>
                  </a:txBody>
                  <a:tcPr>
                    <a:lnL w="12700">
                      <a:solidFill>
                        <a:schemeClr val="tx1"/>
                      </a:solid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lvl="0" algn="l">
                        <a:lnSpc>
                          <a:spcPct val="100000"/>
                        </a:lnSpc>
                        <a:spcBef>
                          <a:spcPts val="0"/>
                        </a:spcBef>
                        <a:spcAft>
                          <a:spcPts val="0"/>
                        </a:spcAft>
                        <a:buNone/>
                      </a:pPr>
                      <a:r>
                        <a:rPr lang="en-GB" sz="1100" b="0" i="0" u="none" strike="noStrike" noProof="0" dirty="0">
                          <a:solidFill>
                            <a:srgbClr val="000000"/>
                          </a:solidFill>
                          <a:latin typeface="Tahoma" panose="020B0604030504040204" pitchFamily="34" charset="0"/>
                          <a:ea typeface="Tahoma" panose="020B0604030504040204" pitchFamily="34" charset="0"/>
                          <a:cs typeface="Tahoma" panose="020B0604030504040204" pitchFamily="34" charset="0"/>
                        </a:rPr>
                        <a:t>People travelling for the express purpose of work e.g. attending a meeting or conference.</a:t>
                      </a:r>
                    </a:p>
                  </a:txBody>
                  <a:tcPr>
                    <a:lnL w="12700" cap="flat" cmpd="sng" algn="ctr">
                      <a:solidFill>
                        <a:schemeClr val="tx1"/>
                      </a:solidFill>
                      <a:prstDash val="solid"/>
                      <a:round/>
                      <a:headEnd type="none" w="med" len="med"/>
                      <a:tailEnd type="none" w="med" len="med"/>
                    </a:lnL>
                    <a:lnR w="12700">
                      <a:solidFill>
                        <a:schemeClr val="tx1"/>
                      </a:solid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extLst>
                  <a:ext uri="{0D108BD9-81ED-4DB2-BD59-A6C34878D82A}">
                    <a16:rowId xmlns:a16="http://schemas.microsoft.com/office/drawing/2014/main" val="4217094351"/>
                  </a:ext>
                </a:extLst>
              </a:tr>
              <a:tr h="370840">
                <a:tc>
                  <a:txBody>
                    <a:bodyPr/>
                    <a:lstStyle/>
                    <a:p>
                      <a:pPr lvl="0">
                        <a:buNone/>
                      </a:pPr>
                      <a:r>
                        <a:rPr lang="en-GB" sz="1100" b="1" dirty="0">
                          <a:latin typeface="Tahoma" panose="020B0604030504040204" pitchFamily="34" charset="0"/>
                          <a:ea typeface="Tahoma" panose="020B0604030504040204" pitchFamily="34" charset="0"/>
                          <a:cs typeface="Tahoma" panose="020B0604030504040204" pitchFamily="34" charset="0"/>
                        </a:rPr>
                        <a:t>1.1.6 MICE</a:t>
                      </a:r>
                      <a:endParaRPr lang="en-US" sz="1100" b="1" dirty="0">
                        <a:latin typeface="Tahoma" panose="020B0604030504040204" pitchFamily="34" charset="0"/>
                        <a:ea typeface="Tahoma" panose="020B0604030504040204" pitchFamily="34" charset="0"/>
                        <a:cs typeface="Tahoma" panose="020B0604030504040204" pitchFamily="34" charset="0"/>
                      </a:endParaRPr>
                    </a:p>
                  </a:txBody>
                  <a:tcPr>
                    <a:lnL w="12700">
                      <a:solidFill>
                        <a:schemeClr val="tx1"/>
                      </a:solid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lvl="0" algn="l">
                        <a:lnSpc>
                          <a:spcPct val="100000"/>
                        </a:lnSpc>
                        <a:spcBef>
                          <a:spcPts val="0"/>
                        </a:spcBef>
                        <a:spcAft>
                          <a:spcPts val="0"/>
                        </a:spcAft>
                        <a:buNone/>
                      </a:pPr>
                      <a:r>
                        <a:rPr lang="en-GB" sz="1100" b="0" i="0" u="none" strike="noStrike" noProof="0" dirty="0">
                          <a:solidFill>
                            <a:srgbClr val="000000"/>
                          </a:solidFill>
                          <a:latin typeface="Tahoma" panose="020B0604030504040204" pitchFamily="34" charset="0"/>
                          <a:ea typeface="Tahoma" panose="020B0604030504040204" pitchFamily="34" charset="0"/>
                          <a:cs typeface="Tahoma" panose="020B0604030504040204" pitchFamily="34" charset="0"/>
                        </a:rPr>
                        <a:t>Meetings, Incentives, Conferences &amp; Events.</a:t>
                      </a:r>
                    </a:p>
                  </a:txBody>
                  <a:tcPr>
                    <a:lnL w="12700" cap="flat" cmpd="sng" algn="ctr">
                      <a:solidFill>
                        <a:schemeClr val="tx1"/>
                      </a:solidFill>
                      <a:prstDash val="solid"/>
                      <a:round/>
                      <a:headEnd type="none" w="med" len="med"/>
                      <a:tailEnd type="none" w="med" len="med"/>
                    </a:lnL>
                    <a:lnR w="12700">
                      <a:solidFill>
                        <a:schemeClr val="tx1"/>
                      </a:solid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extLst>
                  <a:ext uri="{0D108BD9-81ED-4DB2-BD59-A6C34878D82A}">
                    <a16:rowId xmlns:a16="http://schemas.microsoft.com/office/drawing/2014/main" val="309999762"/>
                  </a:ext>
                </a:extLst>
              </a:tr>
            </a:tbl>
          </a:graphicData>
        </a:graphic>
      </p:graphicFrame>
      <p:sp>
        <p:nvSpPr>
          <p:cNvPr id="31" name="Rectangle 30">
            <a:extLst>
              <a:ext uri="{FF2B5EF4-FFF2-40B4-BE49-F238E27FC236}">
                <a16:creationId xmlns:a16="http://schemas.microsoft.com/office/drawing/2014/main" id="{E7E550ED-4973-477E-8738-8D79D7D8E066}"/>
              </a:ext>
            </a:extLst>
          </p:cNvPr>
          <p:cNvSpPr/>
          <p:nvPr/>
        </p:nvSpPr>
        <p:spPr>
          <a:xfrm>
            <a:off x="150471" y="93758"/>
            <a:ext cx="11887200" cy="354671"/>
          </a:xfrm>
          <a:prstGeom prst="rect">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buClr>
                <a:srgbClr val="000000"/>
              </a:buClr>
            </a:pPr>
            <a:r>
              <a:rPr lang="en-GB" sz="1200" b="1" kern="0" dirty="0">
                <a:solidFill>
                  <a:schemeClr val="bg1"/>
                </a:solidFill>
                <a:latin typeface="Tahoma" panose="020B0604030504040204" pitchFamily="34" charset="0"/>
                <a:ea typeface="Tahoma" panose="020B0604030504040204" pitchFamily="34" charset="0"/>
                <a:cs typeface="Tahoma" panose="020B0604030504040204" pitchFamily="34" charset="0"/>
                <a:sym typeface="Arial"/>
              </a:rPr>
              <a:t>Component 1A: UK T&amp;T Industry					BTEC Travel &amp; Tourism: Autumn 1 – 1.0</a:t>
            </a:r>
            <a:r>
              <a:rPr lang="en-GB" sz="1400" b="1" kern="0" dirty="0">
                <a:solidFill>
                  <a:srgbClr val="FFFFFF"/>
                </a:solidFill>
                <a:latin typeface="Tahoma" panose="020B0604030504040204" pitchFamily="34" charset="0"/>
                <a:ea typeface="Tahoma" panose="020B0604030504040204" pitchFamily="34" charset="0"/>
                <a:cs typeface="Tahoma" panose="020B0604030504040204" pitchFamily="34" charset="0"/>
                <a:sym typeface="Arial"/>
              </a:rPr>
              <a:t>		</a:t>
            </a:r>
            <a:endParaRPr lang="en-US" sz="1400" b="1" kern="0" dirty="0">
              <a:solidFill>
                <a:srgbClr val="FFFFFF"/>
              </a:solidFill>
              <a:latin typeface="Tahoma" panose="020B0604030504040204" pitchFamily="34" charset="0"/>
              <a:ea typeface="Tahoma" panose="020B0604030504040204" pitchFamily="34" charset="0"/>
              <a:cs typeface="Tahoma" panose="020B0604030504040204" pitchFamily="34" charset="0"/>
              <a:sym typeface="Arial"/>
            </a:endParaRPr>
          </a:p>
        </p:txBody>
      </p:sp>
      <p:graphicFrame>
        <p:nvGraphicFramePr>
          <p:cNvPr id="15" name="Table 8">
            <a:extLst>
              <a:ext uri="{FF2B5EF4-FFF2-40B4-BE49-F238E27FC236}">
                <a16:creationId xmlns:a16="http://schemas.microsoft.com/office/drawing/2014/main" id="{4793769C-B6BC-416F-BB7C-981D592D5150}"/>
              </a:ext>
            </a:extLst>
          </p:cNvPr>
          <p:cNvGraphicFramePr>
            <a:graphicFrameLocks noGrp="1"/>
          </p:cNvGraphicFramePr>
          <p:nvPr>
            <p:extLst>
              <p:ext uri="{D42A27DB-BD31-4B8C-83A1-F6EECF244321}">
                <p14:modId xmlns:p14="http://schemas.microsoft.com/office/powerpoint/2010/main" val="4135100462"/>
              </p:ext>
            </p:extLst>
          </p:nvPr>
        </p:nvGraphicFramePr>
        <p:xfrm>
          <a:off x="6678593" y="570803"/>
          <a:ext cx="5359078" cy="6067065"/>
        </p:xfrm>
        <a:graphic>
          <a:graphicData uri="http://schemas.openxmlformats.org/drawingml/2006/table">
            <a:tbl>
              <a:tblPr firstRow="1" bandRow="1"/>
              <a:tblGrid>
                <a:gridCol w="1736643">
                  <a:extLst>
                    <a:ext uri="{9D8B030D-6E8A-4147-A177-3AD203B41FA5}">
                      <a16:colId xmlns:a16="http://schemas.microsoft.com/office/drawing/2014/main" val="3326913725"/>
                    </a:ext>
                  </a:extLst>
                </a:gridCol>
                <a:gridCol w="3622435">
                  <a:extLst>
                    <a:ext uri="{9D8B030D-6E8A-4147-A177-3AD203B41FA5}">
                      <a16:colId xmlns:a16="http://schemas.microsoft.com/office/drawing/2014/main" val="4033001232"/>
                    </a:ext>
                  </a:extLst>
                </a:gridCol>
              </a:tblGrid>
              <a:tr h="398364">
                <a:tc gridSpan="2">
                  <a:txBody>
                    <a:bodyPr/>
                    <a:lstStyle/>
                    <a:p>
                      <a:pPr algn="ctr"/>
                      <a:r>
                        <a:rPr lang="en-GB" sz="1100" b="1" i="0" dirty="0">
                          <a:latin typeface="Tahoma" panose="020B0604030504040204" pitchFamily="34" charset="0"/>
                          <a:ea typeface="Tahoma" panose="020B0604030504040204" pitchFamily="34" charset="0"/>
                          <a:cs typeface="Tahoma" panose="020B0604030504040204" pitchFamily="34" charset="0"/>
                        </a:rPr>
                        <a:t>1.3 T&amp;T ORGANISATIONS</a:t>
                      </a:r>
                    </a:p>
                  </a:txBody>
                  <a:tcPr>
                    <a:lnL w="12700">
                      <a:solidFill>
                        <a:schemeClr val="tx1"/>
                      </a:solidFill>
                    </a:lnL>
                    <a:lnR w="12700">
                      <a:solidFill>
                        <a:schemeClr val="tx1"/>
                      </a:solidFill>
                    </a:lnR>
                    <a:lnT w="12700">
                      <a:solidFill>
                        <a:schemeClr val="tx1"/>
                      </a:solidFill>
                    </a:lnT>
                    <a:lnB w="12700" cap="flat" cmpd="sng" algn="ctr">
                      <a:solidFill>
                        <a:schemeClr val="tx1"/>
                      </a:solidFill>
                      <a:prstDash val="solid"/>
                      <a:round/>
                      <a:headEnd type="none" w="med" len="med"/>
                      <a:tailEnd type="none" w="med" len="med"/>
                    </a:lnB>
                    <a:solidFill>
                      <a:schemeClr val="accent4">
                        <a:lumMod val="20000"/>
                        <a:lumOff val="80000"/>
                      </a:schemeClr>
                    </a:solidFill>
                  </a:tcPr>
                </a:tc>
                <a:tc hMerge="1">
                  <a:txBody>
                    <a:bodyPr/>
                    <a:lstStyle/>
                    <a:p>
                      <a:endParaRPr lang="en-US"/>
                    </a:p>
                  </a:txBody>
                  <a:tcPr>
                    <a:lnL w="12700">
                      <a:solidFill>
                        <a:schemeClr val="tx1"/>
                      </a:solidFill>
                    </a:lnL>
                    <a:lnR w="12700">
                      <a:solidFill>
                        <a:schemeClr val="tx1"/>
                      </a:solidFill>
                    </a:lnR>
                    <a:lnT w="12700">
                      <a:solidFill>
                        <a:schemeClr val="tx1"/>
                      </a:solidFill>
                    </a:lnT>
                    <a:lnB w="12700">
                      <a:solidFill>
                        <a:schemeClr val="tx1"/>
                      </a:solidFill>
                    </a:lnB>
                  </a:tcPr>
                </a:tc>
                <a:extLst>
                  <a:ext uri="{0D108BD9-81ED-4DB2-BD59-A6C34878D82A}">
                    <a16:rowId xmlns:a16="http://schemas.microsoft.com/office/drawing/2014/main" val="3274273296"/>
                  </a:ext>
                </a:extLst>
              </a:tr>
              <a:tr h="1128672">
                <a:tc>
                  <a:txBody>
                    <a:bodyPr/>
                    <a:lstStyle/>
                    <a:p>
                      <a:pPr lvl="0">
                        <a:buNone/>
                      </a:pPr>
                      <a:r>
                        <a:rPr lang="en-US" sz="1100" b="1" dirty="0">
                          <a:latin typeface="Tahoma" panose="020B0604030504040204" pitchFamily="34" charset="0"/>
                          <a:ea typeface="Tahoma" panose="020B0604030504040204" pitchFamily="34" charset="0"/>
                          <a:cs typeface="Tahoma" panose="020B0604030504040204" pitchFamily="34" charset="0"/>
                        </a:rPr>
                        <a:t>1.3.1. Travel Agent</a:t>
                      </a:r>
                    </a:p>
                  </a:txBody>
                  <a:tcPr>
                    <a:lnL w="12700">
                      <a:solidFill>
                        <a:schemeClr val="tx1"/>
                      </a:solidFill>
                    </a:lnL>
                    <a:lnR w="12700" cap="flat" cmpd="sng" algn="ctr">
                      <a:solidFill>
                        <a:schemeClr val="tx1"/>
                      </a:solidFill>
                      <a:prstDash val="solid"/>
                      <a:round/>
                      <a:headEnd type="none" w="med" len="med"/>
                      <a:tailEnd type="none" w="med" len="med"/>
                    </a:lnR>
                    <a:lnT w="12700">
                      <a:solidFill>
                        <a:schemeClr val="tx1"/>
                      </a:solidFill>
                    </a:lnT>
                    <a:lnB w="12700"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lvl="0" algn="l">
                        <a:lnSpc>
                          <a:spcPct val="100000"/>
                        </a:lnSpc>
                        <a:spcBef>
                          <a:spcPts val="0"/>
                        </a:spcBef>
                        <a:spcAft>
                          <a:spcPts val="0"/>
                        </a:spcAft>
                        <a:buNone/>
                      </a:pPr>
                      <a:r>
                        <a:rPr lang="en-US" sz="1050" b="0" i="0" kern="1200" dirty="0">
                          <a:solidFill>
                            <a:schemeClr val="tx1"/>
                          </a:solidFill>
                          <a:effectLst/>
                          <a:latin typeface="Tahoma" panose="020B0604030504040204" pitchFamily="34" charset="0"/>
                          <a:ea typeface="Tahoma" panose="020B0604030504040204" pitchFamily="34" charset="0"/>
                          <a:cs typeface="Tahoma" panose="020B0604030504040204" pitchFamily="34" charset="0"/>
                        </a:rPr>
                        <a:t>The role of a travel agent is to help people make travel arrangements, which might include booking flights, hotels, sightseeing tours, and making dining recommendations. A travel agent assesses each customer's unique needs, preferences, and budget to ensure their trip goes as smoothly as possible e.g. Hays Travel.</a:t>
                      </a:r>
                      <a:endParaRPr lang="en-GB" sz="300" b="0" i="0" u="none" strike="noStrike" noProof="0" dirty="0">
                        <a:solidFill>
                          <a:srgbClr val="000000"/>
                        </a:solidFill>
                        <a:latin typeface="Tahoma" panose="020B0604030504040204" pitchFamily="34" charset="0"/>
                        <a:ea typeface="Tahoma" panose="020B0604030504040204" pitchFamily="34" charset="0"/>
                        <a:cs typeface="Tahoma" panose="020B0604030504040204" pitchFamily="34" charset="0"/>
                      </a:endParaRPr>
                    </a:p>
                  </a:txBody>
                  <a:tcPr>
                    <a:lnL w="12700" cap="flat" cmpd="sng" algn="ctr">
                      <a:solidFill>
                        <a:schemeClr val="tx1"/>
                      </a:solidFill>
                      <a:prstDash val="solid"/>
                      <a:round/>
                      <a:headEnd type="none" w="med" len="med"/>
                      <a:tailEnd type="none" w="med" len="med"/>
                    </a:lnL>
                    <a:lnR w="12700">
                      <a:solidFill>
                        <a:schemeClr val="tx1"/>
                      </a:solidFill>
                    </a:lnR>
                    <a:lnT w="12700">
                      <a:solidFill>
                        <a:schemeClr val="tx1"/>
                      </a:solidFill>
                    </a:lnT>
                    <a:lnB w="12700" cap="flat" cmpd="sng" algn="ctr">
                      <a:solidFill>
                        <a:schemeClr val="tx1"/>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1561380102"/>
                  </a:ext>
                </a:extLst>
              </a:tr>
              <a:tr h="817879">
                <a:tc>
                  <a:txBody>
                    <a:bodyPr/>
                    <a:lstStyle/>
                    <a:p>
                      <a:pPr lvl="0">
                        <a:buNone/>
                      </a:pPr>
                      <a:r>
                        <a:rPr lang="en-GB" sz="1100" b="1" dirty="0">
                          <a:latin typeface="Tahoma" panose="020B0604030504040204" pitchFamily="34" charset="0"/>
                          <a:ea typeface="Tahoma" panose="020B0604030504040204" pitchFamily="34" charset="0"/>
                          <a:cs typeface="Tahoma" panose="020B0604030504040204" pitchFamily="34" charset="0"/>
                        </a:rPr>
                        <a:t>1.3.2. Tour Operator</a:t>
                      </a:r>
                      <a:endParaRPr lang="en-US" sz="1100" b="1" dirty="0">
                        <a:latin typeface="Tahoma" panose="020B0604030504040204" pitchFamily="34" charset="0"/>
                        <a:ea typeface="Tahoma" panose="020B0604030504040204" pitchFamily="34" charset="0"/>
                        <a:cs typeface="Tahoma" panose="020B0604030504040204" pitchFamily="34" charset="0"/>
                      </a:endParaRPr>
                    </a:p>
                  </a:txBody>
                  <a:tcPr>
                    <a:lnL w="12700">
                      <a:solidFill>
                        <a:schemeClr val="tx1"/>
                      </a:solidFill>
                    </a:lnL>
                    <a:lnR w="12700">
                      <a:solidFill>
                        <a:schemeClr val="tx1"/>
                      </a:solid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lvl="0" algn="l">
                        <a:lnSpc>
                          <a:spcPct val="100000"/>
                        </a:lnSpc>
                        <a:spcBef>
                          <a:spcPts val="0"/>
                        </a:spcBef>
                        <a:spcAft>
                          <a:spcPts val="0"/>
                        </a:spcAft>
                        <a:buNone/>
                      </a:pPr>
                      <a:r>
                        <a:rPr lang="en-US" sz="1100" b="0" i="0" kern="1200" dirty="0">
                          <a:solidFill>
                            <a:schemeClr val="tx1"/>
                          </a:solidFill>
                          <a:effectLst/>
                          <a:latin typeface="Tahoma" panose="020B0604030504040204" pitchFamily="34" charset="0"/>
                          <a:ea typeface="Tahoma" panose="020B0604030504040204" pitchFamily="34" charset="0"/>
                          <a:cs typeface="Tahoma" panose="020B0604030504040204" pitchFamily="34" charset="0"/>
                        </a:rPr>
                        <a:t>A tour operator controls, books and </a:t>
                      </a:r>
                      <a:r>
                        <a:rPr lang="en-US" sz="1100" b="1" i="1" u="sng" kern="1200" dirty="0">
                          <a:solidFill>
                            <a:schemeClr val="tx1"/>
                          </a:solidFill>
                          <a:effectLst/>
                          <a:latin typeface="Tahoma" panose="020B0604030504040204" pitchFamily="34" charset="0"/>
                          <a:ea typeface="Tahoma" panose="020B0604030504040204" pitchFamily="34" charset="0"/>
                          <a:cs typeface="Tahoma" panose="020B0604030504040204" pitchFamily="34" charset="0"/>
                        </a:rPr>
                        <a:t>devises</a:t>
                      </a:r>
                      <a:r>
                        <a:rPr lang="en-US" sz="1100" b="0" i="0" kern="1200" dirty="0">
                          <a:solidFill>
                            <a:schemeClr val="tx1"/>
                          </a:solidFill>
                          <a:effectLst/>
                          <a:latin typeface="Tahoma" panose="020B0604030504040204" pitchFamily="34" charset="0"/>
                          <a:ea typeface="Tahoma" panose="020B0604030504040204" pitchFamily="34" charset="0"/>
                          <a:cs typeface="Tahoma" panose="020B0604030504040204" pitchFamily="34" charset="0"/>
                        </a:rPr>
                        <a:t> the whole trip. They create a package holiday by combining all elements such as hotel, airport transfers, activities, restaurants, tours etc. e.g. TUI.</a:t>
                      </a:r>
                      <a:endParaRPr lang="en-GB" sz="800" b="0" i="0" u="none" strike="noStrike" noProof="0" dirty="0">
                        <a:solidFill>
                          <a:srgbClr val="000000"/>
                        </a:solidFill>
                        <a:latin typeface="Tahoma" panose="020B0604030504040204" pitchFamily="34" charset="0"/>
                        <a:ea typeface="Tahoma" panose="020B0604030504040204" pitchFamily="34" charset="0"/>
                        <a:cs typeface="Tahoma" panose="020B0604030504040204" pitchFamily="34" charset="0"/>
                      </a:endParaRPr>
                    </a:p>
                  </a:txBody>
                  <a:tcPr>
                    <a:lnL w="12700">
                      <a:solidFill>
                        <a:schemeClr val="tx1"/>
                      </a:solidFill>
                    </a:lnL>
                    <a:lnR w="12700">
                      <a:solidFill>
                        <a:schemeClr val="tx1"/>
                      </a:solid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706761835"/>
                  </a:ext>
                </a:extLst>
              </a:tr>
              <a:tr h="630568">
                <a:tc>
                  <a:txBody>
                    <a:bodyPr/>
                    <a:lstStyle/>
                    <a:p>
                      <a:pPr lvl="0">
                        <a:buNone/>
                      </a:pPr>
                      <a:r>
                        <a:rPr lang="en-GB" sz="1100" b="1" dirty="0">
                          <a:latin typeface="Tahoma" panose="020B0604030504040204" pitchFamily="34" charset="0"/>
                          <a:ea typeface="Tahoma" panose="020B0604030504040204" pitchFamily="34" charset="0"/>
                          <a:cs typeface="Tahoma" panose="020B0604030504040204" pitchFamily="34" charset="0"/>
                        </a:rPr>
                        <a:t>1.3.3. Accommodation Provider</a:t>
                      </a:r>
                      <a:endParaRPr lang="en-US" sz="1100" b="1" dirty="0">
                        <a:latin typeface="Tahoma" panose="020B0604030504040204" pitchFamily="34" charset="0"/>
                        <a:ea typeface="Tahoma" panose="020B0604030504040204" pitchFamily="34" charset="0"/>
                        <a:cs typeface="Tahoma" panose="020B0604030504040204" pitchFamily="34" charset="0"/>
                      </a:endParaRPr>
                    </a:p>
                  </a:txBody>
                  <a:tcPr>
                    <a:lnL w="12700">
                      <a:solidFill>
                        <a:schemeClr val="tx1"/>
                      </a:solid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lvl="0" algn="l">
                        <a:lnSpc>
                          <a:spcPct val="100000"/>
                        </a:lnSpc>
                        <a:spcBef>
                          <a:spcPts val="0"/>
                        </a:spcBef>
                        <a:spcAft>
                          <a:spcPts val="0"/>
                        </a:spcAft>
                        <a:buNone/>
                      </a:pPr>
                      <a:r>
                        <a:rPr lang="en-GB" sz="1100" b="0" i="0" u="none" strike="noStrike" noProof="0" dirty="0">
                          <a:solidFill>
                            <a:srgbClr val="000000"/>
                          </a:solidFill>
                          <a:latin typeface="Tahoma" panose="020B0604030504040204" pitchFamily="34" charset="0"/>
                          <a:ea typeface="Tahoma" panose="020B0604030504040204" pitchFamily="34" charset="0"/>
                          <a:cs typeface="Tahoma" panose="020B0604030504040204" pitchFamily="34" charset="0"/>
                        </a:rPr>
                        <a:t>Any T&amp;T organisation that provides facilities for an overnight stay e.g. Hotel, youth hostel or campsite. </a:t>
                      </a:r>
                    </a:p>
                  </a:txBody>
                  <a:tcPr>
                    <a:lnL w="12700" cap="flat" cmpd="sng" algn="ctr">
                      <a:solidFill>
                        <a:schemeClr val="tx1"/>
                      </a:solidFill>
                      <a:prstDash val="solid"/>
                      <a:round/>
                      <a:headEnd type="none" w="med" len="med"/>
                      <a:tailEnd type="none" w="med" len="med"/>
                    </a:lnL>
                    <a:lnR w="12700">
                      <a:solidFill>
                        <a:schemeClr val="tx1"/>
                      </a:solid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3761130058"/>
                  </a:ext>
                </a:extLst>
              </a:tr>
              <a:tr h="817879">
                <a:tc>
                  <a:txBody>
                    <a:bodyPr/>
                    <a:lstStyle/>
                    <a:p>
                      <a:pPr lvl="0">
                        <a:buNone/>
                      </a:pPr>
                      <a:r>
                        <a:rPr lang="en-GB" sz="1100" b="1" dirty="0">
                          <a:latin typeface="Tahoma" panose="020B0604030504040204" pitchFamily="34" charset="0"/>
                          <a:ea typeface="Tahoma" panose="020B0604030504040204" pitchFamily="34" charset="0"/>
                          <a:cs typeface="Tahoma" panose="020B0604030504040204" pitchFamily="34" charset="0"/>
                        </a:rPr>
                        <a:t>1.3.4. Visitor Attractions</a:t>
                      </a:r>
                      <a:endParaRPr lang="en-US" sz="1100" b="1" dirty="0">
                        <a:latin typeface="Tahoma" panose="020B0604030504040204" pitchFamily="34" charset="0"/>
                        <a:ea typeface="Tahoma" panose="020B0604030504040204" pitchFamily="34" charset="0"/>
                        <a:cs typeface="Tahoma" panose="020B0604030504040204" pitchFamily="34" charset="0"/>
                      </a:endParaRPr>
                    </a:p>
                  </a:txBody>
                  <a:tcPr>
                    <a:lnL w="12700">
                      <a:solidFill>
                        <a:schemeClr val="tx1"/>
                      </a:solid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lvl="0" algn="l">
                        <a:lnSpc>
                          <a:spcPct val="100000"/>
                        </a:lnSpc>
                        <a:spcBef>
                          <a:spcPts val="0"/>
                        </a:spcBef>
                        <a:spcAft>
                          <a:spcPts val="0"/>
                        </a:spcAft>
                        <a:buNone/>
                      </a:pPr>
                      <a:r>
                        <a:rPr lang="en-GB" sz="1100" b="0" i="0" u="none" strike="noStrike" noProof="0" dirty="0">
                          <a:solidFill>
                            <a:srgbClr val="000000"/>
                          </a:solidFill>
                          <a:latin typeface="Tahoma" panose="020B0604030504040204" pitchFamily="34" charset="0"/>
                          <a:ea typeface="Tahoma" panose="020B0604030504040204" pitchFamily="34" charset="0"/>
                          <a:cs typeface="Tahoma" panose="020B0604030504040204" pitchFamily="34" charset="0"/>
                        </a:rPr>
                        <a:t>Places to visit whilst on holiday or a day trip. These can be purpose built attractions e.g. Thorpe Park, heritage attractions e.g. Corfe Castle or natural attractions e.g. Durdle Door. </a:t>
                      </a:r>
                    </a:p>
                  </a:txBody>
                  <a:tcPr>
                    <a:lnL w="12700" cap="flat" cmpd="sng" algn="ctr">
                      <a:solidFill>
                        <a:schemeClr val="tx1"/>
                      </a:solidFill>
                      <a:prstDash val="solid"/>
                      <a:round/>
                      <a:headEnd type="none" w="med" len="med"/>
                      <a:tailEnd type="none" w="med" len="med"/>
                    </a:lnL>
                    <a:lnR w="12700">
                      <a:solidFill>
                        <a:schemeClr val="tx1"/>
                      </a:solid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1626546799"/>
                  </a:ext>
                </a:extLst>
              </a:tr>
              <a:tr h="817879">
                <a:tc>
                  <a:txBody>
                    <a:bodyPr/>
                    <a:lstStyle/>
                    <a:p>
                      <a:pPr lvl="0">
                        <a:buNone/>
                      </a:pPr>
                      <a:r>
                        <a:rPr lang="en-GB" sz="1100" b="1" dirty="0">
                          <a:latin typeface="Tahoma" panose="020B0604030504040204" pitchFamily="34" charset="0"/>
                          <a:ea typeface="Tahoma" panose="020B0604030504040204" pitchFamily="34" charset="0"/>
                          <a:cs typeface="Tahoma" panose="020B0604030504040204" pitchFamily="34" charset="0"/>
                        </a:rPr>
                        <a:t>1.3.5. Tourism Promotion</a:t>
                      </a:r>
                      <a:endParaRPr lang="en-US" sz="1100" b="1" dirty="0">
                        <a:latin typeface="Tahoma" panose="020B0604030504040204" pitchFamily="34" charset="0"/>
                        <a:ea typeface="Tahoma" panose="020B0604030504040204" pitchFamily="34" charset="0"/>
                        <a:cs typeface="Tahoma" panose="020B0604030504040204" pitchFamily="34" charset="0"/>
                      </a:endParaRPr>
                    </a:p>
                  </a:txBody>
                  <a:tcPr>
                    <a:lnL w="12700">
                      <a:solidFill>
                        <a:schemeClr val="tx1"/>
                      </a:solid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lvl="0" algn="l">
                        <a:lnSpc>
                          <a:spcPct val="100000"/>
                        </a:lnSpc>
                        <a:spcBef>
                          <a:spcPts val="0"/>
                        </a:spcBef>
                        <a:spcAft>
                          <a:spcPts val="0"/>
                        </a:spcAft>
                        <a:buNone/>
                      </a:pPr>
                      <a:r>
                        <a:rPr lang="en-US" sz="1100" b="0" i="0" kern="1200" dirty="0">
                          <a:solidFill>
                            <a:schemeClr val="tx1"/>
                          </a:solidFill>
                          <a:effectLst/>
                          <a:latin typeface="Tahoma" panose="020B0604030504040204" pitchFamily="34" charset="0"/>
                          <a:ea typeface="Tahoma" panose="020B0604030504040204" pitchFamily="34" charset="0"/>
                          <a:cs typeface="Tahoma" panose="020B0604030504040204" pitchFamily="34" charset="0"/>
                        </a:rPr>
                        <a:t>This involves marketing/advertising destinations to attract visitors and encourage travel to that particular location. E.g. Tourist Information Centres. They offer information advice and guidance to tourists.</a:t>
                      </a:r>
                      <a:endParaRPr lang="en-GB" sz="800" b="0" i="0" u="none" strike="noStrike" noProof="0" dirty="0">
                        <a:solidFill>
                          <a:srgbClr val="000000"/>
                        </a:solidFill>
                        <a:latin typeface="Tahoma" panose="020B0604030504040204" pitchFamily="34" charset="0"/>
                        <a:ea typeface="Tahoma" panose="020B0604030504040204" pitchFamily="34" charset="0"/>
                        <a:cs typeface="Tahoma" panose="020B0604030504040204" pitchFamily="34" charset="0"/>
                      </a:endParaRPr>
                    </a:p>
                  </a:txBody>
                  <a:tcPr>
                    <a:lnL w="12700" cap="flat" cmpd="sng" algn="ctr">
                      <a:solidFill>
                        <a:schemeClr val="tx1"/>
                      </a:solidFill>
                      <a:prstDash val="solid"/>
                      <a:round/>
                      <a:headEnd type="none" w="med" len="med"/>
                      <a:tailEnd type="none" w="med" len="med"/>
                    </a:lnL>
                    <a:lnR w="12700">
                      <a:solidFill>
                        <a:schemeClr val="tx1"/>
                      </a:solid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650790742"/>
                  </a:ext>
                </a:extLst>
              </a:tr>
              <a:tr h="637945">
                <a:tc>
                  <a:txBody>
                    <a:bodyPr/>
                    <a:lstStyle/>
                    <a:p>
                      <a:pPr lvl="0">
                        <a:buNone/>
                      </a:pPr>
                      <a:r>
                        <a:rPr lang="en-GB" sz="1100" b="1" dirty="0">
                          <a:latin typeface="Tahoma" panose="020B0604030504040204" pitchFamily="34" charset="0"/>
                          <a:ea typeface="Tahoma" panose="020B0604030504040204" pitchFamily="34" charset="0"/>
                          <a:cs typeface="Tahoma" panose="020B0604030504040204" pitchFamily="34" charset="0"/>
                        </a:rPr>
                        <a:t>1.3.6. Transport Operators</a:t>
                      </a:r>
                      <a:endParaRPr lang="en-US" sz="1100" b="1" dirty="0">
                        <a:latin typeface="Tahoma" panose="020B0604030504040204" pitchFamily="34" charset="0"/>
                        <a:ea typeface="Tahoma" panose="020B0604030504040204" pitchFamily="34" charset="0"/>
                        <a:cs typeface="Tahoma" panose="020B0604030504040204" pitchFamily="34" charset="0"/>
                      </a:endParaRPr>
                    </a:p>
                  </a:txBody>
                  <a:tcPr>
                    <a:lnL w="12700">
                      <a:solidFill>
                        <a:schemeClr val="tx1"/>
                      </a:solid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lvl="0" algn="l">
                        <a:lnSpc>
                          <a:spcPct val="100000"/>
                        </a:lnSpc>
                        <a:spcBef>
                          <a:spcPts val="0"/>
                        </a:spcBef>
                        <a:spcAft>
                          <a:spcPts val="0"/>
                        </a:spcAft>
                        <a:buNone/>
                      </a:pPr>
                      <a:r>
                        <a:rPr lang="en-GB" sz="1100" b="0" i="0" u="none" strike="noStrike" noProof="0" dirty="0">
                          <a:solidFill>
                            <a:srgbClr val="000000"/>
                          </a:solidFill>
                          <a:latin typeface="Tahoma" panose="020B0604030504040204" pitchFamily="34" charset="0"/>
                          <a:ea typeface="Tahoma" panose="020B0604030504040204" pitchFamily="34" charset="0"/>
                          <a:cs typeface="Tahoma" panose="020B0604030504040204" pitchFamily="34" charset="0"/>
                        </a:rPr>
                        <a:t>These vary significantly in cost, availability and the number of facilities that they offer e.g. Rail, coach, bus, ferry, airlines etc.</a:t>
                      </a:r>
                      <a:endParaRPr lang="en-GB" sz="1200" b="0" i="0" u="none" strike="noStrike" noProof="0" dirty="0">
                        <a:solidFill>
                          <a:srgbClr val="000000"/>
                        </a:solidFill>
                        <a:latin typeface="Tahoma" panose="020B0604030504040204" pitchFamily="34" charset="0"/>
                        <a:ea typeface="Tahoma" panose="020B0604030504040204" pitchFamily="34" charset="0"/>
                        <a:cs typeface="Tahoma" panose="020B0604030504040204" pitchFamily="34" charset="0"/>
                      </a:endParaRPr>
                    </a:p>
                  </a:txBody>
                  <a:tcPr>
                    <a:lnL w="12700" cap="flat" cmpd="sng" algn="ctr">
                      <a:solidFill>
                        <a:schemeClr val="tx1"/>
                      </a:solidFill>
                      <a:prstDash val="solid"/>
                      <a:round/>
                      <a:headEnd type="none" w="med" len="med"/>
                      <a:tailEnd type="none" w="med" len="med"/>
                    </a:lnL>
                    <a:lnR w="12700">
                      <a:solidFill>
                        <a:schemeClr val="tx1"/>
                      </a:solid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1921261585"/>
                  </a:ext>
                </a:extLst>
              </a:tr>
              <a:tr h="817879">
                <a:tc>
                  <a:txBody>
                    <a:bodyPr/>
                    <a:lstStyle/>
                    <a:p>
                      <a:pPr lvl="0">
                        <a:buNone/>
                      </a:pPr>
                      <a:r>
                        <a:rPr lang="en-GB" sz="1100" b="1" dirty="0">
                          <a:latin typeface="Tahoma" panose="020B0604030504040204" pitchFamily="34" charset="0"/>
                          <a:ea typeface="Tahoma" panose="020B0604030504040204" pitchFamily="34" charset="0"/>
                          <a:cs typeface="Tahoma" panose="020B0604030504040204" pitchFamily="34" charset="0"/>
                        </a:rPr>
                        <a:t>1.3.7. Ancillary Services</a:t>
                      </a:r>
                      <a:endParaRPr lang="en-US" sz="1100" b="1" dirty="0">
                        <a:latin typeface="Tahoma" panose="020B0604030504040204" pitchFamily="34" charset="0"/>
                        <a:ea typeface="Tahoma" panose="020B0604030504040204" pitchFamily="34" charset="0"/>
                        <a:cs typeface="Tahoma" panose="020B0604030504040204" pitchFamily="34" charset="0"/>
                      </a:endParaRPr>
                    </a:p>
                  </a:txBody>
                  <a:tcPr>
                    <a:lnL w="12700">
                      <a:solidFill>
                        <a:schemeClr val="tx1"/>
                      </a:solid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lvl="0" algn="l">
                        <a:lnSpc>
                          <a:spcPct val="100000"/>
                        </a:lnSpc>
                        <a:spcBef>
                          <a:spcPts val="0"/>
                        </a:spcBef>
                        <a:spcAft>
                          <a:spcPts val="0"/>
                        </a:spcAft>
                        <a:buNone/>
                      </a:pPr>
                      <a:r>
                        <a:rPr lang="en-GB" sz="1100" b="0" i="0" u="none" strike="noStrike" noProof="0" dirty="0">
                          <a:solidFill>
                            <a:srgbClr val="000000"/>
                          </a:solidFill>
                          <a:latin typeface="Tahoma" panose="020B0604030504040204" pitchFamily="34" charset="0"/>
                          <a:ea typeface="Tahoma" panose="020B0604030504040204" pitchFamily="34" charset="0"/>
                          <a:cs typeface="Tahoma" panose="020B0604030504040204" pitchFamily="34" charset="0"/>
                        </a:rPr>
                        <a:t>They provide added extras which are often required to make a trip more comfortable, convenient and efficient e.g. car rental, airport parking, foreign currency exchange and travel insurance. </a:t>
                      </a:r>
                    </a:p>
                  </a:txBody>
                  <a:tcPr>
                    <a:lnL w="12700" cap="flat" cmpd="sng" algn="ctr">
                      <a:solidFill>
                        <a:schemeClr val="tx1"/>
                      </a:solidFill>
                      <a:prstDash val="solid"/>
                      <a:round/>
                      <a:headEnd type="none" w="med" len="med"/>
                      <a:tailEnd type="none" w="med" len="med"/>
                    </a:lnL>
                    <a:lnR w="12700">
                      <a:solidFill>
                        <a:schemeClr val="tx1"/>
                      </a:solid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2468798534"/>
                  </a:ext>
                </a:extLst>
              </a:tr>
            </a:tbl>
          </a:graphicData>
        </a:graphic>
      </p:graphicFrame>
      <p:pic>
        <p:nvPicPr>
          <p:cNvPr id="2" name="Picture 2" descr="Tour Guide Clip Art | Tour guide, Vault ...">
            <a:extLst>
              <a:ext uri="{FF2B5EF4-FFF2-40B4-BE49-F238E27FC236}">
                <a16:creationId xmlns:a16="http://schemas.microsoft.com/office/drawing/2014/main" id="{2A3F07DE-C742-4C7E-90D0-3946DB3AAE8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6812" y="570803"/>
            <a:ext cx="509954" cy="828675"/>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16">
            <a:extLst>
              <a:ext uri="{FF2B5EF4-FFF2-40B4-BE49-F238E27FC236}">
                <a16:creationId xmlns:a16="http://schemas.microsoft.com/office/drawing/2014/main" id="{0DDB5A1C-3312-47C1-8DAB-D8D2358DDE5D}"/>
              </a:ext>
            </a:extLst>
          </p:cNvPr>
          <p:cNvPicPr>
            <a:picLocks noChangeAspect="1"/>
          </p:cNvPicPr>
          <p:nvPr/>
        </p:nvPicPr>
        <p:blipFill>
          <a:blip r:embed="rId3"/>
          <a:stretch>
            <a:fillRect/>
          </a:stretch>
        </p:blipFill>
        <p:spPr>
          <a:xfrm>
            <a:off x="0" y="3613470"/>
            <a:ext cx="793645" cy="793645"/>
          </a:xfrm>
          <a:prstGeom prst="rect">
            <a:avLst/>
          </a:prstGeom>
        </p:spPr>
      </p:pic>
      <p:graphicFrame>
        <p:nvGraphicFramePr>
          <p:cNvPr id="18" name="Table 8">
            <a:extLst>
              <a:ext uri="{FF2B5EF4-FFF2-40B4-BE49-F238E27FC236}">
                <a16:creationId xmlns:a16="http://schemas.microsoft.com/office/drawing/2014/main" id="{1FB88560-F719-41C0-9C31-DBDCDF20D0AD}"/>
              </a:ext>
            </a:extLst>
          </p:cNvPr>
          <p:cNvGraphicFramePr>
            <a:graphicFrameLocks noGrp="1"/>
          </p:cNvGraphicFramePr>
          <p:nvPr>
            <p:extLst>
              <p:ext uri="{D42A27DB-BD31-4B8C-83A1-F6EECF244321}">
                <p14:modId xmlns:p14="http://schemas.microsoft.com/office/powerpoint/2010/main" val="58237617"/>
              </p:ext>
            </p:extLst>
          </p:nvPr>
        </p:nvGraphicFramePr>
        <p:xfrm>
          <a:off x="816515" y="4026151"/>
          <a:ext cx="5742329" cy="2588622"/>
        </p:xfrm>
        <a:graphic>
          <a:graphicData uri="http://schemas.openxmlformats.org/drawingml/2006/table">
            <a:tbl>
              <a:tblPr firstRow="1" bandRow="1"/>
              <a:tblGrid>
                <a:gridCol w="1732600">
                  <a:extLst>
                    <a:ext uri="{9D8B030D-6E8A-4147-A177-3AD203B41FA5}">
                      <a16:colId xmlns:a16="http://schemas.microsoft.com/office/drawing/2014/main" val="3326913725"/>
                    </a:ext>
                  </a:extLst>
                </a:gridCol>
                <a:gridCol w="4009729">
                  <a:extLst>
                    <a:ext uri="{9D8B030D-6E8A-4147-A177-3AD203B41FA5}">
                      <a16:colId xmlns:a16="http://schemas.microsoft.com/office/drawing/2014/main" val="4033001232"/>
                    </a:ext>
                  </a:extLst>
                </a:gridCol>
              </a:tblGrid>
              <a:tr h="333102">
                <a:tc gridSpan="2">
                  <a:txBody>
                    <a:bodyPr/>
                    <a:lstStyle/>
                    <a:p>
                      <a:pPr algn="ctr"/>
                      <a:r>
                        <a:rPr lang="en-GB" sz="1100" b="1" i="0" dirty="0">
                          <a:latin typeface="Tahoma" panose="020B0604030504040204" pitchFamily="34" charset="0"/>
                          <a:ea typeface="Tahoma" panose="020B0604030504040204" pitchFamily="34" charset="0"/>
                          <a:cs typeface="Tahoma" panose="020B0604030504040204" pitchFamily="34" charset="0"/>
                        </a:rPr>
                        <a:t>1.2 VISITOR ATTRACTIONS</a:t>
                      </a:r>
                    </a:p>
                  </a:txBody>
                  <a:tcPr>
                    <a:lnL w="12700">
                      <a:solidFill>
                        <a:schemeClr val="tx1"/>
                      </a:solidFill>
                    </a:lnL>
                    <a:lnR w="12700">
                      <a:solidFill>
                        <a:schemeClr val="tx1"/>
                      </a:solidFill>
                    </a:lnR>
                    <a:lnT w="12700">
                      <a:solidFill>
                        <a:schemeClr val="tx1"/>
                      </a:solidFill>
                    </a:lnT>
                    <a:lnB w="12700" cap="flat" cmpd="sng" algn="ctr">
                      <a:solidFill>
                        <a:schemeClr val="tx1"/>
                      </a:solidFill>
                      <a:prstDash val="solid"/>
                      <a:round/>
                      <a:headEnd type="none" w="med" len="med"/>
                      <a:tailEnd type="none" w="med" len="med"/>
                    </a:lnB>
                    <a:solidFill>
                      <a:schemeClr val="accent6">
                        <a:lumMod val="20000"/>
                        <a:lumOff val="80000"/>
                      </a:schemeClr>
                    </a:solidFill>
                  </a:tcPr>
                </a:tc>
                <a:tc hMerge="1">
                  <a:txBody>
                    <a:bodyPr/>
                    <a:lstStyle/>
                    <a:p>
                      <a:endParaRPr lang="en-US"/>
                    </a:p>
                  </a:txBody>
                  <a:tcPr>
                    <a:lnL w="12700">
                      <a:solidFill>
                        <a:schemeClr val="tx1"/>
                      </a:solidFill>
                    </a:lnL>
                    <a:lnR w="12700">
                      <a:solidFill>
                        <a:schemeClr val="tx1"/>
                      </a:solidFill>
                    </a:lnR>
                    <a:lnT w="12700">
                      <a:solidFill>
                        <a:schemeClr val="tx1"/>
                      </a:solidFill>
                    </a:lnT>
                    <a:lnB w="12700">
                      <a:solidFill>
                        <a:schemeClr val="tx1"/>
                      </a:solidFill>
                    </a:lnB>
                  </a:tcPr>
                </a:tc>
                <a:extLst>
                  <a:ext uri="{0D108BD9-81ED-4DB2-BD59-A6C34878D82A}">
                    <a16:rowId xmlns:a16="http://schemas.microsoft.com/office/drawing/2014/main" val="3274273296"/>
                  </a:ext>
                </a:extLst>
              </a:tr>
              <a:tr h="370840">
                <a:tc>
                  <a:txBody>
                    <a:bodyPr/>
                    <a:lstStyle/>
                    <a:p>
                      <a:pPr lvl="0">
                        <a:buNone/>
                      </a:pPr>
                      <a:r>
                        <a:rPr lang="en-GB" sz="1100" b="1" dirty="0">
                          <a:latin typeface="Tahoma" panose="020B0604030504040204" pitchFamily="34" charset="0"/>
                          <a:ea typeface="Tahoma" panose="020B0604030504040204" pitchFamily="34" charset="0"/>
                          <a:cs typeface="Tahoma" panose="020B0604030504040204" pitchFamily="34" charset="0"/>
                        </a:rPr>
                        <a:t>1.2.1. Natural Attractions</a:t>
                      </a:r>
                      <a:endParaRPr lang="en-US" sz="1100" b="1" dirty="0">
                        <a:latin typeface="Tahoma" panose="020B0604030504040204" pitchFamily="34" charset="0"/>
                        <a:ea typeface="Tahoma" panose="020B0604030504040204" pitchFamily="34" charset="0"/>
                        <a:cs typeface="Tahoma" panose="020B0604030504040204" pitchFamily="34" charset="0"/>
                      </a:endParaRPr>
                    </a:p>
                  </a:txBody>
                  <a:tcPr>
                    <a:lnL w="12700">
                      <a:solidFill>
                        <a:schemeClr val="tx1"/>
                      </a:solidFill>
                    </a:lnL>
                    <a:lnR w="12700" cap="flat" cmpd="sng" algn="ctr">
                      <a:solidFill>
                        <a:schemeClr val="tx1"/>
                      </a:solidFill>
                      <a:prstDash val="solid"/>
                      <a:round/>
                      <a:headEnd type="none" w="med" len="med"/>
                      <a:tailEnd type="none" w="med" len="med"/>
                    </a:lnR>
                    <a:lnT w="12700">
                      <a:solidFill>
                        <a:schemeClr val="tx1"/>
                      </a:solidFill>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lvl="0" algn="l">
                        <a:lnSpc>
                          <a:spcPct val="100000"/>
                        </a:lnSpc>
                        <a:spcBef>
                          <a:spcPts val="0"/>
                        </a:spcBef>
                        <a:spcAft>
                          <a:spcPts val="0"/>
                        </a:spcAft>
                        <a:buNone/>
                      </a:pPr>
                      <a:r>
                        <a:rPr lang="en-GB" sz="1050" b="0" i="0" u="none" strike="noStrike" noProof="0" dirty="0">
                          <a:solidFill>
                            <a:srgbClr val="000000"/>
                          </a:solidFill>
                          <a:latin typeface="Tahoma" panose="020B0604030504040204" pitchFamily="34" charset="0"/>
                          <a:ea typeface="Tahoma" panose="020B0604030504040204" pitchFamily="34" charset="0"/>
                          <a:cs typeface="Tahoma" panose="020B0604030504040204" pitchFamily="34" charset="0"/>
                        </a:rPr>
                        <a:t>These are natural features of the landscape and environment. The have NOT been built by people. Many tourists visit natural attractions for recreation, to relax, to exercise or escape from urban areas e.g. beaches, caves, forests and mountains.</a:t>
                      </a:r>
                    </a:p>
                  </a:txBody>
                  <a:tcPr>
                    <a:lnL w="12700" cap="flat" cmpd="sng" algn="ctr">
                      <a:solidFill>
                        <a:schemeClr val="tx1"/>
                      </a:solidFill>
                      <a:prstDash val="solid"/>
                      <a:round/>
                      <a:headEnd type="none" w="med" len="med"/>
                      <a:tailEnd type="none" w="med" len="med"/>
                    </a:lnL>
                    <a:lnR w="12700">
                      <a:solidFill>
                        <a:schemeClr val="tx1"/>
                      </a:solidFill>
                    </a:lnR>
                    <a:lnT w="12700">
                      <a:solidFill>
                        <a:schemeClr val="tx1"/>
                      </a:solidFill>
                    </a:lnT>
                    <a:lnB w="12700" cap="flat" cmpd="sng" algn="ctr">
                      <a:solidFill>
                        <a:schemeClr val="tx1"/>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1561380102"/>
                  </a:ext>
                </a:extLst>
              </a:tr>
              <a:tr h="370840">
                <a:tc>
                  <a:txBody>
                    <a:bodyPr/>
                    <a:lstStyle/>
                    <a:p>
                      <a:pPr lvl="0">
                        <a:buNone/>
                      </a:pPr>
                      <a:r>
                        <a:rPr lang="en-US" sz="1100" b="1" dirty="0">
                          <a:latin typeface="Tahoma" panose="020B0604030504040204" pitchFamily="34" charset="0"/>
                          <a:ea typeface="Tahoma" panose="020B0604030504040204" pitchFamily="34" charset="0"/>
                          <a:cs typeface="Tahoma" panose="020B0604030504040204" pitchFamily="34" charset="0"/>
                        </a:rPr>
                        <a:t>1.2.2. Purpose Built Attractions</a:t>
                      </a:r>
                    </a:p>
                  </a:txBody>
                  <a:tcPr>
                    <a:lnL w="12700">
                      <a:solidFill>
                        <a:schemeClr val="tx1"/>
                      </a:solidFill>
                    </a:lnL>
                    <a:lnR w="12700">
                      <a:solidFill>
                        <a:schemeClr val="tx1"/>
                      </a:solidFill>
                    </a:lnR>
                    <a:lnT w="12700">
                      <a:solidFill>
                        <a:schemeClr val="tx1"/>
                      </a:solidFill>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lvl="0" algn="l">
                        <a:lnSpc>
                          <a:spcPct val="100000"/>
                        </a:lnSpc>
                        <a:spcBef>
                          <a:spcPts val="0"/>
                        </a:spcBef>
                        <a:spcAft>
                          <a:spcPts val="0"/>
                        </a:spcAft>
                        <a:buNone/>
                      </a:pPr>
                      <a:r>
                        <a:rPr lang="en-GB" sz="1100" b="0" i="0" u="none" strike="noStrike" noProof="0" dirty="0">
                          <a:solidFill>
                            <a:srgbClr val="000000"/>
                          </a:solidFill>
                          <a:latin typeface="Tahoma" panose="020B0604030504040204" pitchFamily="34" charset="0"/>
                          <a:ea typeface="Tahoma" panose="020B0604030504040204" pitchFamily="34" charset="0"/>
                          <a:cs typeface="Tahoma" panose="020B0604030504040204" pitchFamily="34" charset="0"/>
                        </a:rPr>
                        <a:t>These are built by people for the main purpose of entertainment e.g. Zoos and theme parks. The usually have strict safety and security guidelines. </a:t>
                      </a:r>
                    </a:p>
                  </a:txBody>
                  <a:tcPr>
                    <a:lnL w="12700">
                      <a:solidFill>
                        <a:schemeClr val="tx1"/>
                      </a:solidFill>
                    </a:lnL>
                    <a:lnR w="12700">
                      <a:solidFill>
                        <a:schemeClr val="tx1"/>
                      </a:solidFill>
                    </a:lnR>
                    <a:lnT w="12700">
                      <a:solidFill>
                        <a:schemeClr val="tx1"/>
                      </a:solidFill>
                    </a:lnT>
                    <a:lnB w="12700" cap="flat" cmpd="sng" algn="ctr">
                      <a:solidFill>
                        <a:schemeClr val="tx1"/>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706761835"/>
                  </a:ext>
                </a:extLst>
              </a:tr>
              <a:tr h="370840">
                <a:tc>
                  <a:txBody>
                    <a:bodyPr/>
                    <a:lstStyle/>
                    <a:p>
                      <a:pPr lvl="0">
                        <a:buNone/>
                      </a:pPr>
                      <a:r>
                        <a:rPr lang="en-US" sz="1100" b="1" dirty="0">
                          <a:latin typeface="Tahoma" panose="020B0604030504040204" pitchFamily="34" charset="0"/>
                          <a:ea typeface="Tahoma" panose="020B0604030504040204" pitchFamily="34" charset="0"/>
                          <a:cs typeface="Tahoma" panose="020B0604030504040204" pitchFamily="34" charset="0"/>
                        </a:rPr>
                        <a:t>1.2.3. Heritage Attractions</a:t>
                      </a:r>
                    </a:p>
                  </a:txBody>
                  <a:tcPr>
                    <a:lnL w="12700">
                      <a:solidFill>
                        <a:schemeClr val="tx1"/>
                      </a:solid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lvl="0" algn="l">
                        <a:lnSpc>
                          <a:spcPct val="100000"/>
                        </a:lnSpc>
                        <a:spcBef>
                          <a:spcPts val="0"/>
                        </a:spcBef>
                        <a:spcAft>
                          <a:spcPts val="0"/>
                        </a:spcAft>
                        <a:buNone/>
                      </a:pPr>
                      <a:r>
                        <a:rPr lang="en-GB" sz="1100" b="0" i="0" u="none" strike="noStrike" noProof="0" dirty="0">
                          <a:solidFill>
                            <a:srgbClr val="000000"/>
                          </a:solidFill>
                          <a:latin typeface="Tahoma" panose="020B0604030504040204" pitchFamily="34" charset="0"/>
                          <a:ea typeface="Tahoma" panose="020B0604030504040204" pitchFamily="34" charset="0"/>
                          <a:cs typeface="Tahoma" panose="020B0604030504040204" pitchFamily="34" charset="0"/>
                        </a:rPr>
                        <a:t>Originally built for a different purpose, these attractions tend to be historical and are visited by tourists for educational purposes e.g. Castles, stately homes and cathedrals. In UK English Heritage maintain over 400 historic buildings and monuments.</a:t>
                      </a:r>
                    </a:p>
                  </a:txBody>
                  <a:tcPr>
                    <a:lnL w="12700" cap="flat" cmpd="sng" algn="ctr">
                      <a:solidFill>
                        <a:schemeClr val="tx1"/>
                      </a:solidFill>
                      <a:prstDash val="solid"/>
                      <a:round/>
                      <a:headEnd type="none" w="med" len="med"/>
                      <a:tailEnd type="none" w="med" len="med"/>
                    </a:lnL>
                    <a:lnR w="12700">
                      <a:solidFill>
                        <a:schemeClr val="tx1"/>
                      </a:solid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extLst>
                  <a:ext uri="{0D108BD9-81ED-4DB2-BD59-A6C34878D82A}">
                    <a16:rowId xmlns:a16="http://schemas.microsoft.com/office/drawing/2014/main" val="3761130058"/>
                  </a:ext>
                </a:extLst>
              </a:tr>
            </a:tbl>
          </a:graphicData>
        </a:graphic>
      </p:graphicFrame>
      <p:pic>
        <p:nvPicPr>
          <p:cNvPr id="4" name="Picture 4" descr="Mountain Png Clipart - Mountain Clipart Png">
            <a:extLst>
              <a:ext uri="{FF2B5EF4-FFF2-40B4-BE49-F238E27FC236}">
                <a16:creationId xmlns:a16="http://schemas.microsoft.com/office/drawing/2014/main" id="{B086EECD-3855-4A6F-9240-AC8AE17B198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2450" y="4420965"/>
            <a:ext cx="634316" cy="59025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6" descr="Free clip art &quot;Roller coaster&quot; by tzunghaor">
            <a:extLst>
              <a:ext uri="{FF2B5EF4-FFF2-40B4-BE49-F238E27FC236}">
                <a16:creationId xmlns:a16="http://schemas.microsoft.com/office/drawing/2014/main" id="{1816A50F-1CFB-4BC6-A2B6-FDC11FA927D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0093" y="5184325"/>
            <a:ext cx="634316" cy="425964"/>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8" descr="Church images, Free clip art ...">
            <a:extLst>
              <a:ext uri="{FF2B5EF4-FFF2-40B4-BE49-F238E27FC236}">
                <a16:creationId xmlns:a16="http://schemas.microsoft.com/office/drawing/2014/main" id="{8FDD1032-90D5-48E8-88A2-426DD417A814}"/>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32267" y="5783399"/>
            <a:ext cx="564499" cy="790962"/>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10" descr="Vector | Yellow suitcase with stickers ...">
            <a:extLst>
              <a:ext uri="{FF2B5EF4-FFF2-40B4-BE49-F238E27FC236}">
                <a16:creationId xmlns:a16="http://schemas.microsoft.com/office/drawing/2014/main" id="{DA57398E-C7C8-4F50-8CAF-A9F56BBD931E}"/>
              </a:ext>
            </a:extLst>
          </p:cNvPr>
          <p:cNvPicPr>
            <a:picLocks noChangeAspect="1" noChangeArrowheads="1"/>
          </p:cNvPicPr>
          <p:nvPr/>
        </p:nvPicPr>
        <p:blipFill rotWithShape="1">
          <a:blip r:embed="rId7">
            <a:extLst>
              <a:ext uri="{28A0092B-C50C-407E-A947-70E740481C1C}">
                <a14:useLocalDpi xmlns:a14="http://schemas.microsoft.com/office/drawing/2010/main" val="0"/>
              </a:ext>
            </a:extLst>
          </a:blip>
          <a:srcRect t="12285"/>
          <a:stretch/>
        </p:blipFill>
        <p:spPr bwMode="auto">
          <a:xfrm>
            <a:off x="88616" y="1911390"/>
            <a:ext cx="651800" cy="571724"/>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12" descr="Canoe Clipart Images – Browse 2,123 ...">
            <a:extLst>
              <a:ext uri="{FF2B5EF4-FFF2-40B4-BE49-F238E27FC236}">
                <a16:creationId xmlns:a16="http://schemas.microsoft.com/office/drawing/2014/main" id="{9A855873-E69E-4B2D-ABEF-E7734937FDB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2450" y="2386280"/>
            <a:ext cx="696766" cy="696766"/>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14" descr="Briefcase Clipart Images – Browse 10 ...">
            <a:extLst>
              <a:ext uri="{FF2B5EF4-FFF2-40B4-BE49-F238E27FC236}">
                <a16:creationId xmlns:a16="http://schemas.microsoft.com/office/drawing/2014/main" id="{A56C0683-C226-43C4-A25E-144652E28AFD}"/>
              </a:ext>
            </a:extLst>
          </p:cNvPr>
          <p:cNvPicPr>
            <a:picLocks noChangeAspect="1" noChangeArrowheads="1"/>
          </p:cNvPicPr>
          <p:nvPr/>
        </p:nvPicPr>
        <p:blipFill rotWithShape="1">
          <a:blip r:embed="rId9">
            <a:extLst>
              <a:ext uri="{28A0092B-C50C-407E-A947-70E740481C1C}">
                <a14:useLocalDpi xmlns:a14="http://schemas.microsoft.com/office/drawing/2010/main" val="0"/>
              </a:ext>
            </a:extLst>
          </a:blip>
          <a:srcRect l="18856" t="22137" r="17954" b="22137"/>
          <a:stretch/>
        </p:blipFill>
        <p:spPr bwMode="auto">
          <a:xfrm>
            <a:off x="67450" y="2995026"/>
            <a:ext cx="686765" cy="605658"/>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A8504CA9-B8A8-44F9-9996-8821D7C68F41}"/>
              </a:ext>
            </a:extLst>
          </p:cNvPr>
          <p:cNvSpPr txBox="1"/>
          <p:nvPr/>
        </p:nvSpPr>
        <p:spPr>
          <a:xfrm>
            <a:off x="166992" y="1527859"/>
            <a:ext cx="509954" cy="338554"/>
          </a:xfrm>
          <a:prstGeom prst="rect">
            <a:avLst/>
          </a:prstGeom>
          <a:noFill/>
        </p:spPr>
        <p:txBody>
          <a:bodyPr wrap="square" rtlCol="0">
            <a:spAutoFit/>
          </a:bodyPr>
          <a:lstStyle/>
          <a:p>
            <a:r>
              <a:rPr lang="en-GB" sz="1600" b="1" dirty="0">
                <a:solidFill>
                  <a:srgbClr val="C00000"/>
                </a:solidFill>
                <a:latin typeface="Aharoni" panose="02010803020104030203" pitchFamily="2" charset="-79"/>
                <a:cs typeface="Aharoni" panose="02010803020104030203" pitchFamily="2" charset="-79"/>
              </a:rPr>
              <a:t>T&amp;T</a:t>
            </a:r>
            <a:endParaRPr lang="en-US" sz="1600" b="1" dirty="0">
              <a:solidFill>
                <a:srgbClr val="C00000"/>
              </a:solidFill>
              <a:latin typeface="Aharoni" panose="02010803020104030203" pitchFamily="2" charset="-79"/>
              <a:cs typeface="Aharoni" panose="02010803020104030203" pitchFamily="2" charset="-79"/>
            </a:endParaRPr>
          </a:p>
        </p:txBody>
      </p:sp>
      <p:pic>
        <p:nvPicPr>
          <p:cNvPr id="13" name="Picture 12">
            <a:extLst>
              <a:ext uri="{FF2B5EF4-FFF2-40B4-BE49-F238E27FC236}">
                <a16:creationId xmlns:a16="http://schemas.microsoft.com/office/drawing/2014/main" id="{E72D9AE6-E42D-4815-B11C-07938E95ACF5}"/>
              </a:ext>
            </a:extLst>
          </p:cNvPr>
          <p:cNvPicPr>
            <a:picLocks noChangeAspect="1"/>
          </p:cNvPicPr>
          <p:nvPr/>
        </p:nvPicPr>
        <p:blipFill>
          <a:blip r:embed="rId10"/>
          <a:stretch>
            <a:fillRect/>
          </a:stretch>
        </p:blipFill>
        <p:spPr>
          <a:xfrm>
            <a:off x="7268901" y="1243872"/>
            <a:ext cx="787077" cy="787077"/>
          </a:xfrm>
          <a:prstGeom prst="rect">
            <a:avLst/>
          </a:prstGeom>
        </p:spPr>
      </p:pic>
    </p:spTree>
    <p:extLst>
      <p:ext uri="{BB962C8B-B14F-4D97-AF65-F5344CB8AC3E}">
        <p14:creationId xmlns:p14="http://schemas.microsoft.com/office/powerpoint/2010/main" val="346944437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067A2C92-CBBA-4AEB-98A0-F1B0126A7683}"/>
              </a:ext>
            </a:extLst>
          </p:cNvPr>
          <p:cNvSpPr/>
          <p:nvPr/>
        </p:nvSpPr>
        <p:spPr>
          <a:xfrm>
            <a:off x="150471" y="93758"/>
            <a:ext cx="11887200" cy="354671"/>
          </a:xfrm>
          <a:prstGeom prst="rect">
            <a:avLst/>
          </a:prstGeom>
          <a:solidFill>
            <a:srgbClr val="FF00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buClr>
                <a:srgbClr val="000000"/>
              </a:buClr>
            </a:pPr>
            <a:r>
              <a:rPr lang="en-GB" sz="1200" b="1" kern="0" dirty="0">
                <a:solidFill>
                  <a:schemeClr val="bg1"/>
                </a:solidFill>
                <a:latin typeface="Tahoma" panose="020B0604030504040204" pitchFamily="34" charset="0"/>
                <a:ea typeface="Tahoma" panose="020B0604030504040204" pitchFamily="34" charset="0"/>
                <a:cs typeface="Tahoma" panose="020B0604030504040204" pitchFamily="34" charset="0"/>
                <a:sym typeface="Arial"/>
              </a:rPr>
              <a:t>Component 1A: UK T&amp;T Industry					BTEC Travel &amp; Tourism: Autumn 1 – 1.0</a:t>
            </a:r>
            <a:r>
              <a:rPr lang="en-GB" sz="1400" b="1" kern="0" dirty="0">
                <a:solidFill>
                  <a:srgbClr val="FFFFFF"/>
                </a:solidFill>
                <a:latin typeface="Tahoma" panose="020B0604030504040204" pitchFamily="34" charset="0"/>
                <a:ea typeface="Tahoma" panose="020B0604030504040204" pitchFamily="34" charset="0"/>
                <a:cs typeface="Tahoma" panose="020B0604030504040204" pitchFamily="34" charset="0"/>
                <a:sym typeface="Arial"/>
              </a:rPr>
              <a:t>		</a:t>
            </a:r>
            <a:endParaRPr lang="en-US" sz="1400" b="1" kern="0" dirty="0">
              <a:solidFill>
                <a:srgbClr val="FFFFFF"/>
              </a:solidFill>
              <a:latin typeface="Tahoma" panose="020B0604030504040204" pitchFamily="34" charset="0"/>
              <a:ea typeface="Tahoma" panose="020B0604030504040204" pitchFamily="34" charset="0"/>
              <a:cs typeface="Tahoma" panose="020B0604030504040204" pitchFamily="34" charset="0"/>
              <a:sym typeface="Arial"/>
            </a:endParaRPr>
          </a:p>
        </p:txBody>
      </p:sp>
      <p:graphicFrame>
        <p:nvGraphicFramePr>
          <p:cNvPr id="14" name="Table 8">
            <a:extLst>
              <a:ext uri="{FF2B5EF4-FFF2-40B4-BE49-F238E27FC236}">
                <a16:creationId xmlns:a16="http://schemas.microsoft.com/office/drawing/2014/main" id="{CA5E8B96-8968-40BB-AD32-8F7193B08ACF}"/>
              </a:ext>
            </a:extLst>
          </p:cNvPr>
          <p:cNvGraphicFramePr>
            <a:graphicFrameLocks noGrp="1"/>
          </p:cNvGraphicFramePr>
          <p:nvPr>
            <p:extLst>
              <p:ext uri="{D42A27DB-BD31-4B8C-83A1-F6EECF244321}">
                <p14:modId xmlns:p14="http://schemas.microsoft.com/office/powerpoint/2010/main" val="3037348575"/>
              </p:ext>
            </p:extLst>
          </p:nvPr>
        </p:nvGraphicFramePr>
        <p:xfrm>
          <a:off x="1234205" y="538036"/>
          <a:ext cx="6082044" cy="6200502"/>
        </p:xfrm>
        <a:graphic>
          <a:graphicData uri="http://schemas.openxmlformats.org/drawingml/2006/table">
            <a:tbl>
              <a:tblPr firstRow="1" bandRow="1"/>
              <a:tblGrid>
                <a:gridCol w="1839063">
                  <a:extLst>
                    <a:ext uri="{9D8B030D-6E8A-4147-A177-3AD203B41FA5}">
                      <a16:colId xmlns:a16="http://schemas.microsoft.com/office/drawing/2014/main" val="3326913725"/>
                    </a:ext>
                  </a:extLst>
                </a:gridCol>
                <a:gridCol w="4242981">
                  <a:extLst>
                    <a:ext uri="{9D8B030D-6E8A-4147-A177-3AD203B41FA5}">
                      <a16:colId xmlns:a16="http://schemas.microsoft.com/office/drawing/2014/main" val="4033001232"/>
                    </a:ext>
                  </a:extLst>
                </a:gridCol>
              </a:tblGrid>
              <a:tr h="333102">
                <a:tc gridSpan="2">
                  <a:txBody>
                    <a:bodyPr/>
                    <a:lstStyle/>
                    <a:p>
                      <a:pPr algn="ctr"/>
                      <a:r>
                        <a:rPr lang="en-GB" sz="1100" b="1" i="0" dirty="0">
                          <a:latin typeface="Tahoma" panose="020B0604030504040204" pitchFamily="34" charset="0"/>
                          <a:ea typeface="Tahoma" panose="020B0604030504040204" pitchFamily="34" charset="0"/>
                          <a:cs typeface="Tahoma" panose="020B0604030504040204" pitchFamily="34" charset="0"/>
                        </a:rPr>
                        <a:t>1.4 TYPES OF ACCOMMODATION</a:t>
                      </a:r>
                    </a:p>
                  </a:txBody>
                  <a:tcPr>
                    <a:lnL w="12700">
                      <a:solidFill>
                        <a:schemeClr val="tx1"/>
                      </a:solidFill>
                    </a:lnL>
                    <a:lnR w="12700">
                      <a:solidFill>
                        <a:schemeClr val="tx1"/>
                      </a:solidFill>
                    </a:lnR>
                    <a:lnT w="12700">
                      <a:solidFill>
                        <a:schemeClr val="tx1"/>
                      </a:solidFill>
                    </a:lnT>
                    <a:lnB w="12700" cap="flat" cmpd="sng" algn="ctr">
                      <a:solidFill>
                        <a:schemeClr val="tx1"/>
                      </a:solidFill>
                      <a:prstDash val="solid"/>
                      <a:round/>
                      <a:headEnd type="none" w="med" len="med"/>
                      <a:tailEnd type="none" w="med" len="med"/>
                    </a:lnB>
                    <a:solidFill>
                      <a:schemeClr val="bg1">
                        <a:lumMod val="95000"/>
                      </a:schemeClr>
                    </a:solidFill>
                  </a:tcPr>
                </a:tc>
                <a:tc hMerge="1">
                  <a:txBody>
                    <a:bodyPr/>
                    <a:lstStyle/>
                    <a:p>
                      <a:endParaRPr lang="en-US"/>
                    </a:p>
                  </a:txBody>
                  <a:tcPr>
                    <a:lnL w="12700">
                      <a:solidFill>
                        <a:schemeClr val="tx1"/>
                      </a:solidFill>
                    </a:lnL>
                    <a:lnR w="12700">
                      <a:solidFill>
                        <a:schemeClr val="tx1"/>
                      </a:solidFill>
                    </a:lnR>
                    <a:lnT w="12700">
                      <a:solidFill>
                        <a:schemeClr val="tx1"/>
                      </a:solidFill>
                    </a:lnT>
                    <a:lnB w="12700">
                      <a:solidFill>
                        <a:schemeClr val="tx1"/>
                      </a:solidFill>
                    </a:lnB>
                  </a:tcPr>
                </a:tc>
                <a:extLst>
                  <a:ext uri="{0D108BD9-81ED-4DB2-BD59-A6C34878D82A}">
                    <a16:rowId xmlns:a16="http://schemas.microsoft.com/office/drawing/2014/main" val="3274273296"/>
                  </a:ext>
                </a:extLst>
              </a:tr>
              <a:tr h="370840">
                <a:tc>
                  <a:txBody>
                    <a:bodyPr/>
                    <a:lstStyle/>
                    <a:p>
                      <a:pPr lvl="0">
                        <a:buNone/>
                      </a:pPr>
                      <a:r>
                        <a:rPr lang="en-GB" sz="1100" b="1" dirty="0">
                          <a:latin typeface="Tahoma" panose="020B0604030504040204" pitchFamily="34" charset="0"/>
                          <a:ea typeface="Tahoma" panose="020B0604030504040204" pitchFamily="34" charset="0"/>
                          <a:cs typeface="Tahoma" panose="020B0604030504040204" pitchFamily="34" charset="0"/>
                        </a:rPr>
                        <a:t>1.4.1. Board</a:t>
                      </a:r>
                      <a:endParaRPr lang="en-US" sz="1100" b="1" dirty="0">
                        <a:latin typeface="Tahoma" panose="020B0604030504040204" pitchFamily="34" charset="0"/>
                        <a:ea typeface="Tahoma" panose="020B0604030504040204" pitchFamily="34" charset="0"/>
                        <a:cs typeface="Tahoma" panose="020B0604030504040204" pitchFamily="34" charset="0"/>
                      </a:endParaRPr>
                    </a:p>
                  </a:txBody>
                  <a:tcPr>
                    <a:lnL w="12700">
                      <a:solidFill>
                        <a:schemeClr val="tx1"/>
                      </a:solid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lvl="0" algn="l">
                        <a:lnSpc>
                          <a:spcPct val="100000"/>
                        </a:lnSpc>
                        <a:spcBef>
                          <a:spcPts val="0"/>
                        </a:spcBef>
                        <a:spcAft>
                          <a:spcPts val="0"/>
                        </a:spcAft>
                        <a:buNone/>
                      </a:pPr>
                      <a:r>
                        <a:rPr lang="en-GB" sz="1100" b="0" i="0" u="none" strike="noStrike" noProof="0" dirty="0">
                          <a:solidFill>
                            <a:srgbClr val="000000"/>
                          </a:solidFill>
                          <a:latin typeface="Tahoma" panose="020B0604030504040204" pitchFamily="34" charset="0"/>
                          <a:ea typeface="Tahoma" panose="020B0604030504040204" pitchFamily="34" charset="0"/>
                          <a:cs typeface="Tahoma" panose="020B0604030504040204" pitchFamily="34" charset="0"/>
                        </a:rPr>
                        <a:t>The level of service found at an accommodation provider e.g. self-catering, room only, bed &amp; breakfast, half-board (dinner, bed &amp; breakfast), full-board (lunch, dinner, bed &amp; breakfast) or all inclusive (lunch, dinner, bed &amp; breakfast plus snacks).</a:t>
                      </a:r>
                    </a:p>
                  </a:txBody>
                  <a:tcPr>
                    <a:lnL w="12700" cap="flat" cmpd="sng" algn="ctr">
                      <a:solidFill>
                        <a:schemeClr val="tx1"/>
                      </a:solidFill>
                      <a:prstDash val="solid"/>
                      <a:round/>
                      <a:headEnd type="none" w="med" len="med"/>
                      <a:tailEnd type="none" w="med" len="med"/>
                    </a:lnL>
                    <a:lnR w="12700">
                      <a:solidFill>
                        <a:schemeClr val="tx1"/>
                      </a:solid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3761130058"/>
                  </a:ext>
                </a:extLst>
              </a:tr>
              <a:tr h="370840">
                <a:tc>
                  <a:txBody>
                    <a:bodyPr/>
                    <a:lstStyle/>
                    <a:p>
                      <a:pPr lvl="0">
                        <a:buNone/>
                      </a:pPr>
                      <a:r>
                        <a:rPr lang="en-GB" sz="1100" b="1" dirty="0">
                          <a:latin typeface="Tahoma" panose="020B0604030504040204" pitchFamily="34" charset="0"/>
                          <a:ea typeface="Tahoma" panose="020B0604030504040204" pitchFamily="34" charset="0"/>
                          <a:cs typeface="Tahoma" panose="020B0604030504040204" pitchFamily="34" charset="0"/>
                        </a:rPr>
                        <a:t>1.4.2. Bed &amp; Breakfast/Guest Houses</a:t>
                      </a:r>
                      <a:endParaRPr lang="en-US" sz="1100" b="1" dirty="0">
                        <a:latin typeface="Tahoma" panose="020B0604030504040204" pitchFamily="34" charset="0"/>
                        <a:ea typeface="Tahoma" panose="020B0604030504040204" pitchFamily="34" charset="0"/>
                        <a:cs typeface="Tahoma" panose="020B0604030504040204" pitchFamily="34" charset="0"/>
                      </a:endParaRPr>
                    </a:p>
                  </a:txBody>
                  <a:tcPr>
                    <a:lnL w="12700">
                      <a:solidFill>
                        <a:schemeClr val="tx1"/>
                      </a:solid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lvl="0" algn="l">
                        <a:lnSpc>
                          <a:spcPct val="100000"/>
                        </a:lnSpc>
                        <a:spcBef>
                          <a:spcPts val="0"/>
                        </a:spcBef>
                        <a:spcAft>
                          <a:spcPts val="0"/>
                        </a:spcAft>
                        <a:buNone/>
                      </a:pPr>
                      <a:r>
                        <a:rPr lang="en-GB" sz="1100" b="0" i="0" u="none" strike="noStrike" noProof="0" dirty="0">
                          <a:solidFill>
                            <a:srgbClr val="000000"/>
                          </a:solidFill>
                          <a:latin typeface="Tahoma" panose="020B0604030504040204" pitchFamily="34" charset="0"/>
                          <a:ea typeface="Tahoma" panose="020B0604030504040204" pitchFamily="34" charset="0"/>
                          <a:cs typeface="Tahoma" panose="020B0604030504040204" pitchFamily="34" charset="0"/>
                        </a:rPr>
                        <a:t>This generally involves booking a room in someone else’s home and can be booked on a nightly basis. Often B&amp;Bs are small family run private businesses located in popular locations like seaside resorts.</a:t>
                      </a:r>
                    </a:p>
                  </a:txBody>
                  <a:tcPr>
                    <a:lnL w="12700" cap="flat" cmpd="sng" algn="ctr">
                      <a:solidFill>
                        <a:schemeClr val="tx1"/>
                      </a:solidFill>
                      <a:prstDash val="solid"/>
                      <a:round/>
                      <a:headEnd type="none" w="med" len="med"/>
                      <a:tailEnd type="none" w="med" len="med"/>
                    </a:lnL>
                    <a:lnR w="12700">
                      <a:solidFill>
                        <a:schemeClr val="tx1"/>
                      </a:solid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301345554"/>
                  </a:ext>
                </a:extLst>
              </a:tr>
              <a:tr h="370840">
                <a:tc>
                  <a:txBody>
                    <a:bodyPr/>
                    <a:lstStyle/>
                    <a:p>
                      <a:pPr lvl="0">
                        <a:buNone/>
                      </a:pPr>
                      <a:r>
                        <a:rPr lang="en-GB" sz="1100" b="1" dirty="0">
                          <a:latin typeface="Tahoma" panose="020B0604030504040204" pitchFamily="34" charset="0"/>
                          <a:ea typeface="Tahoma" panose="020B0604030504040204" pitchFamily="34" charset="0"/>
                          <a:cs typeface="Tahoma" panose="020B0604030504040204" pitchFamily="34" charset="0"/>
                        </a:rPr>
                        <a:t>1.4.3. Air b’n’b</a:t>
                      </a:r>
                      <a:endParaRPr lang="en-US" sz="1100" b="1" dirty="0">
                        <a:latin typeface="Tahoma" panose="020B0604030504040204" pitchFamily="34" charset="0"/>
                        <a:ea typeface="Tahoma" panose="020B0604030504040204" pitchFamily="34" charset="0"/>
                        <a:cs typeface="Tahoma" panose="020B0604030504040204" pitchFamily="34" charset="0"/>
                      </a:endParaRPr>
                    </a:p>
                  </a:txBody>
                  <a:tcPr>
                    <a:lnL w="12700">
                      <a:solidFill>
                        <a:schemeClr val="tx1"/>
                      </a:solid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lvl="0" algn="l">
                        <a:lnSpc>
                          <a:spcPct val="100000"/>
                        </a:lnSpc>
                        <a:spcBef>
                          <a:spcPts val="0"/>
                        </a:spcBef>
                        <a:spcAft>
                          <a:spcPts val="0"/>
                        </a:spcAft>
                        <a:buNone/>
                      </a:pPr>
                      <a:r>
                        <a:rPr lang="en-US" sz="1100" b="0" i="0" kern="1200" dirty="0">
                          <a:solidFill>
                            <a:schemeClr val="tx1"/>
                          </a:solidFill>
                          <a:effectLst/>
                          <a:latin typeface="Tahoma" panose="020B0604030504040204" pitchFamily="34" charset="0"/>
                          <a:ea typeface="Tahoma" panose="020B0604030504040204" pitchFamily="34" charset="0"/>
                          <a:cs typeface="Tahoma" panose="020B0604030504040204" pitchFamily="34" charset="0"/>
                        </a:rPr>
                        <a:t>Airbnb is an online marketplace that connects people who want to rent out their property with people who are looking for accommodation, typically for short stays.</a:t>
                      </a:r>
                      <a:endParaRPr lang="en-GB" sz="800" b="0" i="0" u="none" strike="noStrike" noProof="0" dirty="0">
                        <a:solidFill>
                          <a:srgbClr val="000000"/>
                        </a:solidFill>
                        <a:latin typeface="Tahoma" panose="020B0604030504040204" pitchFamily="34" charset="0"/>
                        <a:ea typeface="Tahoma" panose="020B0604030504040204" pitchFamily="34" charset="0"/>
                        <a:cs typeface="Tahoma" panose="020B0604030504040204" pitchFamily="34" charset="0"/>
                      </a:endParaRPr>
                    </a:p>
                  </a:txBody>
                  <a:tcPr>
                    <a:lnL w="12700" cap="flat" cmpd="sng" algn="ctr">
                      <a:solidFill>
                        <a:schemeClr val="tx1"/>
                      </a:solidFill>
                      <a:prstDash val="solid"/>
                      <a:round/>
                      <a:headEnd type="none" w="med" len="med"/>
                      <a:tailEnd type="none" w="med" len="med"/>
                    </a:lnL>
                    <a:lnR w="12700">
                      <a:solidFill>
                        <a:schemeClr val="tx1"/>
                      </a:solid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2105373097"/>
                  </a:ext>
                </a:extLst>
              </a:tr>
              <a:tr h="370840">
                <a:tc>
                  <a:txBody>
                    <a:bodyPr/>
                    <a:lstStyle/>
                    <a:p>
                      <a:pPr lvl="0">
                        <a:buNone/>
                      </a:pPr>
                      <a:r>
                        <a:rPr lang="en-GB" sz="1100" b="1" dirty="0">
                          <a:latin typeface="Tahoma" panose="020B0604030504040204" pitchFamily="34" charset="0"/>
                          <a:ea typeface="Tahoma" panose="020B0604030504040204" pitchFamily="34" charset="0"/>
                          <a:cs typeface="Tahoma" panose="020B0604030504040204" pitchFamily="34" charset="0"/>
                        </a:rPr>
                        <a:t>1.4.4. Hotels</a:t>
                      </a:r>
                      <a:endParaRPr lang="en-US" sz="1100" b="1" dirty="0">
                        <a:latin typeface="Tahoma" panose="020B0604030504040204" pitchFamily="34" charset="0"/>
                        <a:ea typeface="Tahoma" panose="020B0604030504040204" pitchFamily="34" charset="0"/>
                        <a:cs typeface="Tahoma" panose="020B0604030504040204" pitchFamily="34" charset="0"/>
                      </a:endParaRPr>
                    </a:p>
                  </a:txBody>
                  <a:tcPr>
                    <a:lnL w="12700">
                      <a:solidFill>
                        <a:schemeClr val="tx1"/>
                      </a:solid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lvl="0" indent="0" algn="l" defTabSz="913740" rtl="0" eaLnBrk="1" fontAlgn="auto" latinLnBrk="0" hangingPunct="1">
                        <a:lnSpc>
                          <a:spcPct val="100000"/>
                        </a:lnSpc>
                        <a:spcBef>
                          <a:spcPts val="0"/>
                        </a:spcBef>
                        <a:spcAft>
                          <a:spcPts val="0"/>
                        </a:spcAft>
                        <a:buClrTx/>
                        <a:buSzTx/>
                        <a:buFontTx/>
                        <a:buNone/>
                        <a:tabLst/>
                        <a:defRPr/>
                      </a:pPr>
                      <a:r>
                        <a:rPr lang="en-US" sz="1100" b="0" i="0" kern="1200" dirty="0">
                          <a:solidFill>
                            <a:schemeClr val="tx1"/>
                          </a:solidFill>
                          <a:effectLst/>
                          <a:latin typeface="Tahoma" panose="020B0604030504040204" pitchFamily="34" charset="0"/>
                          <a:ea typeface="Tahoma" panose="020B0604030504040204" pitchFamily="34" charset="0"/>
                          <a:cs typeface="Tahoma" panose="020B0604030504040204" pitchFamily="34" charset="0"/>
                        </a:rPr>
                        <a:t>These are establishments that provide accommodation, meals, and other services for travelers and tourists. They vary in quality, price and in the amount of services they offer. </a:t>
                      </a:r>
                      <a:endParaRPr lang="en-GB" sz="800" b="0" i="0" u="none" strike="noStrike" noProof="0" dirty="0">
                        <a:solidFill>
                          <a:srgbClr val="000000"/>
                        </a:solidFill>
                        <a:latin typeface="Tahoma" panose="020B0604030504040204" pitchFamily="34" charset="0"/>
                        <a:ea typeface="Tahoma" panose="020B0604030504040204" pitchFamily="34" charset="0"/>
                        <a:cs typeface="Tahoma" panose="020B0604030504040204" pitchFamily="34" charset="0"/>
                      </a:endParaRPr>
                    </a:p>
                  </a:txBody>
                  <a:tcPr>
                    <a:lnL w="12700" cap="flat" cmpd="sng" algn="ctr">
                      <a:solidFill>
                        <a:schemeClr val="tx1"/>
                      </a:solidFill>
                      <a:prstDash val="solid"/>
                      <a:round/>
                      <a:headEnd type="none" w="med" len="med"/>
                      <a:tailEnd type="none" w="med" len="med"/>
                    </a:lnL>
                    <a:lnR w="12700">
                      <a:solidFill>
                        <a:schemeClr val="tx1"/>
                      </a:solid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2748927647"/>
                  </a:ext>
                </a:extLst>
              </a:tr>
              <a:tr h="370840">
                <a:tc>
                  <a:txBody>
                    <a:bodyPr/>
                    <a:lstStyle/>
                    <a:p>
                      <a:pPr lvl="0">
                        <a:buNone/>
                      </a:pPr>
                      <a:r>
                        <a:rPr lang="en-GB" sz="1100" b="1" dirty="0">
                          <a:latin typeface="Tahoma" panose="020B0604030504040204" pitchFamily="34" charset="0"/>
                          <a:ea typeface="Tahoma" panose="020B0604030504040204" pitchFamily="34" charset="0"/>
                          <a:cs typeface="Tahoma" panose="020B0604030504040204" pitchFamily="34" charset="0"/>
                        </a:rPr>
                        <a:t>1.4.5. Motels</a:t>
                      </a:r>
                      <a:endParaRPr lang="en-US" sz="1100" b="1" dirty="0">
                        <a:latin typeface="Tahoma" panose="020B0604030504040204" pitchFamily="34" charset="0"/>
                        <a:ea typeface="Tahoma" panose="020B0604030504040204" pitchFamily="34" charset="0"/>
                        <a:cs typeface="Tahoma" panose="020B0604030504040204" pitchFamily="34" charset="0"/>
                      </a:endParaRPr>
                    </a:p>
                  </a:txBody>
                  <a:tcPr>
                    <a:lnL w="12700">
                      <a:solidFill>
                        <a:schemeClr val="tx1"/>
                      </a:solid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lvl="0" indent="0" algn="l" defTabSz="913740" rtl="0" eaLnBrk="1" fontAlgn="auto" latinLnBrk="0" hangingPunct="1">
                        <a:lnSpc>
                          <a:spcPct val="100000"/>
                        </a:lnSpc>
                        <a:spcBef>
                          <a:spcPts val="0"/>
                        </a:spcBef>
                        <a:spcAft>
                          <a:spcPts val="0"/>
                        </a:spcAft>
                        <a:buClrTx/>
                        <a:buSzTx/>
                        <a:buFontTx/>
                        <a:buNone/>
                        <a:tabLst/>
                        <a:defRPr/>
                      </a:pPr>
                      <a:r>
                        <a:rPr lang="en-US" sz="1050" b="0" i="0" kern="1200" dirty="0">
                          <a:solidFill>
                            <a:schemeClr val="tx1"/>
                          </a:solidFill>
                          <a:effectLst/>
                          <a:latin typeface="Tahoma" panose="020B0604030504040204" pitchFamily="34" charset="0"/>
                          <a:ea typeface="Tahoma" panose="020B0604030504040204" pitchFamily="34" charset="0"/>
                          <a:cs typeface="Tahoma" panose="020B0604030504040204" pitchFamily="34" charset="0"/>
                        </a:rPr>
                        <a:t>A motel is a </a:t>
                      </a:r>
                      <a:r>
                        <a:rPr lang="en-US" sz="1050" b="0" i="0" u="none" strike="noStrike" kern="1200" dirty="0">
                          <a:solidFill>
                            <a:schemeClr val="tx1"/>
                          </a:solidFill>
                          <a:effectLst/>
                          <a:latin typeface="Tahoma" panose="020B0604030504040204" pitchFamily="34" charset="0"/>
                          <a:ea typeface="Tahoma" panose="020B0604030504040204" pitchFamily="34" charset="0"/>
                          <a:cs typeface="Tahoma" panose="020B0604030504040204" pitchFamily="34" charset="0"/>
                        </a:rPr>
                        <a:t>roadside</a:t>
                      </a:r>
                      <a:r>
                        <a:rPr lang="en-US" sz="1050" b="0" i="0" kern="1200" dirty="0">
                          <a:solidFill>
                            <a:schemeClr val="tx1"/>
                          </a:solidFill>
                          <a:effectLst/>
                          <a:latin typeface="Tahoma" panose="020B0604030504040204" pitchFamily="34" charset="0"/>
                          <a:ea typeface="Tahoma" panose="020B0604030504040204" pitchFamily="34" charset="0"/>
                          <a:cs typeface="Tahoma" panose="020B0604030504040204" pitchFamily="34" charset="0"/>
                        </a:rPr>
                        <a:t> hotel designed primarily for </a:t>
                      </a:r>
                      <a:r>
                        <a:rPr lang="en-US" sz="1050" b="0" i="0" u="none" strike="noStrike" kern="1200" dirty="0">
                          <a:solidFill>
                            <a:schemeClr val="tx1"/>
                          </a:solidFill>
                          <a:effectLst/>
                          <a:latin typeface="Tahoma" panose="020B0604030504040204" pitchFamily="34" charset="0"/>
                          <a:ea typeface="Tahoma" panose="020B0604030504040204" pitchFamily="34" charset="0"/>
                          <a:cs typeface="Tahoma" panose="020B0604030504040204" pitchFamily="34" charset="0"/>
                        </a:rPr>
                        <a:t>motorists</a:t>
                      </a:r>
                      <a:r>
                        <a:rPr lang="en-US" sz="1050" b="0" i="0" kern="1200" dirty="0">
                          <a:solidFill>
                            <a:schemeClr val="tx1"/>
                          </a:solidFill>
                          <a:effectLst/>
                          <a:latin typeface="Tahoma" panose="020B0604030504040204" pitchFamily="34" charset="0"/>
                          <a:ea typeface="Tahoma" panose="020B0604030504040204" pitchFamily="34" charset="0"/>
                          <a:cs typeface="Tahoma" panose="020B0604030504040204" pitchFamily="34" charset="0"/>
                        </a:rPr>
                        <a:t>, typically having the rooms arranged in low blocks with parking directly outside.</a:t>
                      </a:r>
                      <a:endParaRPr lang="en-GB" sz="800" b="0" i="0" u="none" strike="noStrike" noProof="0" dirty="0">
                        <a:solidFill>
                          <a:srgbClr val="000000"/>
                        </a:solidFill>
                        <a:latin typeface="Tahoma" panose="020B0604030504040204" pitchFamily="34" charset="0"/>
                        <a:ea typeface="Tahoma" panose="020B0604030504040204" pitchFamily="34" charset="0"/>
                        <a:cs typeface="Tahoma" panose="020B0604030504040204" pitchFamily="34" charset="0"/>
                      </a:endParaRPr>
                    </a:p>
                  </a:txBody>
                  <a:tcPr>
                    <a:lnL w="12700" cap="flat" cmpd="sng" algn="ctr">
                      <a:solidFill>
                        <a:schemeClr val="tx1"/>
                      </a:solidFill>
                      <a:prstDash val="solid"/>
                      <a:round/>
                      <a:headEnd type="none" w="med" len="med"/>
                      <a:tailEnd type="none" w="med" len="med"/>
                    </a:lnL>
                    <a:lnR w="12700">
                      <a:solidFill>
                        <a:schemeClr val="tx1"/>
                      </a:solid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1594106889"/>
                  </a:ext>
                </a:extLst>
              </a:tr>
              <a:tr h="370840">
                <a:tc>
                  <a:txBody>
                    <a:bodyPr/>
                    <a:lstStyle/>
                    <a:p>
                      <a:pPr lvl="0">
                        <a:buNone/>
                      </a:pPr>
                      <a:r>
                        <a:rPr lang="en-GB" sz="1100" b="1" dirty="0">
                          <a:latin typeface="Tahoma" panose="020B0604030504040204" pitchFamily="34" charset="0"/>
                          <a:ea typeface="Tahoma" panose="020B0604030504040204" pitchFamily="34" charset="0"/>
                          <a:cs typeface="Tahoma" panose="020B0604030504040204" pitchFamily="34" charset="0"/>
                        </a:rPr>
                        <a:t>1.4.6. Self catering apartments &amp; cottages</a:t>
                      </a:r>
                      <a:endParaRPr lang="en-US" sz="1100" b="1" dirty="0">
                        <a:latin typeface="Tahoma" panose="020B0604030504040204" pitchFamily="34" charset="0"/>
                        <a:ea typeface="Tahoma" panose="020B0604030504040204" pitchFamily="34" charset="0"/>
                        <a:cs typeface="Tahoma" panose="020B0604030504040204" pitchFamily="34" charset="0"/>
                      </a:endParaRPr>
                    </a:p>
                  </a:txBody>
                  <a:tcPr>
                    <a:lnL w="12700">
                      <a:solidFill>
                        <a:schemeClr val="tx1"/>
                      </a:solid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lvl="0" indent="0" algn="l" defTabSz="913740" rtl="0" eaLnBrk="1" fontAlgn="auto" latinLnBrk="0" hangingPunct="1">
                        <a:lnSpc>
                          <a:spcPct val="100000"/>
                        </a:lnSpc>
                        <a:spcBef>
                          <a:spcPts val="0"/>
                        </a:spcBef>
                        <a:spcAft>
                          <a:spcPts val="0"/>
                        </a:spcAft>
                        <a:buClrTx/>
                        <a:buSzTx/>
                        <a:buFontTx/>
                        <a:buNone/>
                        <a:tabLst/>
                        <a:defRPr/>
                      </a:pPr>
                      <a:r>
                        <a:rPr lang="en-GB" sz="1050" b="0" i="0" u="none" strike="noStrike" noProof="0" dirty="0">
                          <a:solidFill>
                            <a:srgbClr val="000000"/>
                          </a:solidFill>
                          <a:latin typeface="Tahoma" panose="020B0604030504040204" pitchFamily="34" charset="0"/>
                          <a:ea typeface="Tahoma" panose="020B0604030504040204" pitchFamily="34" charset="0"/>
                          <a:cs typeface="Tahoma" panose="020B0604030504040204" pitchFamily="34" charset="0"/>
                        </a:rPr>
                        <a:t>Usually booked by the week or (half week), this popular type of accommodation gives you access to an entire property with living space, a kitchen as well as bedrooms and bathrooms. They are popular with families and often accommodate tourists who wish to bring pets.</a:t>
                      </a:r>
                    </a:p>
                  </a:txBody>
                  <a:tcPr>
                    <a:lnL w="12700" cap="flat" cmpd="sng" algn="ctr">
                      <a:solidFill>
                        <a:schemeClr val="tx1"/>
                      </a:solidFill>
                      <a:prstDash val="solid"/>
                      <a:round/>
                      <a:headEnd type="none" w="med" len="med"/>
                      <a:tailEnd type="none" w="med" len="med"/>
                    </a:lnL>
                    <a:lnR w="12700">
                      <a:solidFill>
                        <a:schemeClr val="tx1"/>
                      </a:solid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3803049526"/>
                  </a:ext>
                </a:extLst>
              </a:tr>
              <a:tr h="370840">
                <a:tc>
                  <a:txBody>
                    <a:bodyPr/>
                    <a:lstStyle/>
                    <a:p>
                      <a:pPr lvl="0">
                        <a:buNone/>
                      </a:pPr>
                      <a:r>
                        <a:rPr lang="en-GB" sz="1100" b="1" dirty="0">
                          <a:latin typeface="Tahoma" panose="020B0604030504040204" pitchFamily="34" charset="0"/>
                          <a:ea typeface="Tahoma" panose="020B0604030504040204" pitchFamily="34" charset="0"/>
                          <a:cs typeface="Tahoma" panose="020B0604030504040204" pitchFamily="34" charset="0"/>
                        </a:rPr>
                        <a:t>1.4.7. Hostel/Youth Hostels</a:t>
                      </a:r>
                      <a:endParaRPr lang="en-US" sz="1100" b="1" dirty="0">
                        <a:latin typeface="Tahoma" panose="020B0604030504040204" pitchFamily="34" charset="0"/>
                        <a:ea typeface="Tahoma" panose="020B0604030504040204" pitchFamily="34" charset="0"/>
                        <a:cs typeface="Tahoma" panose="020B0604030504040204" pitchFamily="34" charset="0"/>
                      </a:endParaRPr>
                    </a:p>
                  </a:txBody>
                  <a:tcPr>
                    <a:lnL w="12700">
                      <a:solidFill>
                        <a:schemeClr val="tx1"/>
                      </a:solid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lvl="0" indent="0" algn="l" defTabSz="913740" rtl="0" eaLnBrk="1" fontAlgn="auto" latinLnBrk="0" hangingPunct="1">
                        <a:lnSpc>
                          <a:spcPct val="100000"/>
                        </a:lnSpc>
                        <a:spcBef>
                          <a:spcPts val="0"/>
                        </a:spcBef>
                        <a:spcAft>
                          <a:spcPts val="0"/>
                        </a:spcAft>
                        <a:buClrTx/>
                        <a:buSzTx/>
                        <a:buFontTx/>
                        <a:buNone/>
                        <a:tabLst/>
                        <a:defRPr/>
                      </a:pPr>
                      <a:r>
                        <a:rPr lang="en-US" sz="1100" b="0" i="0" kern="1200" dirty="0">
                          <a:solidFill>
                            <a:schemeClr val="tx1"/>
                          </a:solidFill>
                          <a:effectLst/>
                          <a:latin typeface="Tahoma" panose="020B0604030504040204" pitchFamily="34" charset="0"/>
                          <a:ea typeface="Tahoma" panose="020B0604030504040204" pitchFamily="34" charset="0"/>
                          <a:cs typeface="Tahoma" panose="020B0604030504040204" pitchFamily="34" charset="0"/>
                        </a:rPr>
                        <a:t>Hostels offer lower-priced, often basic accommodation. Typically, a hostel features a large room with separate beds, a shared bathroom, and a communal kitchen. They are popular with travelers on a low budget who want to meet and </a:t>
                      </a:r>
                      <a:r>
                        <a:rPr lang="en-US" sz="1100" b="0" i="0" kern="1200" dirty="0" err="1">
                          <a:solidFill>
                            <a:schemeClr val="tx1"/>
                          </a:solidFill>
                          <a:effectLst/>
                          <a:latin typeface="Tahoma" panose="020B0604030504040204" pitchFamily="34" charset="0"/>
                          <a:ea typeface="Tahoma" panose="020B0604030504040204" pitchFamily="34" charset="0"/>
                          <a:cs typeface="Tahoma" panose="020B0604030504040204" pitchFamily="34" charset="0"/>
                        </a:rPr>
                        <a:t>socialise</a:t>
                      </a:r>
                      <a:r>
                        <a:rPr lang="en-US" sz="1100" b="0" i="0" kern="1200" dirty="0">
                          <a:solidFill>
                            <a:schemeClr val="tx1"/>
                          </a:solidFill>
                          <a:effectLst/>
                          <a:latin typeface="Tahoma" panose="020B0604030504040204" pitchFamily="34" charset="0"/>
                          <a:ea typeface="Tahoma" panose="020B0604030504040204" pitchFamily="34" charset="0"/>
                          <a:cs typeface="Tahoma" panose="020B0604030504040204" pitchFamily="34" charset="0"/>
                        </a:rPr>
                        <a:t> with other travelers.</a:t>
                      </a:r>
                      <a:endParaRPr lang="en-GB" sz="700" b="0" i="0" u="none" strike="noStrike" noProof="0" dirty="0">
                        <a:solidFill>
                          <a:srgbClr val="000000"/>
                        </a:solidFill>
                        <a:latin typeface="Tahoma" panose="020B0604030504040204" pitchFamily="34" charset="0"/>
                        <a:ea typeface="Tahoma" panose="020B0604030504040204" pitchFamily="34" charset="0"/>
                        <a:cs typeface="Tahoma" panose="020B0604030504040204" pitchFamily="34" charset="0"/>
                      </a:endParaRPr>
                    </a:p>
                  </a:txBody>
                  <a:tcPr>
                    <a:lnL w="12700" cap="flat" cmpd="sng" algn="ctr">
                      <a:solidFill>
                        <a:schemeClr val="tx1"/>
                      </a:solidFill>
                      <a:prstDash val="solid"/>
                      <a:round/>
                      <a:headEnd type="none" w="med" len="med"/>
                      <a:tailEnd type="none" w="med" len="med"/>
                    </a:lnL>
                    <a:lnR w="12700">
                      <a:solidFill>
                        <a:schemeClr val="tx1"/>
                      </a:solid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477127805"/>
                  </a:ext>
                </a:extLst>
              </a:tr>
              <a:tr h="370840">
                <a:tc>
                  <a:txBody>
                    <a:bodyPr/>
                    <a:lstStyle/>
                    <a:p>
                      <a:pPr lvl="0">
                        <a:buNone/>
                      </a:pPr>
                      <a:r>
                        <a:rPr lang="en-GB" sz="1100" b="1" dirty="0">
                          <a:latin typeface="Tahoma" panose="020B0604030504040204" pitchFamily="34" charset="0"/>
                          <a:ea typeface="Tahoma" panose="020B0604030504040204" pitchFamily="34" charset="0"/>
                          <a:cs typeface="Tahoma" panose="020B0604030504040204" pitchFamily="34" charset="0"/>
                        </a:rPr>
                        <a:t>1.4.8. Campsites &amp; Caravan Parks</a:t>
                      </a:r>
                      <a:endParaRPr lang="en-US" sz="1100" b="1" dirty="0">
                        <a:latin typeface="Tahoma" panose="020B0604030504040204" pitchFamily="34" charset="0"/>
                        <a:ea typeface="Tahoma" panose="020B0604030504040204" pitchFamily="34" charset="0"/>
                        <a:cs typeface="Tahoma" panose="020B0604030504040204" pitchFamily="34" charset="0"/>
                      </a:endParaRPr>
                    </a:p>
                  </a:txBody>
                  <a:tcPr>
                    <a:lnL w="12700">
                      <a:solidFill>
                        <a:schemeClr val="tx1"/>
                      </a:solid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lvl="0" indent="0" algn="l" defTabSz="913740" rtl="0" eaLnBrk="1" fontAlgn="auto" latinLnBrk="0" hangingPunct="1">
                        <a:lnSpc>
                          <a:spcPct val="100000"/>
                        </a:lnSpc>
                        <a:spcBef>
                          <a:spcPts val="0"/>
                        </a:spcBef>
                        <a:spcAft>
                          <a:spcPts val="0"/>
                        </a:spcAft>
                        <a:buClrTx/>
                        <a:buSzTx/>
                        <a:buFontTx/>
                        <a:buNone/>
                        <a:tabLst/>
                        <a:defRPr/>
                      </a:pPr>
                      <a:r>
                        <a:rPr lang="en-GB" sz="1100" b="0" i="0" u="none" strike="noStrike" noProof="0" dirty="0">
                          <a:solidFill>
                            <a:srgbClr val="000000"/>
                          </a:solidFill>
                          <a:latin typeface="Tahoma" panose="020B0604030504040204" pitchFamily="34" charset="0"/>
                          <a:ea typeface="Tahoma" panose="020B0604030504040204" pitchFamily="34" charset="0"/>
                          <a:cs typeface="Tahoma" panose="020B0604030504040204" pitchFamily="34" charset="0"/>
                        </a:rPr>
                        <a:t>A relatively low budget option where travellers usually bring their own tents or caravans, although some static caravans or glamping pods may be available. Very popular with families or older tourists wanting to enjoy the outdoors.</a:t>
                      </a:r>
                    </a:p>
                  </a:txBody>
                  <a:tcPr>
                    <a:lnL w="12700" cap="flat" cmpd="sng" algn="ctr">
                      <a:solidFill>
                        <a:schemeClr val="tx1"/>
                      </a:solidFill>
                      <a:prstDash val="solid"/>
                      <a:round/>
                      <a:headEnd type="none" w="med" len="med"/>
                      <a:tailEnd type="none" w="med" len="med"/>
                    </a:lnL>
                    <a:lnR w="12700">
                      <a:solidFill>
                        <a:schemeClr val="tx1"/>
                      </a:solid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471505000"/>
                  </a:ext>
                </a:extLst>
              </a:tr>
            </a:tbl>
          </a:graphicData>
        </a:graphic>
      </p:graphicFrame>
      <p:graphicFrame>
        <p:nvGraphicFramePr>
          <p:cNvPr id="15" name="Table 8">
            <a:extLst>
              <a:ext uri="{FF2B5EF4-FFF2-40B4-BE49-F238E27FC236}">
                <a16:creationId xmlns:a16="http://schemas.microsoft.com/office/drawing/2014/main" id="{66F92BCA-97B7-4C43-8263-7522064D40F2}"/>
              </a:ext>
            </a:extLst>
          </p:cNvPr>
          <p:cNvGraphicFramePr>
            <a:graphicFrameLocks noGrp="1"/>
          </p:cNvGraphicFramePr>
          <p:nvPr>
            <p:extLst>
              <p:ext uri="{D42A27DB-BD31-4B8C-83A1-F6EECF244321}">
                <p14:modId xmlns:p14="http://schemas.microsoft.com/office/powerpoint/2010/main" val="1175743808"/>
              </p:ext>
            </p:extLst>
          </p:nvPr>
        </p:nvGraphicFramePr>
        <p:xfrm>
          <a:off x="7473244" y="538035"/>
          <a:ext cx="4564427" cy="6200503"/>
        </p:xfrm>
        <a:graphic>
          <a:graphicData uri="http://schemas.openxmlformats.org/drawingml/2006/table">
            <a:tbl>
              <a:tblPr firstRow="1" bandRow="1"/>
              <a:tblGrid>
                <a:gridCol w="1377198">
                  <a:extLst>
                    <a:ext uri="{9D8B030D-6E8A-4147-A177-3AD203B41FA5}">
                      <a16:colId xmlns:a16="http://schemas.microsoft.com/office/drawing/2014/main" val="3326913725"/>
                    </a:ext>
                  </a:extLst>
                </a:gridCol>
                <a:gridCol w="3187229">
                  <a:extLst>
                    <a:ext uri="{9D8B030D-6E8A-4147-A177-3AD203B41FA5}">
                      <a16:colId xmlns:a16="http://schemas.microsoft.com/office/drawing/2014/main" val="4033001232"/>
                    </a:ext>
                  </a:extLst>
                </a:gridCol>
              </a:tblGrid>
              <a:tr h="404461">
                <a:tc gridSpan="2">
                  <a:txBody>
                    <a:bodyPr/>
                    <a:lstStyle/>
                    <a:p>
                      <a:pPr algn="ctr"/>
                      <a:r>
                        <a:rPr lang="en-GB" sz="1100" b="1" i="0" dirty="0">
                          <a:latin typeface="Tahoma" panose="020B0604030504040204" pitchFamily="34" charset="0"/>
                          <a:ea typeface="Tahoma" panose="020B0604030504040204" pitchFamily="34" charset="0"/>
                          <a:cs typeface="Tahoma" panose="020B0604030504040204" pitchFamily="34" charset="0"/>
                        </a:rPr>
                        <a:t>1.5 TRANSPORT</a:t>
                      </a:r>
                    </a:p>
                  </a:txBody>
                  <a:tcPr>
                    <a:lnL w="12700">
                      <a:solidFill>
                        <a:schemeClr val="tx1"/>
                      </a:solidFill>
                    </a:lnL>
                    <a:lnR w="12700">
                      <a:solidFill>
                        <a:schemeClr val="tx1"/>
                      </a:solidFill>
                    </a:lnR>
                    <a:lnT w="12700">
                      <a:solidFill>
                        <a:schemeClr val="tx1"/>
                      </a:solidFill>
                    </a:lnT>
                    <a:lnB w="12700" cap="flat" cmpd="sng" algn="ctr">
                      <a:solidFill>
                        <a:schemeClr val="tx1"/>
                      </a:solidFill>
                      <a:prstDash val="solid"/>
                      <a:round/>
                      <a:headEnd type="none" w="med" len="med"/>
                      <a:tailEnd type="none" w="med" len="med"/>
                    </a:lnB>
                    <a:solidFill>
                      <a:schemeClr val="accent2">
                        <a:lumMod val="20000"/>
                        <a:lumOff val="80000"/>
                      </a:schemeClr>
                    </a:solidFill>
                  </a:tcPr>
                </a:tc>
                <a:tc hMerge="1">
                  <a:txBody>
                    <a:bodyPr/>
                    <a:lstStyle/>
                    <a:p>
                      <a:endParaRPr lang="en-US"/>
                    </a:p>
                  </a:txBody>
                  <a:tcPr>
                    <a:lnL w="12700">
                      <a:solidFill>
                        <a:schemeClr val="tx1"/>
                      </a:solidFill>
                    </a:lnL>
                    <a:lnR w="12700">
                      <a:solidFill>
                        <a:schemeClr val="tx1"/>
                      </a:solidFill>
                    </a:lnR>
                    <a:lnT w="12700">
                      <a:solidFill>
                        <a:schemeClr val="tx1"/>
                      </a:solidFill>
                    </a:lnT>
                    <a:lnB w="12700">
                      <a:solidFill>
                        <a:schemeClr val="tx1"/>
                      </a:solidFill>
                    </a:lnB>
                  </a:tcPr>
                </a:tc>
                <a:extLst>
                  <a:ext uri="{0D108BD9-81ED-4DB2-BD59-A6C34878D82A}">
                    <a16:rowId xmlns:a16="http://schemas.microsoft.com/office/drawing/2014/main" val="3274273296"/>
                  </a:ext>
                </a:extLst>
              </a:tr>
              <a:tr h="518135">
                <a:tc>
                  <a:txBody>
                    <a:bodyPr/>
                    <a:lstStyle/>
                    <a:p>
                      <a:pPr lvl="0">
                        <a:buNone/>
                      </a:pPr>
                      <a:r>
                        <a:rPr lang="en-GB" sz="1100" b="1" dirty="0">
                          <a:latin typeface="Tahoma" panose="020B0604030504040204" pitchFamily="34" charset="0"/>
                          <a:ea typeface="Tahoma" panose="020B0604030504040204" pitchFamily="34" charset="0"/>
                          <a:cs typeface="Tahoma" panose="020B0604030504040204" pitchFamily="34" charset="0"/>
                        </a:rPr>
                        <a:t>1.5.1.Inbound Tourism</a:t>
                      </a:r>
                      <a:endParaRPr lang="en-US" sz="1100" b="1" dirty="0">
                        <a:latin typeface="Tahoma" panose="020B0604030504040204" pitchFamily="34" charset="0"/>
                        <a:ea typeface="Tahoma" panose="020B0604030504040204" pitchFamily="34" charset="0"/>
                        <a:cs typeface="Tahoma" panose="020B0604030504040204" pitchFamily="34" charset="0"/>
                      </a:endParaRPr>
                    </a:p>
                  </a:txBody>
                  <a:tcPr>
                    <a:lnL w="12700">
                      <a:solidFill>
                        <a:schemeClr val="tx1"/>
                      </a:solidFill>
                    </a:lnL>
                    <a:lnR w="12700" cap="flat" cmpd="sng" algn="ctr">
                      <a:solidFill>
                        <a:schemeClr val="tx1"/>
                      </a:solidFill>
                      <a:prstDash val="solid"/>
                      <a:round/>
                      <a:headEnd type="none" w="med" len="med"/>
                      <a:tailEnd type="none" w="med" len="med"/>
                    </a:lnR>
                    <a:lnT w="12700">
                      <a:solidFill>
                        <a:schemeClr val="tx1"/>
                      </a:solidFill>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lvl="0" algn="l">
                        <a:lnSpc>
                          <a:spcPct val="100000"/>
                        </a:lnSpc>
                        <a:spcBef>
                          <a:spcPts val="0"/>
                        </a:spcBef>
                        <a:spcAft>
                          <a:spcPts val="0"/>
                        </a:spcAft>
                        <a:buNone/>
                      </a:pPr>
                      <a:r>
                        <a:rPr lang="en-GB" sz="1100" b="0" i="0" u="none" strike="noStrike" noProof="0" dirty="0">
                          <a:solidFill>
                            <a:srgbClr val="000000"/>
                          </a:solidFill>
                          <a:latin typeface="Tahoma" panose="020B0604030504040204" pitchFamily="34" charset="0"/>
                          <a:ea typeface="Tahoma" panose="020B0604030504040204" pitchFamily="34" charset="0"/>
                          <a:cs typeface="Tahoma" panose="020B0604030504040204" pitchFamily="34" charset="0"/>
                        </a:rPr>
                        <a:t>Where tourists travel into a country e.g. tourists from Japan coming to visit UK.</a:t>
                      </a:r>
                    </a:p>
                  </a:txBody>
                  <a:tcPr>
                    <a:lnL w="12700" cap="flat" cmpd="sng" algn="ctr">
                      <a:solidFill>
                        <a:schemeClr val="tx1"/>
                      </a:solidFill>
                      <a:prstDash val="solid"/>
                      <a:round/>
                      <a:headEnd type="none" w="med" len="med"/>
                      <a:tailEnd type="none" w="med" len="med"/>
                    </a:lnL>
                    <a:lnR w="12700">
                      <a:solidFill>
                        <a:schemeClr val="tx1"/>
                      </a:solidFill>
                    </a:lnR>
                    <a:lnT w="12700">
                      <a:solidFill>
                        <a:schemeClr val="tx1"/>
                      </a:solidFill>
                    </a:lnT>
                    <a:lnB w="12700" cap="flat" cmpd="sng" algn="ctr">
                      <a:solidFill>
                        <a:schemeClr val="tx1"/>
                      </a:solidFill>
                      <a:prstDash val="solid"/>
                      <a:round/>
                      <a:headEnd type="none" w="med" len="med"/>
                      <a:tailEnd type="none" w="med" len="med"/>
                    </a:lnB>
                    <a:solidFill>
                      <a:schemeClr val="accent2">
                        <a:lumMod val="20000"/>
                        <a:lumOff val="80000"/>
                      </a:schemeClr>
                    </a:solidFill>
                  </a:tcPr>
                </a:tc>
                <a:extLst>
                  <a:ext uri="{0D108BD9-81ED-4DB2-BD59-A6C34878D82A}">
                    <a16:rowId xmlns:a16="http://schemas.microsoft.com/office/drawing/2014/main" val="2731787087"/>
                  </a:ext>
                </a:extLst>
              </a:tr>
              <a:tr h="604515">
                <a:tc>
                  <a:txBody>
                    <a:bodyPr/>
                    <a:lstStyle/>
                    <a:p>
                      <a:pPr lvl="0">
                        <a:buNone/>
                      </a:pPr>
                      <a:r>
                        <a:rPr lang="en-GB" sz="1100" b="1" dirty="0">
                          <a:latin typeface="Tahoma" panose="020B0604030504040204" pitchFamily="34" charset="0"/>
                          <a:ea typeface="Tahoma" panose="020B0604030504040204" pitchFamily="34" charset="0"/>
                          <a:cs typeface="Tahoma" panose="020B0604030504040204" pitchFamily="34" charset="0"/>
                        </a:rPr>
                        <a:t>1.5.2. Outbound Tourism</a:t>
                      </a:r>
                      <a:endParaRPr lang="en-US" sz="1100" b="1" dirty="0">
                        <a:latin typeface="Tahoma" panose="020B0604030504040204" pitchFamily="34" charset="0"/>
                        <a:ea typeface="Tahoma" panose="020B0604030504040204" pitchFamily="34" charset="0"/>
                        <a:cs typeface="Tahoma" panose="020B0604030504040204" pitchFamily="34" charset="0"/>
                      </a:endParaRPr>
                    </a:p>
                  </a:txBody>
                  <a:tcPr>
                    <a:lnL w="12700">
                      <a:solidFill>
                        <a:schemeClr val="tx1"/>
                      </a:solid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marL="0" marR="0" lvl="0" indent="0" algn="l" defTabSz="913740" rtl="0" eaLnBrk="1" fontAlgn="auto" latinLnBrk="0" hangingPunct="1">
                        <a:lnSpc>
                          <a:spcPct val="100000"/>
                        </a:lnSpc>
                        <a:spcBef>
                          <a:spcPts val="0"/>
                        </a:spcBef>
                        <a:spcAft>
                          <a:spcPts val="0"/>
                        </a:spcAft>
                        <a:buClrTx/>
                        <a:buSzTx/>
                        <a:buFontTx/>
                        <a:buNone/>
                        <a:tabLst/>
                        <a:defRPr/>
                      </a:pPr>
                      <a:r>
                        <a:rPr lang="en-GB" sz="1100" b="0" i="0" u="none" strike="noStrike" noProof="0" dirty="0">
                          <a:solidFill>
                            <a:srgbClr val="000000"/>
                          </a:solidFill>
                          <a:latin typeface="Tahoma" panose="020B0604030504040204" pitchFamily="34" charset="0"/>
                          <a:ea typeface="Tahoma" panose="020B0604030504040204" pitchFamily="34" charset="0"/>
                          <a:cs typeface="Tahoma" panose="020B0604030504040204" pitchFamily="34" charset="0"/>
                        </a:rPr>
                        <a:t>Where tourists exit a country to go to visit a different country e.g. tourists from UK visiting Spain.</a:t>
                      </a:r>
                    </a:p>
                  </a:txBody>
                  <a:tcPr>
                    <a:lnL w="12700" cap="flat" cmpd="sng" algn="ctr">
                      <a:solidFill>
                        <a:schemeClr val="tx1"/>
                      </a:solidFill>
                      <a:prstDash val="solid"/>
                      <a:round/>
                      <a:headEnd type="none" w="med" len="med"/>
                      <a:tailEnd type="none" w="med" len="med"/>
                    </a:lnL>
                    <a:lnR w="12700">
                      <a:solidFill>
                        <a:schemeClr val="tx1"/>
                      </a:solid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extLst>
                  <a:ext uri="{0D108BD9-81ED-4DB2-BD59-A6C34878D82A}">
                    <a16:rowId xmlns:a16="http://schemas.microsoft.com/office/drawing/2014/main" val="1769212644"/>
                  </a:ext>
                </a:extLst>
              </a:tr>
              <a:tr h="721688">
                <a:tc>
                  <a:txBody>
                    <a:bodyPr/>
                    <a:lstStyle/>
                    <a:p>
                      <a:pPr lvl="0">
                        <a:buNone/>
                      </a:pPr>
                      <a:r>
                        <a:rPr lang="en-GB" sz="1100" b="1" dirty="0">
                          <a:latin typeface="Tahoma" panose="020B0604030504040204" pitchFamily="34" charset="0"/>
                          <a:ea typeface="Tahoma" panose="020B0604030504040204" pitchFamily="34" charset="0"/>
                          <a:cs typeface="Tahoma" panose="020B0604030504040204" pitchFamily="34" charset="0"/>
                        </a:rPr>
                        <a:t>1.5.3. Domestic Tourism</a:t>
                      </a:r>
                      <a:endParaRPr lang="en-US" sz="1100" b="1" dirty="0">
                        <a:latin typeface="Tahoma" panose="020B0604030504040204" pitchFamily="34" charset="0"/>
                        <a:ea typeface="Tahoma" panose="020B0604030504040204" pitchFamily="34" charset="0"/>
                        <a:cs typeface="Tahoma" panose="020B0604030504040204" pitchFamily="34" charset="0"/>
                      </a:endParaRPr>
                    </a:p>
                  </a:txBody>
                  <a:tcPr>
                    <a:lnL w="12700">
                      <a:solidFill>
                        <a:schemeClr val="tx1"/>
                      </a:solid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marL="0" marR="0" lvl="0" indent="0" algn="l" defTabSz="913740" rtl="0" eaLnBrk="1" fontAlgn="auto" latinLnBrk="0" hangingPunct="1">
                        <a:lnSpc>
                          <a:spcPct val="100000"/>
                        </a:lnSpc>
                        <a:spcBef>
                          <a:spcPts val="0"/>
                        </a:spcBef>
                        <a:spcAft>
                          <a:spcPts val="0"/>
                        </a:spcAft>
                        <a:buClrTx/>
                        <a:buSzTx/>
                        <a:buFontTx/>
                        <a:buNone/>
                        <a:tabLst/>
                        <a:defRPr/>
                      </a:pPr>
                      <a:r>
                        <a:rPr lang="en-GB" sz="1100" b="0" i="0" u="none" strike="noStrike" noProof="0" dirty="0">
                          <a:solidFill>
                            <a:srgbClr val="000000"/>
                          </a:solidFill>
                          <a:latin typeface="Tahoma" panose="020B0604030504040204" pitchFamily="34" charset="0"/>
                          <a:ea typeface="Tahoma" panose="020B0604030504040204" pitchFamily="34" charset="0"/>
                          <a:cs typeface="Tahoma" panose="020B0604030504040204" pitchFamily="34" charset="0"/>
                        </a:rPr>
                        <a:t>Where tourists holiday within their own country of residence e.g. Someone from Dorset visiting the Lake District.</a:t>
                      </a:r>
                    </a:p>
                  </a:txBody>
                  <a:tcPr>
                    <a:lnL w="12700" cap="flat" cmpd="sng" algn="ctr">
                      <a:solidFill>
                        <a:schemeClr val="tx1"/>
                      </a:solidFill>
                      <a:prstDash val="solid"/>
                      <a:round/>
                      <a:headEnd type="none" w="med" len="med"/>
                      <a:tailEnd type="none" w="med" len="med"/>
                    </a:lnL>
                    <a:lnR w="12700">
                      <a:solidFill>
                        <a:schemeClr val="tx1"/>
                      </a:solid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extLst>
                  <a:ext uri="{0D108BD9-81ED-4DB2-BD59-A6C34878D82A}">
                    <a16:rowId xmlns:a16="http://schemas.microsoft.com/office/drawing/2014/main" val="121031186"/>
                  </a:ext>
                </a:extLst>
              </a:tr>
              <a:tr h="775019">
                <a:tc>
                  <a:txBody>
                    <a:bodyPr/>
                    <a:lstStyle/>
                    <a:p>
                      <a:pPr lvl="0">
                        <a:buNone/>
                      </a:pPr>
                      <a:r>
                        <a:rPr lang="en-GB" sz="1100" b="1" dirty="0">
                          <a:latin typeface="Tahoma" panose="020B0604030504040204" pitchFamily="34" charset="0"/>
                          <a:ea typeface="Tahoma" panose="020B0604030504040204" pitchFamily="34" charset="0"/>
                          <a:cs typeface="Tahoma" panose="020B0604030504040204" pitchFamily="34" charset="0"/>
                        </a:rPr>
                        <a:t>1.5.4. Terminals</a:t>
                      </a:r>
                      <a:endParaRPr lang="en-US" sz="1100" b="1" dirty="0">
                        <a:latin typeface="Tahoma" panose="020B0604030504040204" pitchFamily="34" charset="0"/>
                        <a:ea typeface="Tahoma" panose="020B0604030504040204" pitchFamily="34" charset="0"/>
                        <a:cs typeface="Tahoma" panose="020B0604030504040204" pitchFamily="34" charset="0"/>
                      </a:endParaRPr>
                    </a:p>
                  </a:txBody>
                  <a:tcPr>
                    <a:lnL w="12700">
                      <a:solidFill>
                        <a:schemeClr val="tx1"/>
                      </a:solidFill>
                    </a:lnL>
                    <a:lnR w="12700" cap="flat" cmpd="sng" algn="ctr">
                      <a:solidFill>
                        <a:schemeClr val="tx1"/>
                      </a:solidFill>
                      <a:prstDash val="solid"/>
                      <a:round/>
                      <a:headEnd type="none" w="med" len="med"/>
                      <a:tailEnd type="none" w="med" len="med"/>
                    </a:lnR>
                    <a:lnT w="12700">
                      <a:solidFill>
                        <a:schemeClr val="tx1"/>
                      </a:solidFill>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lvl="0" algn="l">
                        <a:lnSpc>
                          <a:spcPct val="100000"/>
                        </a:lnSpc>
                        <a:spcBef>
                          <a:spcPts val="0"/>
                        </a:spcBef>
                        <a:spcAft>
                          <a:spcPts val="0"/>
                        </a:spcAft>
                        <a:buNone/>
                      </a:pPr>
                      <a:r>
                        <a:rPr lang="en-GB" sz="1100" b="0" i="0" u="none" strike="noStrike" noProof="0" dirty="0">
                          <a:solidFill>
                            <a:srgbClr val="000000"/>
                          </a:solidFill>
                          <a:latin typeface="Tahoma" panose="020B0604030504040204" pitchFamily="34" charset="0"/>
                          <a:ea typeface="Tahoma" panose="020B0604030504040204" pitchFamily="34" charset="0"/>
                          <a:cs typeface="Tahoma" panose="020B0604030504040204" pitchFamily="34" charset="0"/>
                        </a:rPr>
                        <a:t>Where travellers gather prior to departure e.g. airport or ferry terminal. They often have a range of facilities e.g. toilets, shops and restaurants.</a:t>
                      </a:r>
                    </a:p>
                  </a:txBody>
                  <a:tcPr>
                    <a:lnL w="12700" cap="flat" cmpd="sng" algn="ctr">
                      <a:solidFill>
                        <a:schemeClr val="tx1"/>
                      </a:solidFill>
                      <a:prstDash val="solid"/>
                      <a:round/>
                      <a:headEnd type="none" w="med" len="med"/>
                      <a:tailEnd type="none" w="med" len="med"/>
                    </a:lnL>
                    <a:lnR w="12700">
                      <a:solidFill>
                        <a:schemeClr val="tx1"/>
                      </a:solidFill>
                    </a:lnR>
                    <a:lnT w="12700">
                      <a:solidFill>
                        <a:schemeClr val="tx1"/>
                      </a:solidFill>
                    </a:lnT>
                    <a:lnB w="12700" cap="flat" cmpd="sng" algn="ctr">
                      <a:solidFill>
                        <a:schemeClr val="tx1"/>
                      </a:solidFill>
                      <a:prstDash val="solid"/>
                      <a:round/>
                      <a:headEnd type="none" w="med" len="med"/>
                      <a:tailEnd type="none" w="med" len="med"/>
                    </a:lnB>
                    <a:solidFill>
                      <a:schemeClr val="accent2">
                        <a:lumMod val="20000"/>
                        <a:lumOff val="80000"/>
                      </a:schemeClr>
                    </a:solidFill>
                  </a:tcPr>
                </a:tc>
                <a:extLst>
                  <a:ext uri="{0D108BD9-81ED-4DB2-BD59-A6C34878D82A}">
                    <a16:rowId xmlns:a16="http://schemas.microsoft.com/office/drawing/2014/main" val="1561380102"/>
                  </a:ext>
                </a:extLst>
              </a:tr>
              <a:tr h="925241">
                <a:tc>
                  <a:txBody>
                    <a:bodyPr/>
                    <a:lstStyle/>
                    <a:p>
                      <a:pPr lvl="0">
                        <a:buNone/>
                      </a:pPr>
                      <a:r>
                        <a:rPr lang="en-US" sz="1100" b="1" dirty="0">
                          <a:latin typeface="Tahoma" panose="020B0604030504040204" pitchFamily="34" charset="0"/>
                          <a:ea typeface="Tahoma" panose="020B0604030504040204" pitchFamily="34" charset="0"/>
                          <a:cs typeface="Tahoma" panose="020B0604030504040204" pitchFamily="34" charset="0"/>
                        </a:rPr>
                        <a:t>1.5.5. Gateway</a:t>
                      </a:r>
                    </a:p>
                  </a:txBody>
                  <a:tcPr>
                    <a:lnL w="12700">
                      <a:solidFill>
                        <a:schemeClr val="tx1"/>
                      </a:solidFill>
                    </a:lnL>
                    <a:lnR w="12700">
                      <a:solidFill>
                        <a:schemeClr val="tx1"/>
                      </a:solidFill>
                    </a:lnR>
                    <a:lnT w="12700">
                      <a:solidFill>
                        <a:schemeClr val="tx1"/>
                      </a:solidFill>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lvl="0" algn="l">
                        <a:lnSpc>
                          <a:spcPct val="100000"/>
                        </a:lnSpc>
                        <a:spcBef>
                          <a:spcPts val="0"/>
                        </a:spcBef>
                        <a:spcAft>
                          <a:spcPts val="0"/>
                        </a:spcAft>
                        <a:buNone/>
                      </a:pPr>
                      <a:r>
                        <a:rPr lang="en-GB" sz="1100" b="0" i="0" u="none" strike="noStrike" noProof="0" dirty="0">
                          <a:solidFill>
                            <a:srgbClr val="000000"/>
                          </a:solidFill>
                          <a:latin typeface="Tahoma" panose="020B0604030504040204" pitchFamily="34" charset="0"/>
                          <a:ea typeface="Tahoma" panose="020B0604030504040204" pitchFamily="34" charset="0"/>
                          <a:cs typeface="Tahoma" panose="020B0604030504040204" pitchFamily="34" charset="0"/>
                        </a:rPr>
                        <a:t>Large airports like London Heathrow act as a gateway to UK offering a range of onward travel options to other UK destinations e.g. road, rail and onward flights.</a:t>
                      </a:r>
                    </a:p>
                  </a:txBody>
                  <a:tcPr>
                    <a:lnL w="12700">
                      <a:solidFill>
                        <a:schemeClr val="tx1"/>
                      </a:solidFill>
                    </a:lnL>
                    <a:lnR w="12700">
                      <a:solidFill>
                        <a:schemeClr val="tx1"/>
                      </a:solidFill>
                    </a:lnR>
                    <a:lnT w="12700">
                      <a:solidFill>
                        <a:schemeClr val="tx1"/>
                      </a:solidFill>
                    </a:lnT>
                    <a:lnB w="12700" cap="flat" cmpd="sng" algn="ctr">
                      <a:solidFill>
                        <a:schemeClr val="tx1"/>
                      </a:solidFill>
                      <a:prstDash val="solid"/>
                      <a:round/>
                      <a:headEnd type="none" w="med" len="med"/>
                      <a:tailEnd type="none" w="med" len="med"/>
                    </a:lnB>
                    <a:solidFill>
                      <a:schemeClr val="accent2">
                        <a:lumMod val="20000"/>
                        <a:lumOff val="80000"/>
                      </a:schemeClr>
                    </a:solidFill>
                  </a:tcPr>
                </a:tc>
                <a:extLst>
                  <a:ext uri="{0D108BD9-81ED-4DB2-BD59-A6C34878D82A}">
                    <a16:rowId xmlns:a16="http://schemas.microsoft.com/office/drawing/2014/main" val="706761835"/>
                  </a:ext>
                </a:extLst>
              </a:tr>
              <a:tr h="1128794">
                <a:tc>
                  <a:txBody>
                    <a:bodyPr/>
                    <a:lstStyle/>
                    <a:p>
                      <a:pPr lvl="0">
                        <a:buNone/>
                      </a:pPr>
                      <a:r>
                        <a:rPr lang="en-US" sz="1100" b="1" dirty="0">
                          <a:latin typeface="Tahoma" panose="020B0604030504040204" pitchFamily="34" charset="0"/>
                          <a:ea typeface="Tahoma" panose="020B0604030504040204" pitchFamily="34" charset="0"/>
                          <a:cs typeface="Tahoma" panose="020B0604030504040204" pitchFamily="34" charset="0"/>
                        </a:rPr>
                        <a:t>1.5.6. Transport Hub</a:t>
                      </a:r>
                    </a:p>
                  </a:txBody>
                  <a:tcPr>
                    <a:lnL w="12700">
                      <a:solidFill>
                        <a:schemeClr val="tx1"/>
                      </a:solid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lvl="0" algn="l">
                        <a:lnSpc>
                          <a:spcPct val="100000"/>
                        </a:lnSpc>
                        <a:spcBef>
                          <a:spcPts val="0"/>
                        </a:spcBef>
                        <a:spcAft>
                          <a:spcPts val="0"/>
                        </a:spcAft>
                        <a:buNone/>
                      </a:pPr>
                      <a:r>
                        <a:rPr lang="en-US" sz="1100" b="0" i="0" kern="1200" dirty="0">
                          <a:solidFill>
                            <a:schemeClr val="tx1"/>
                          </a:solidFill>
                          <a:effectLst/>
                          <a:latin typeface="Tahoma" panose="020B0604030504040204" pitchFamily="34" charset="0"/>
                          <a:ea typeface="Tahoma" panose="020B0604030504040204" pitchFamily="34" charset="0"/>
                          <a:cs typeface="Tahoma" panose="020B0604030504040204" pitchFamily="34" charset="0"/>
                        </a:rPr>
                        <a:t>Where </a:t>
                      </a:r>
                      <a:r>
                        <a:rPr lang="en-US" sz="1100" b="0" i="0" u="none" strike="noStrike" kern="1200" dirty="0">
                          <a:solidFill>
                            <a:schemeClr val="tx1"/>
                          </a:solidFill>
                          <a:effectLst/>
                          <a:latin typeface="Tahoma" panose="020B0604030504040204" pitchFamily="34" charset="0"/>
                          <a:ea typeface="Tahoma" panose="020B0604030504040204" pitchFamily="34" charset="0"/>
                          <a:cs typeface="Tahoma" panose="020B0604030504040204" pitchFamily="34" charset="0"/>
                        </a:rPr>
                        <a:t>passengers</a:t>
                      </a:r>
                      <a:r>
                        <a:rPr lang="en-US" sz="1100" b="0" i="0" kern="1200" dirty="0">
                          <a:solidFill>
                            <a:schemeClr val="tx1"/>
                          </a:solidFill>
                          <a:effectLst/>
                          <a:latin typeface="Tahoma" panose="020B0604030504040204" pitchFamily="34" charset="0"/>
                          <a:ea typeface="Tahoma" panose="020B0604030504040204" pitchFamily="34" charset="0"/>
                          <a:cs typeface="Tahoma" panose="020B0604030504040204" pitchFamily="34" charset="0"/>
                        </a:rPr>
                        <a:t> (and </a:t>
                      </a:r>
                      <a:r>
                        <a:rPr lang="en-US" sz="1100" b="0" i="0" u="none" strike="noStrike" kern="1200" dirty="0">
                          <a:solidFill>
                            <a:schemeClr val="tx1"/>
                          </a:solidFill>
                          <a:effectLst/>
                          <a:latin typeface="Tahoma" panose="020B0604030504040204" pitchFamily="34" charset="0"/>
                          <a:ea typeface="Tahoma" panose="020B0604030504040204" pitchFamily="34" charset="0"/>
                          <a:cs typeface="Tahoma" panose="020B0604030504040204" pitchFamily="34" charset="0"/>
                        </a:rPr>
                        <a:t>cargo)</a:t>
                      </a:r>
                      <a:r>
                        <a:rPr lang="en-US" sz="1100" b="0" i="0" kern="1200" dirty="0">
                          <a:solidFill>
                            <a:schemeClr val="tx1"/>
                          </a:solidFill>
                          <a:effectLst/>
                          <a:latin typeface="Tahoma" panose="020B0604030504040204" pitchFamily="34" charset="0"/>
                          <a:ea typeface="Tahoma" panose="020B0604030504040204" pitchFamily="34" charset="0"/>
                          <a:cs typeface="Tahoma" panose="020B0604030504040204" pitchFamily="34" charset="0"/>
                        </a:rPr>
                        <a:t> are exchanged between vehicles and/or between </a:t>
                      </a:r>
                      <a:r>
                        <a:rPr lang="en-US" sz="1100" b="0" i="0" u="none" strike="noStrike" kern="1200" dirty="0">
                          <a:solidFill>
                            <a:schemeClr val="tx1"/>
                          </a:solidFill>
                          <a:effectLst/>
                          <a:latin typeface="Tahoma" panose="020B0604030504040204" pitchFamily="34" charset="0"/>
                          <a:ea typeface="Tahoma" panose="020B0604030504040204" pitchFamily="34" charset="0"/>
                          <a:cs typeface="Tahoma" panose="020B0604030504040204" pitchFamily="34" charset="0"/>
                        </a:rPr>
                        <a:t>transport modes</a:t>
                      </a:r>
                      <a:r>
                        <a:rPr lang="en-US" sz="1100" b="0" i="0" kern="1200" dirty="0">
                          <a:solidFill>
                            <a:schemeClr val="tx1"/>
                          </a:solidFill>
                          <a:effectLst/>
                          <a:latin typeface="Tahoma" panose="020B0604030504040204" pitchFamily="34" charset="0"/>
                          <a:ea typeface="Tahoma" panose="020B0604030504040204" pitchFamily="34" charset="0"/>
                          <a:cs typeface="Tahoma" panose="020B0604030504040204" pitchFamily="34" charset="0"/>
                        </a:rPr>
                        <a:t>. </a:t>
                      </a:r>
                      <a:r>
                        <a:rPr lang="en-US" sz="1100" b="0" i="0" u="none" strike="noStrike" kern="1200" dirty="0">
                          <a:solidFill>
                            <a:schemeClr val="tx1"/>
                          </a:solidFill>
                          <a:effectLst/>
                          <a:latin typeface="Tahoma" panose="020B0604030504040204" pitchFamily="34" charset="0"/>
                          <a:ea typeface="Tahoma" panose="020B0604030504040204" pitchFamily="34" charset="0"/>
                          <a:cs typeface="Tahoma" panose="020B0604030504040204" pitchFamily="34" charset="0"/>
                        </a:rPr>
                        <a:t>Public transport</a:t>
                      </a:r>
                      <a:r>
                        <a:rPr lang="en-US" sz="1100" b="0" i="0" kern="1200" dirty="0">
                          <a:solidFill>
                            <a:schemeClr val="tx1"/>
                          </a:solidFill>
                          <a:effectLst/>
                          <a:latin typeface="Tahoma" panose="020B0604030504040204" pitchFamily="34" charset="0"/>
                          <a:ea typeface="Tahoma" panose="020B0604030504040204" pitchFamily="34" charset="0"/>
                          <a:cs typeface="Tahoma" panose="020B0604030504040204" pitchFamily="34" charset="0"/>
                        </a:rPr>
                        <a:t> hubs include </a:t>
                      </a:r>
                      <a:r>
                        <a:rPr lang="en-US" sz="1100" b="0" i="0" u="none" strike="noStrike" kern="1200" dirty="0">
                          <a:solidFill>
                            <a:schemeClr val="tx1"/>
                          </a:solidFill>
                          <a:effectLst/>
                          <a:latin typeface="Tahoma" panose="020B0604030504040204" pitchFamily="34" charset="0"/>
                          <a:ea typeface="Tahoma" panose="020B0604030504040204" pitchFamily="34" charset="0"/>
                          <a:cs typeface="Tahoma" panose="020B0604030504040204" pitchFamily="34" charset="0"/>
                        </a:rPr>
                        <a:t>railway stations</a:t>
                      </a:r>
                      <a:r>
                        <a:rPr lang="en-US" sz="1100" b="0" i="0" kern="1200" dirty="0">
                          <a:solidFill>
                            <a:schemeClr val="tx1"/>
                          </a:solidFill>
                          <a:effectLst/>
                          <a:latin typeface="Tahoma" panose="020B0604030504040204" pitchFamily="34" charset="0"/>
                          <a:ea typeface="Tahoma" panose="020B0604030504040204" pitchFamily="34" charset="0"/>
                          <a:cs typeface="Tahoma" panose="020B0604030504040204" pitchFamily="34" charset="0"/>
                        </a:rPr>
                        <a:t>, </a:t>
                      </a:r>
                      <a:r>
                        <a:rPr lang="en-US" sz="1100" b="0" i="0" u="none" strike="noStrike" kern="1200" dirty="0">
                          <a:solidFill>
                            <a:schemeClr val="tx1"/>
                          </a:solidFill>
                          <a:effectLst/>
                          <a:latin typeface="Tahoma" panose="020B0604030504040204" pitchFamily="34" charset="0"/>
                          <a:ea typeface="Tahoma" panose="020B0604030504040204" pitchFamily="34" charset="0"/>
                          <a:cs typeface="Tahoma" panose="020B0604030504040204" pitchFamily="34" charset="0"/>
                        </a:rPr>
                        <a:t>rapid transit stations</a:t>
                      </a:r>
                      <a:r>
                        <a:rPr lang="en-US" sz="1100" b="0" i="0" kern="1200" dirty="0">
                          <a:solidFill>
                            <a:schemeClr val="tx1"/>
                          </a:solidFill>
                          <a:effectLst/>
                          <a:latin typeface="Tahoma" panose="020B0604030504040204" pitchFamily="34" charset="0"/>
                          <a:ea typeface="Tahoma" panose="020B0604030504040204" pitchFamily="34" charset="0"/>
                          <a:cs typeface="Tahoma" panose="020B0604030504040204" pitchFamily="34" charset="0"/>
                        </a:rPr>
                        <a:t>, </a:t>
                      </a:r>
                      <a:r>
                        <a:rPr lang="en-US" sz="1100" b="0" i="0" u="none" strike="noStrike" kern="1200" dirty="0">
                          <a:solidFill>
                            <a:schemeClr val="tx1"/>
                          </a:solidFill>
                          <a:effectLst/>
                          <a:latin typeface="Tahoma" panose="020B0604030504040204" pitchFamily="34" charset="0"/>
                          <a:ea typeface="Tahoma" panose="020B0604030504040204" pitchFamily="34" charset="0"/>
                          <a:cs typeface="Tahoma" panose="020B0604030504040204" pitchFamily="34" charset="0"/>
                        </a:rPr>
                        <a:t>bus stops</a:t>
                      </a:r>
                      <a:r>
                        <a:rPr lang="en-US" sz="1100" b="0" i="0" kern="1200" dirty="0">
                          <a:solidFill>
                            <a:schemeClr val="tx1"/>
                          </a:solidFill>
                          <a:effectLst/>
                          <a:latin typeface="Tahoma" panose="020B0604030504040204" pitchFamily="34" charset="0"/>
                          <a:ea typeface="Tahoma" panose="020B0604030504040204" pitchFamily="34" charset="0"/>
                          <a:cs typeface="Tahoma" panose="020B0604030504040204" pitchFamily="34" charset="0"/>
                        </a:rPr>
                        <a:t>, </a:t>
                      </a:r>
                      <a:r>
                        <a:rPr lang="en-US" sz="1100" b="0" i="0" u="none" strike="noStrike" kern="1200" dirty="0">
                          <a:solidFill>
                            <a:schemeClr val="tx1"/>
                          </a:solidFill>
                          <a:effectLst/>
                          <a:latin typeface="Tahoma" panose="020B0604030504040204" pitchFamily="34" charset="0"/>
                          <a:ea typeface="Tahoma" panose="020B0604030504040204" pitchFamily="34" charset="0"/>
                          <a:cs typeface="Tahoma" panose="020B0604030504040204" pitchFamily="34" charset="0"/>
                        </a:rPr>
                        <a:t>tram stops</a:t>
                      </a:r>
                      <a:r>
                        <a:rPr lang="en-US" sz="1100" b="0" i="0" kern="1200" dirty="0">
                          <a:solidFill>
                            <a:schemeClr val="tx1"/>
                          </a:solidFill>
                          <a:effectLst/>
                          <a:latin typeface="Tahoma" panose="020B0604030504040204" pitchFamily="34" charset="0"/>
                          <a:ea typeface="Tahoma" panose="020B0604030504040204" pitchFamily="34" charset="0"/>
                          <a:cs typeface="Tahoma" panose="020B0604030504040204" pitchFamily="34" charset="0"/>
                        </a:rPr>
                        <a:t>, </a:t>
                      </a:r>
                      <a:r>
                        <a:rPr lang="en-US" sz="1100" b="0" i="0" u="none" strike="noStrike" kern="1200" dirty="0">
                          <a:solidFill>
                            <a:schemeClr val="tx1"/>
                          </a:solidFill>
                          <a:effectLst/>
                          <a:latin typeface="Tahoma" panose="020B0604030504040204" pitchFamily="34" charset="0"/>
                          <a:ea typeface="Tahoma" panose="020B0604030504040204" pitchFamily="34" charset="0"/>
                          <a:cs typeface="Tahoma" panose="020B0604030504040204" pitchFamily="34" charset="0"/>
                        </a:rPr>
                        <a:t>airports</a:t>
                      </a:r>
                      <a:r>
                        <a:rPr lang="en-US" sz="1100" b="0" i="0" kern="1200" dirty="0">
                          <a:solidFill>
                            <a:schemeClr val="tx1"/>
                          </a:solidFill>
                          <a:effectLst/>
                          <a:latin typeface="Tahoma" panose="020B0604030504040204" pitchFamily="34" charset="0"/>
                          <a:ea typeface="Tahoma" panose="020B0604030504040204" pitchFamily="34" charset="0"/>
                          <a:cs typeface="Tahoma" panose="020B0604030504040204" pitchFamily="34" charset="0"/>
                        </a:rPr>
                        <a:t> and </a:t>
                      </a:r>
                      <a:r>
                        <a:rPr lang="en-US" sz="1100" b="0" i="0" u="none" strike="noStrike" kern="1200" dirty="0">
                          <a:solidFill>
                            <a:schemeClr val="tx1"/>
                          </a:solidFill>
                          <a:effectLst/>
                          <a:latin typeface="Tahoma" panose="020B0604030504040204" pitchFamily="34" charset="0"/>
                          <a:ea typeface="Tahoma" panose="020B0604030504040204" pitchFamily="34" charset="0"/>
                          <a:cs typeface="Tahoma" panose="020B0604030504040204" pitchFamily="34" charset="0"/>
                        </a:rPr>
                        <a:t>ferry slips.</a:t>
                      </a:r>
                      <a:endParaRPr lang="en-GB" sz="1100" b="0" i="0" u="none" strike="noStrike" noProof="0" dirty="0">
                        <a:solidFill>
                          <a:srgbClr val="000000"/>
                        </a:solidFill>
                        <a:latin typeface="Tahoma" panose="020B0604030504040204" pitchFamily="34" charset="0"/>
                        <a:ea typeface="Tahoma" panose="020B0604030504040204" pitchFamily="34" charset="0"/>
                        <a:cs typeface="Tahoma" panose="020B0604030504040204" pitchFamily="34" charset="0"/>
                      </a:endParaRPr>
                    </a:p>
                  </a:txBody>
                  <a:tcPr>
                    <a:lnL w="12700" cap="flat" cmpd="sng" algn="ctr">
                      <a:solidFill>
                        <a:schemeClr val="tx1"/>
                      </a:solidFill>
                      <a:prstDash val="solid"/>
                      <a:round/>
                      <a:headEnd type="none" w="med" len="med"/>
                      <a:tailEnd type="none" w="med" len="med"/>
                    </a:lnL>
                    <a:lnR w="12700">
                      <a:solidFill>
                        <a:schemeClr val="tx1"/>
                      </a:solid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extLst>
                  <a:ext uri="{0D108BD9-81ED-4DB2-BD59-A6C34878D82A}">
                    <a16:rowId xmlns:a16="http://schemas.microsoft.com/office/drawing/2014/main" val="3761130058"/>
                  </a:ext>
                </a:extLst>
              </a:tr>
              <a:tr h="604515">
                <a:tc>
                  <a:txBody>
                    <a:bodyPr/>
                    <a:lstStyle/>
                    <a:p>
                      <a:pPr lvl="0">
                        <a:buNone/>
                      </a:pPr>
                      <a:r>
                        <a:rPr lang="en-US" sz="1100" b="1" dirty="0">
                          <a:latin typeface="Tahoma" panose="020B0604030504040204" pitchFamily="34" charset="0"/>
                          <a:ea typeface="Tahoma" panose="020B0604030504040204" pitchFamily="34" charset="0"/>
                          <a:cs typeface="Tahoma" panose="020B0604030504040204" pitchFamily="34" charset="0"/>
                        </a:rPr>
                        <a:t>1.5.7. Short Haul</a:t>
                      </a:r>
                    </a:p>
                  </a:txBody>
                  <a:tcPr>
                    <a:lnL w="12700">
                      <a:solidFill>
                        <a:schemeClr val="tx1"/>
                      </a:solidFill>
                    </a:lnL>
                    <a:lnR w="12700">
                      <a:solidFill>
                        <a:schemeClr val="tx1"/>
                      </a:solid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lvl="0" algn="l">
                        <a:lnSpc>
                          <a:spcPct val="100000"/>
                        </a:lnSpc>
                        <a:spcBef>
                          <a:spcPts val="0"/>
                        </a:spcBef>
                        <a:spcAft>
                          <a:spcPts val="0"/>
                        </a:spcAft>
                        <a:buNone/>
                      </a:pPr>
                      <a:r>
                        <a:rPr lang="en-GB" sz="1100" b="0" i="0" u="none" strike="noStrike" noProof="0" dirty="0">
                          <a:solidFill>
                            <a:srgbClr val="000000"/>
                          </a:solidFill>
                          <a:latin typeface="Tahoma" panose="020B0604030504040204" pitchFamily="34" charset="0"/>
                          <a:ea typeface="Tahoma" panose="020B0604030504040204" pitchFamily="34" charset="0"/>
                          <a:cs typeface="Tahoma" panose="020B0604030504040204" pitchFamily="34" charset="0"/>
                        </a:rPr>
                        <a:t>Any flight with a flight time of a duration of 4 hours or less e.g. from UK to most European destinations.</a:t>
                      </a:r>
                    </a:p>
                  </a:txBody>
                  <a:tcPr>
                    <a:lnL w="12700">
                      <a:solidFill>
                        <a:schemeClr val="tx1"/>
                      </a:solidFill>
                    </a:lnL>
                    <a:lnR w="12700">
                      <a:solidFill>
                        <a:schemeClr val="tx1"/>
                      </a:solid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extLst>
                  <a:ext uri="{0D108BD9-81ED-4DB2-BD59-A6C34878D82A}">
                    <a16:rowId xmlns:a16="http://schemas.microsoft.com/office/drawing/2014/main" val="2939691919"/>
                  </a:ext>
                </a:extLst>
              </a:tr>
              <a:tr h="518135">
                <a:tc>
                  <a:txBody>
                    <a:bodyPr/>
                    <a:lstStyle/>
                    <a:p>
                      <a:pPr lvl="0">
                        <a:buNone/>
                      </a:pPr>
                      <a:r>
                        <a:rPr lang="en-GB" sz="1100" b="1" dirty="0">
                          <a:latin typeface="Tahoma" panose="020B0604030504040204" pitchFamily="34" charset="0"/>
                          <a:ea typeface="Tahoma" panose="020B0604030504040204" pitchFamily="34" charset="0"/>
                          <a:cs typeface="Tahoma" panose="020B0604030504040204" pitchFamily="34" charset="0"/>
                        </a:rPr>
                        <a:t>1</a:t>
                      </a:r>
                      <a:r>
                        <a:rPr lang="en-US" sz="1100" b="1" dirty="0">
                          <a:latin typeface="Tahoma" panose="020B0604030504040204" pitchFamily="34" charset="0"/>
                          <a:ea typeface="Tahoma" panose="020B0604030504040204" pitchFamily="34" charset="0"/>
                          <a:cs typeface="Tahoma" panose="020B0604030504040204" pitchFamily="34" charset="0"/>
                        </a:rPr>
                        <a:t>.5.8. Long Haul</a:t>
                      </a:r>
                    </a:p>
                  </a:txBody>
                  <a:tcPr>
                    <a:lnL w="12700">
                      <a:solidFill>
                        <a:schemeClr val="tx1"/>
                      </a:solid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marL="0" marR="0" lvl="0" indent="0" algn="l" defTabSz="913740" rtl="0" eaLnBrk="1" fontAlgn="auto" latinLnBrk="0" hangingPunct="1">
                        <a:lnSpc>
                          <a:spcPct val="100000"/>
                        </a:lnSpc>
                        <a:spcBef>
                          <a:spcPts val="0"/>
                        </a:spcBef>
                        <a:spcAft>
                          <a:spcPts val="0"/>
                        </a:spcAft>
                        <a:buClrTx/>
                        <a:buSzTx/>
                        <a:buFontTx/>
                        <a:buNone/>
                        <a:tabLst/>
                        <a:defRPr/>
                      </a:pPr>
                      <a:r>
                        <a:rPr lang="en-GB" sz="1100" b="0" i="0" u="none" strike="noStrike" noProof="0" dirty="0">
                          <a:solidFill>
                            <a:srgbClr val="000000"/>
                          </a:solidFill>
                          <a:latin typeface="Tahoma" panose="020B0604030504040204" pitchFamily="34" charset="0"/>
                          <a:ea typeface="Tahoma" panose="020B0604030504040204" pitchFamily="34" charset="0"/>
                          <a:cs typeface="Tahoma" panose="020B0604030504040204" pitchFamily="34" charset="0"/>
                        </a:rPr>
                        <a:t>Any flight with a flight time of a duration of 4 hours or more e.g. from UK to New York.</a:t>
                      </a:r>
                    </a:p>
                  </a:txBody>
                  <a:tcPr>
                    <a:lnL w="12700" cap="flat" cmpd="sng" algn="ctr">
                      <a:solidFill>
                        <a:schemeClr val="tx1"/>
                      </a:solidFill>
                      <a:prstDash val="solid"/>
                      <a:round/>
                      <a:headEnd type="none" w="med" len="med"/>
                      <a:tailEnd type="none" w="med" len="med"/>
                    </a:lnL>
                    <a:lnR w="12700">
                      <a:solidFill>
                        <a:schemeClr val="tx1"/>
                      </a:solid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extLst>
                  <a:ext uri="{0D108BD9-81ED-4DB2-BD59-A6C34878D82A}">
                    <a16:rowId xmlns:a16="http://schemas.microsoft.com/office/drawing/2014/main" val="4217094351"/>
                  </a:ext>
                </a:extLst>
              </a:tr>
            </a:tbl>
          </a:graphicData>
        </a:graphic>
      </p:graphicFrame>
      <p:pic>
        <p:nvPicPr>
          <p:cNvPr id="2" name="Picture 1">
            <a:extLst>
              <a:ext uri="{FF2B5EF4-FFF2-40B4-BE49-F238E27FC236}">
                <a16:creationId xmlns:a16="http://schemas.microsoft.com/office/drawing/2014/main" id="{FD45F4F9-C78B-40CF-8170-5789BA737574}"/>
              </a:ext>
            </a:extLst>
          </p:cNvPr>
          <p:cNvPicPr>
            <a:picLocks noChangeAspect="1"/>
          </p:cNvPicPr>
          <p:nvPr/>
        </p:nvPicPr>
        <p:blipFill>
          <a:blip r:embed="rId4"/>
          <a:stretch>
            <a:fillRect/>
          </a:stretch>
        </p:blipFill>
        <p:spPr>
          <a:xfrm>
            <a:off x="62450" y="538035"/>
            <a:ext cx="1093258" cy="1093258"/>
          </a:xfrm>
          <a:prstGeom prst="rect">
            <a:avLst/>
          </a:prstGeom>
        </p:spPr>
      </p:pic>
      <p:pic>
        <p:nvPicPr>
          <p:cNvPr id="2050" name="Picture 2" descr="airbnb-logo - EFG Worldwide">
            <a:extLst>
              <a:ext uri="{FF2B5EF4-FFF2-40B4-BE49-F238E27FC236}">
                <a16:creationId xmlns:a16="http://schemas.microsoft.com/office/drawing/2014/main" id="{C3390637-2C48-4FDB-B159-365A17999187}"/>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86993" y="2371165"/>
            <a:ext cx="644172" cy="606280"/>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Year 7 - Ordnance Survey maps and ...">
            <a:extLst>
              <a:ext uri="{FF2B5EF4-FFF2-40B4-BE49-F238E27FC236}">
                <a16:creationId xmlns:a16="http://schemas.microsoft.com/office/drawing/2014/main" id="{B7630203-4053-427C-8B22-0A8FCDB583AD}"/>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25763" y="6007499"/>
            <a:ext cx="949330" cy="668659"/>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descr="Youth Hostels Association (England ...">
            <a:extLst>
              <a:ext uri="{FF2B5EF4-FFF2-40B4-BE49-F238E27FC236}">
                <a16:creationId xmlns:a16="http://schemas.microsoft.com/office/drawing/2014/main" id="{C296E6AD-9FE5-4B5D-A02D-140CA01F7801}"/>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19259" y="5146474"/>
            <a:ext cx="780694" cy="695408"/>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Cartoon Cottage Stock Illustrations ...">
            <a:extLst>
              <a:ext uri="{FF2B5EF4-FFF2-40B4-BE49-F238E27FC236}">
                <a16:creationId xmlns:a16="http://schemas.microsoft.com/office/drawing/2014/main" id="{FB711BB1-84B0-4470-B889-CC88AB69724B}"/>
              </a:ext>
            </a:extLst>
          </p:cNvPr>
          <p:cNvPicPr>
            <a:picLocks noChangeAspect="1" noChangeArrowheads="1"/>
          </p:cNvPicPr>
          <p:nvPr/>
        </p:nvPicPr>
        <p:blipFill rotWithShape="1">
          <a:blip r:embed="rId8">
            <a:extLst>
              <a:ext uri="{28A0092B-C50C-407E-A947-70E740481C1C}">
                <a14:useLocalDpi xmlns:a14="http://schemas.microsoft.com/office/drawing/2010/main" val="0"/>
              </a:ext>
            </a:extLst>
          </a:blip>
          <a:srcRect b="7971"/>
          <a:stretch/>
        </p:blipFill>
        <p:spPr bwMode="auto">
          <a:xfrm>
            <a:off x="219259" y="4246040"/>
            <a:ext cx="780694" cy="672015"/>
          </a:xfrm>
          <a:prstGeom prst="rect">
            <a:avLst/>
          </a:prstGeom>
          <a:noFill/>
          <a:extLst>
            <a:ext uri="{909E8E84-426E-40DD-AFC4-6F175D3DCCD1}">
              <a14:hiddenFill xmlns:a14="http://schemas.microsoft.com/office/drawing/2010/main">
                <a:solidFill>
                  <a:srgbClr val="FFFFFF"/>
                </a:solidFill>
              </a14:hiddenFill>
            </a:ext>
          </a:extLst>
        </p:spPr>
      </p:pic>
      <p:pic>
        <p:nvPicPr>
          <p:cNvPr id="2058" name="Picture 10" descr="Hotel Clipart Images – Browse 21,621 ...">
            <a:extLst>
              <a:ext uri="{FF2B5EF4-FFF2-40B4-BE49-F238E27FC236}">
                <a16:creationId xmlns:a16="http://schemas.microsoft.com/office/drawing/2014/main" id="{BE62C346-853D-41E1-B0DD-AEB23C4D2B4C}"/>
              </a:ext>
            </a:extLst>
          </p:cNvPr>
          <p:cNvPicPr>
            <a:picLocks noChangeAspect="1" noChangeArrowheads="1"/>
          </p:cNvPicPr>
          <p:nvPr/>
        </p:nvPicPr>
        <p:blipFill rotWithShape="1">
          <a:blip r:embed="rId9">
            <a:extLst>
              <a:ext uri="{28A0092B-C50C-407E-A947-70E740481C1C}">
                <a14:useLocalDpi xmlns:a14="http://schemas.microsoft.com/office/drawing/2010/main" val="0"/>
              </a:ext>
            </a:extLst>
          </a:blip>
          <a:srcRect l="17180" t="6167" r="16724"/>
          <a:stretch/>
        </p:blipFill>
        <p:spPr bwMode="auto">
          <a:xfrm>
            <a:off x="150471" y="3093697"/>
            <a:ext cx="872229" cy="923924"/>
          </a:xfrm>
          <a:prstGeom prst="rect">
            <a:avLst/>
          </a:prstGeom>
          <a:noFill/>
          <a:extLst>
            <a:ext uri="{909E8E84-426E-40DD-AFC4-6F175D3DCCD1}">
              <a14:hiddenFill xmlns:a14="http://schemas.microsoft.com/office/drawing/2010/main">
                <a:solidFill>
                  <a:srgbClr val="FFFFFF"/>
                </a:solidFill>
              </a14:hiddenFill>
            </a:ext>
          </a:extLst>
        </p:spPr>
      </p:pic>
      <p:pic>
        <p:nvPicPr>
          <p:cNvPr id="2060" name="Picture 12" descr="1,500+ Bed And Breakfast Stock Illustrations, Royalty-Free Vector Graphics  &amp; Clip Art - iStock | Bed and breakfast sign, Breakfast in bed, Hotel">
            <a:extLst>
              <a:ext uri="{FF2B5EF4-FFF2-40B4-BE49-F238E27FC236}">
                <a16:creationId xmlns:a16="http://schemas.microsoft.com/office/drawing/2014/main" id="{5CE89956-1220-45D5-A209-B1F882281C9A}"/>
              </a:ext>
            </a:extLst>
          </p:cNvPr>
          <p:cNvPicPr>
            <a:picLocks noChangeAspect="1" noChangeArrowheads="1"/>
          </p:cNvPicPr>
          <p:nvPr/>
        </p:nvPicPr>
        <p:blipFill rotWithShape="1">
          <a:blip r:embed="rId10">
            <a:extLst>
              <a:ext uri="{28A0092B-C50C-407E-A947-70E740481C1C}">
                <a14:useLocalDpi xmlns:a14="http://schemas.microsoft.com/office/drawing/2010/main" val="0"/>
              </a:ext>
            </a:extLst>
          </a:blip>
          <a:srcRect l="8364" t="10924" r="30226" b="9451"/>
          <a:stretch/>
        </p:blipFill>
        <p:spPr bwMode="auto">
          <a:xfrm>
            <a:off x="264499" y="1666739"/>
            <a:ext cx="644172" cy="659177"/>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728126981"/>
      </p:ext>
    </p:extLst>
  </p:cSld>
  <p:clrMapOvr>
    <a:masterClrMapping/>
  </p:clrMapOvr>
  <p:transition spd="med"/>
</p:sld>
</file>

<file path=ppt/tags/tag1.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318</TotalTime>
  <Words>1246</Words>
  <Application>Microsoft Office PowerPoint</Application>
  <PresentationFormat>Widescreen</PresentationFormat>
  <Paragraphs>73</Paragraphs>
  <Slides>2</Slides>
  <Notes>1</Notes>
  <HiddenSlides>1</HiddenSlides>
  <MMClips>0</MMClips>
  <ScaleCrop>false</ScaleCrop>
  <HeadingPairs>
    <vt:vector size="6" baseType="variant">
      <vt:variant>
        <vt:lpstr>Fonts Used</vt:lpstr>
      </vt:variant>
      <vt:variant>
        <vt:i4>5</vt:i4>
      </vt:variant>
      <vt:variant>
        <vt:lpstr>Theme</vt:lpstr>
      </vt:variant>
      <vt:variant>
        <vt:i4>2</vt:i4>
      </vt:variant>
      <vt:variant>
        <vt:lpstr>Slide Titles</vt:lpstr>
      </vt:variant>
      <vt:variant>
        <vt:i4>2</vt:i4>
      </vt:variant>
    </vt:vector>
  </HeadingPairs>
  <TitlesOfParts>
    <vt:vector size="9" baseType="lpstr">
      <vt:lpstr>Aharoni</vt:lpstr>
      <vt:lpstr>Arial</vt:lpstr>
      <vt:lpstr>Calibri</vt:lpstr>
      <vt:lpstr>Calibri Light</vt:lpstr>
      <vt:lpstr>Tahoma</vt:lpstr>
      <vt:lpstr>Office Theme</vt:lpstr>
      <vt:lpstr>1_Office Theme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Bernard O'Brien</dc:creator>
  <cp:lastModifiedBy>Steve Dearden</cp:lastModifiedBy>
  <cp:revision>46</cp:revision>
  <dcterms:created xsi:type="dcterms:W3CDTF">2024-06-07T13:37:12Z</dcterms:created>
  <dcterms:modified xsi:type="dcterms:W3CDTF">2024-07-08T11:31:25Z</dcterms:modified>
</cp:coreProperties>
</file>