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3"/>
  </p:sldMasterIdLst>
  <p:notesMasterIdLst>
    <p:notesMasterId r:id="rId6"/>
  </p:notesMasterIdLst>
  <p:sldIdLst>
    <p:sldId id="256" r:id="rId4"/>
    <p:sldId id="25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80FC"/>
    <a:srgbClr val="FF66FF"/>
    <a:srgbClr val="CC99FF"/>
    <a:srgbClr val="378B31"/>
    <a:srgbClr val="00BC70"/>
    <a:srgbClr val="00FF99"/>
    <a:srgbClr val="A0D4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A80949-86CE-4593-99ED-B0F18AC7A1B2}" v="11" dt="2023-12-09T15:44:45.9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0"/>
  </p:normalViewPr>
  <p:slideViewPr>
    <p:cSldViewPr snapToGrid="0">
      <p:cViewPr varScale="1">
        <p:scale>
          <a:sx n="79" d="100"/>
          <a:sy n="79" d="100"/>
        </p:scale>
        <p:origin x="13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1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E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ECACA6-24B6-6D4F-BA51-41D71A8A2A60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E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85E59-336B-014A-B724-70D722989FE4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513245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85E59-336B-014A-B724-70D722989FE4}" type="slidenum">
              <a:rPr lang="en-AE" smtClean="0"/>
              <a:t>1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3949449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85E59-336B-014A-B724-70D722989FE4}" type="slidenum">
              <a:rPr lang="en-AE" smtClean="0"/>
              <a:t>2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3424900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1216638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3474669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2827023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3400186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3465643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3637386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4144230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21906315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2014679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262531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55425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925FB-B7C3-FF41-847A-60A1487F09D2}" type="datetimeFigureOut">
              <a:rPr lang="en-AE" smtClean="0"/>
              <a:t>16/09/2024</a:t>
            </a:fld>
            <a:endParaRPr lang="en-AE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E55DF-1D70-324D-A2A0-D0445298563B}" type="slidenum">
              <a:rPr lang="en-AE" smtClean="0"/>
              <a:t>‹#›</a:t>
            </a:fld>
            <a:endParaRPr lang="en-AE" dirty="0"/>
          </a:p>
        </p:txBody>
      </p:sp>
    </p:spTree>
    <p:extLst>
      <p:ext uri="{BB962C8B-B14F-4D97-AF65-F5344CB8AC3E}">
        <p14:creationId xmlns:p14="http://schemas.microsoft.com/office/powerpoint/2010/main" val="105175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png"/><Relationship Id="rId18" Type="http://schemas.openxmlformats.org/officeDocument/2006/relationships/image" Target="../media/image14.jpeg"/><Relationship Id="rId3" Type="http://schemas.openxmlformats.org/officeDocument/2006/relationships/image" Target="../media/image1.png"/><Relationship Id="rId21" Type="http://schemas.openxmlformats.org/officeDocument/2006/relationships/image" Target="../media/image17.jpeg"/><Relationship Id="rId7" Type="http://schemas.openxmlformats.org/officeDocument/2006/relationships/image" Target="../media/image4.jpeg"/><Relationship Id="rId12" Type="http://schemas.openxmlformats.org/officeDocument/2006/relationships/image" Target="../media/image8.png"/><Relationship Id="rId17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2.jpe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microsoft.com/office/2007/relationships/hdphoto" Target="../media/hdphoto2.wdp"/><Relationship Id="rId24" Type="http://schemas.openxmlformats.org/officeDocument/2006/relationships/image" Target="../media/image20.png"/><Relationship Id="rId5" Type="http://schemas.microsoft.com/office/2007/relationships/hdphoto" Target="../media/hdphoto1.wdp"/><Relationship Id="rId15" Type="http://schemas.openxmlformats.org/officeDocument/2006/relationships/image" Target="../media/image11.jpeg"/><Relationship Id="rId23" Type="http://schemas.openxmlformats.org/officeDocument/2006/relationships/image" Target="../media/image19.png"/><Relationship Id="rId10" Type="http://schemas.openxmlformats.org/officeDocument/2006/relationships/image" Target="../media/image7.png"/><Relationship Id="rId19" Type="http://schemas.openxmlformats.org/officeDocument/2006/relationships/image" Target="../media/image15.png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10.png"/><Relationship Id="rId22" Type="http://schemas.openxmlformats.org/officeDocument/2006/relationships/image" Target="../media/image1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microsoft.com/office/2007/relationships/hdphoto" Target="../media/hdphoto5.wdp"/><Relationship Id="rId18" Type="http://schemas.openxmlformats.org/officeDocument/2006/relationships/image" Target="../media/image33.jpeg"/><Relationship Id="rId3" Type="http://schemas.openxmlformats.org/officeDocument/2006/relationships/image" Target="../media/image21.png"/><Relationship Id="rId21" Type="http://schemas.openxmlformats.org/officeDocument/2006/relationships/image" Target="../media/image36.png"/><Relationship Id="rId7" Type="http://schemas.openxmlformats.org/officeDocument/2006/relationships/image" Target="../media/image24.jpeg"/><Relationship Id="rId12" Type="http://schemas.openxmlformats.org/officeDocument/2006/relationships/image" Target="../media/image28.png"/><Relationship Id="rId17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11" Type="http://schemas.microsoft.com/office/2007/relationships/hdphoto" Target="../media/hdphoto4.wdp"/><Relationship Id="rId5" Type="http://schemas.openxmlformats.org/officeDocument/2006/relationships/image" Target="../media/image22.png"/><Relationship Id="rId15" Type="http://schemas.openxmlformats.org/officeDocument/2006/relationships/image" Target="../media/image30.png"/><Relationship Id="rId10" Type="http://schemas.openxmlformats.org/officeDocument/2006/relationships/image" Target="../media/image27.png"/><Relationship Id="rId19" Type="http://schemas.openxmlformats.org/officeDocument/2006/relationships/image" Target="../media/image34.png"/><Relationship Id="rId4" Type="http://schemas.microsoft.com/office/2007/relationships/hdphoto" Target="../media/hdphoto3.wdp"/><Relationship Id="rId9" Type="http://schemas.openxmlformats.org/officeDocument/2006/relationships/image" Target="../media/image26.png"/><Relationship Id="rId14" Type="http://schemas.openxmlformats.org/officeDocument/2006/relationships/image" Target="../media/image29.jpeg"/><Relationship Id="rId2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" name="Table 50">
            <a:extLst>
              <a:ext uri="{FF2B5EF4-FFF2-40B4-BE49-F238E27FC236}">
                <a16:creationId xmlns:a16="http://schemas.microsoft.com/office/drawing/2014/main" id="{3272335D-8C72-8699-A08B-F8B4B2C4F4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9184790"/>
              </p:ext>
            </p:extLst>
          </p:nvPr>
        </p:nvGraphicFramePr>
        <p:xfrm>
          <a:off x="2017291" y="4976305"/>
          <a:ext cx="3095596" cy="14567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1192380402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2929171004"/>
                    </a:ext>
                  </a:extLst>
                </a:gridCol>
              </a:tblGrid>
              <a:tr h="256032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Ghost of Christmas Present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168725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Jovial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Gregarious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Beneficent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P</a:t>
                      </a:r>
                      <a:r>
                        <a:rPr lang="en-GB" sz="1050" dirty="0">
                          <a:latin typeface="Century Gothic" panose="020B0502020202020204" pitchFamily="34" charset="0"/>
                        </a:rPr>
                        <a:t>l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entiful 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2346309"/>
                  </a:ext>
                </a:extLst>
              </a:tr>
              <a:tr h="423506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‘A jolly giant who bore a glowing torch with a cheery voice and a joyful air’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‘Are there no prisons? No workhouses?’ 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‘Yellow, meagre, ragged, scowling, wolfish … Where angels might have sat enthroned, devils lurked’</a:t>
                      </a:r>
                      <a:endParaRPr lang="en-AE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3400974"/>
                  </a:ext>
                </a:extLst>
              </a:tr>
            </a:tbl>
          </a:graphicData>
        </a:graphic>
      </p:graphicFrame>
      <p:sp>
        <p:nvSpPr>
          <p:cNvPr id="51" name="TextBox 50">
            <a:extLst>
              <a:ext uri="{FF2B5EF4-FFF2-40B4-BE49-F238E27FC236}">
                <a16:creationId xmlns:a16="http://schemas.microsoft.com/office/drawing/2014/main" id="{9AD9ECA1-367B-E93D-53FF-173DAA2AA54C}"/>
              </a:ext>
            </a:extLst>
          </p:cNvPr>
          <p:cNvSpPr txBox="1"/>
          <p:nvPr/>
        </p:nvSpPr>
        <p:spPr>
          <a:xfrm>
            <a:off x="8308021" y="398500"/>
            <a:ext cx="1624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>
                <a:latin typeface="Century Gothic" panose="020B0502020202020204" pitchFamily="34" charset="0"/>
              </a:rPr>
              <a:t>CHARACTER ANALYSIS</a:t>
            </a:r>
            <a:endParaRPr lang="en-AE" sz="1200" b="1" i="1" dirty="0">
              <a:latin typeface="Century Gothic" panose="020B0502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21E4386-7459-1894-A575-C0FA66F47A02}"/>
              </a:ext>
            </a:extLst>
          </p:cNvPr>
          <p:cNvSpPr txBox="1"/>
          <p:nvPr/>
        </p:nvSpPr>
        <p:spPr>
          <a:xfrm>
            <a:off x="-400131" y="-16849"/>
            <a:ext cx="4197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latin typeface="Century Gothic" panose="020B0502020202020204" pitchFamily="34" charset="0"/>
              </a:rPr>
              <a:t>‘A CHRISTMAS CAROL’</a:t>
            </a:r>
            <a:endParaRPr lang="en-AE" sz="2400" b="1" i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1056" name="Table 1055">
            <a:extLst>
              <a:ext uri="{FF2B5EF4-FFF2-40B4-BE49-F238E27FC236}">
                <a16:creationId xmlns:a16="http://schemas.microsoft.com/office/drawing/2014/main" id="{9AB82100-8638-C2D5-D05E-9C0BF995F9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2764203"/>
              </p:ext>
            </p:extLst>
          </p:nvPr>
        </p:nvGraphicFramePr>
        <p:xfrm>
          <a:off x="2019743" y="443453"/>
          <a:ext cx="3095596" cy="14662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4211758182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2562854676"/>
                    </a:ext>
                  </a:extLst>
                </a:gridCol>
              </a:tblGrid>
              <a:tr h="254680">
                <a:tc gridSpan="2">
                  <a:txBody>
                    <a:bodyPr/>
                    <a:lstStyle/>
                    <a:p>
                      <a:r>
                        <a:rPr lang="en-GB" sz="1050" b="1" u="sng" dirty="0">
                          <a:latin typeface="Century Gothic" panose="020B0502020202020204" pitchFamily="34" charset="0"/>
                        </a:rPr>
                        <a:t>Ebenezer</a:t>
                      </a:r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 Scrooge </a:t>
                      </a:r>
                      <a:endParaRPr lang="en-AE" sz="1050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833181"/>
                  </a:ext>
                </a:extLst>
              </a:tr>
              <a:tr h="42819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Avaricious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Misanthropic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Isolated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Obstinate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Transformed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Philanthropic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6077826"/>
                  </a:ext>
                </a:extLst>
              </a:tr>
              <a:tr h="233757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</a:t>
                      </a:r>
                      <a:r>
                        <a:rPr lang="en-US" sz="9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squeezing, wrenching, grasping, scraping, 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clutching, covetous old sinner’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‘As solitary as an oyster’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900" dirty="0">
                          <a:latin typeface="Century Gothic" panose="020B0502020202020204" pitchFamily="34" charset="0"/>
                        </a:rPr>
                        <a:t>‘As light as a feather, as happy as an angel’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092085"/>
                  </a:ext>
                </a:extLst>
              </a:tr>
            </a:tbl>
          </a:graphicData>
        </a:graphic>
      </p:graphicFrame>
      <p:graphicFrame>
        <p:nvGraphicFramePr>
          <p:cNvPr id="1057" name="Table 1056">
            <a:extLst>
              <a:ext uri="{FF2B5EF4-FFF2-40B4-BE49-F238E27FC236}">
                <a16:creationId xmlns:a16="http://schemas.microsoft.com/office/drawing/2014/main" id="{A5F1B7AC-400E-72F1-4124-D389919D88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1042151"/>
              </p:ext>
            </p:extLst>
          </p:nvPr>
        </p:nvGraphicFramePr>
        <p:xfrm>
          <a:off x="2019743" y="1937780"/>
          <a:ext cx="3095596" cy="132876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711460668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980617000"/>
                    </a:ext>
                  </a:extLst>
                </a:gridCol>
              </a:tblGrid>
              <a:tr h="265176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Jacob Marley</a:t>
                      </a:r>
                      <a:endParaRPr lang="en-AE" sz="1050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3457428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Penitent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Reformed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Remorseful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Prophetic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8561780"/>
                  </a:ext>
                </a:extLst>
              </a:tr>
              <a:tr h="423506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‘I wear the chain I forged in life’ 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‘The chain was made up of cash boxes.. ledgers.. heavy purses’ 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‘Mankind was my business!’</a:t>
                      </a:r>
                      <a:endParaRPr lang="en-AE" sz="900" i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3882650"/>
                  </a:ext>
                </a:extLst>
              </a:tr>
            </a:tbl>
          </a:graphicData>
        </a:graphic>
      </p:graphicFrame>
      <p:graphicFrame>
        <p:nvGraphicFramePr>
          <p:cNvPr id="1058" name="Table 1057">
            <a:extLst>
              <a:ext uri="{FF2B5EF4-FFF2-40B4-BE49-F238E27FC236}">
                <a16:creationId xmlns:a16="http://schemas.microsoft.com/office/drawing/2014/main" id="{8E7E3A1B-8312-20EF-EBEE-8E4C60A5E3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7051531"/>
              </p:ext>
            </p:extLst>
          </p:nvPr>
        </p:nvGraphicFramePr>
        <p:xfrm>
          <a:off x="2017291" y="3321259"/>
          <a:ext cx="3095596" cy="160308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83109">
                  <a:extLst>
                    <a:ext uri="{9D8B030D-6E8A-4147-A177-3AD203B41FA5}">
                      <a16:colId xmlns:a16="http://schemas.microsoft.com/office/drawing/2014/main" val="2704814956"/>
                    </a:ext>
                  </a:extLst>
                </a:gridCol>
                <a:gridCol w="1912487">
                  <a:extLst>
                    <a:ext uri="{9D8B030D-6E8A-4147-A177-3AD203B41FA5}">
                      <a16:colId xmlns:a16="http://schemas.microsoft.com/office/drawing/2014/main" val="4017011336"/>
                    </a:ext>
                  </a:extLst>
                </a:gridCol>
              </a:tblGrid>
              <a:tr h="265176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Ghost of Christmas Past</a:t>
                      </a:r>
                      <a:endParaRPr lang="en-AE" sz="1050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461415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Ageless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Ephemeral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Everchanging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0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001510"/>
                  </a:ext>
                </a:extLst>
              </a:tr>
              <a:tr h="441789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‘from the crown of its head there sprung a bright clear jet of light’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“Remove me!” […]“I cannot bear it!”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‘Would you so soon put out he light I give?” 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‘A small matter to make these folks so full of</a:t>
                      </a:r>
                      <a:br>
                        <a:rPr lang="en-US" sz="900" dirty="0">
                          <a:latin typeface="Century Gothic" panose="020B0502020202020204" pitchFamily="34" charset="0"/>
                        </a:rPr>
                      </a:br>
                      <a:r>
                        <a:rPr lang="en-US" sz="900" b="0" i="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gratitude’</a:t>
                      </a:r>
                      <a:endParaRPr lang="en-AE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110705"/>
                  </a:ext>
                </a:extLst>
              </a:tr>
            </a:tbl>
          </a:graphicData>
        </a:graphic>
      </p:graphicFrame>
      <p:graphicFrame>
        <p:nvGraphicFramePr>
          <p:cNvPr id="1059" name="Table 1058">
            <a:extLst>
              <a:ext uri="{FF2B5EF4-FFF2-40B4-BE49-F238E27FC236}">
                <a16:creationId xmlns:a16="http://schemas.microsoft.com/office/drawing/2014/main" id="{320419CA-2497-3369-BD00-95E1A40BB4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922038"/>
              </p:ext>
            </p:extLst>
          </p:nvPr>
        </p:nvGraphicFramePr>
        <p:xfrm>
          <a:off x="5205092" y="1932714"/>
          <a:ext cx="3095596" cy="158936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00371">
                  <a:extLst>
                    <a:ext uri="{9D8B030D-6E8A-4147-A177-3AD203B41FA5}">
                      <a16:colId xmlns:a16="http://schemas.microsoft.com/office/drawing/2014/main" val="3664125979"/>
                    </a:ext>
                  </a:extLst>
                </a:gridCol>
                <a:gridCol w="2095225">
                  <a:extLst>
                    <a:ext uri="{9D8B030D-6E8A-4147-A177-3AD203B41FA5}">
                      <a16:colId xmlns:a16="http://schemas.microsoft.com/office/drawing/2014/main" val="2196007038"/>
                    </a:ext>
                  </a:extLst>
                </a:gridCol>
              </a:tblGrid>
              <a:tr h="246888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The Cratchits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 </a:t>
                      </a:r>
                      <a:endParaRPr lang="en-AE" sz="1050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00BC7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0202563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Grateful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Content</a:t>
                      </a:r>
                    </a:p>
                  </a:txBody>
                  <a:tcPr>
                    <a:solidFill>
                      <a:srgbClr val="00BC70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Hardworking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Moral / Christian</a:t>
                      </a:r>
                    </a:p>
                  </a:txBody>
                  <a:tcPr>
                    <a:solidFill>
                      <a:srgbClr val="00BC7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279510"/>
                  </a:ext>
                </a:extLst>
              </a:tr>
              <a:tr h="423506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‘They were happy, grateful, pleased with one another, and contented with the time’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’I’ll give you Mr. Scrooge, the founder of the feast’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‘He bore a little crutch, and had his limbs supported by an iron frame!’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‘God bless us every one’</a:t>
                      </a:r>
                      <a:endParaRPr lang="en-AE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00BC7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562690"/>
                  </a:ext>
                </a:extLst>
              </a:tr>
            </a:tbl>
          </a:graphicData>
        </a:graphic>
      </p:graphicFrame>
      <p:graphicFrame>
        <p:nvGraphicFramePr>
          <p:cNvPr id="1060" name="Table 1059">
            <a:extLst>
              <a:ext uri="{FF2B5EF4-FFF2-40B4-BE49-F238E27FC236}">
                <a16:creationId xmlns:a16="http://schemas.microsoft.com/office/drawing/2014/main" id="{5E34B671-9359-3333-BD2B-CA21F8FD57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1002110"/>
              </p:ext>
            </p:extLst>
          </p:nvPr>
        </p:nvGraphicFramePr>
        <p:xfrm>
          <a:off x="5197950" y="435789"/>
          <a:ext cx="3095596" cy="146592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92054">
                  <a:extLst>
                    <a:ext uri="{9D8B030D-6E8A-4147-A177-3AD203B41FA5}">
                      <a16:colId xmlns:a16="http://schemas.microsoft.com/office/drawing/2014/main" val="2222480991"/>
                    </a:ext>
                  </a:extLst>
                </a:gridCol>
                <a:gridCol w="1903542">
                  <a:extLst>
                    <a:ext uri="{9D8B030D-6E8A-4147-A177-3AD203B41FA5}">
                      <a16:colId xmlns:a16="http://schemas.microsoft.com/office/drawing/2014/main" val="2975966395"/>
                    </a:ext>
                  </a:extLst>
                </a:gridCol>
              </a:tblGrid>
              <a:tr h="265176">
                <a:tc gridSpan="2">
                  <a:txBody>
                    <a:bodyPr/>
                    <a:lstStyle/>
                    <a:p>
                      <a:r>
                        <a:rPr lang="en-AE" sz="1050" b="1" u="sng" dirty="0">
                          <a:latin typeface="Century Gothic" panose="020B0502020202020204" pitchFamily="34" charset="0"/>
                        </a:rPr>
                        <a:t>Ghost of Christmas Yet to Come</a:t>
                      </a: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 </a:t>
                      </a:r>
                      <a:endParaRPr lang="en-AE" sz="1050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A0D4B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0843597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Enigmatic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Ominous</a:t>
                      </a:r>
                    </a:p>
                  </a:txBody>
                  <a:tcPr>
                    <a:solidFill>
                      <a:srgbClr val="A0D4B8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Silent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Commanding</a:t>
                      </a:r>
                    </a:p>
                  </a:txBody>
                  <a:tcPr>
                    <a:solidFill>
                      <a:srgbClr val="A0D4B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466879"/>
                  </a:ext>
                </a:extLst>
              </a:tr>
              <a:tr h="423506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‘a solemn Phantom, draped and hooded, coming, like a mist along the ground, towards him.’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‘the Ghost pointed with an unmoved finger […] upon the stone of the neglected grave his own name, Ebenezer Scrooge’</a:t>
                      </a:r>
                      <a:endParaRPr lang="en-AE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rgbClr val="A0D4B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endParaRPr lang="en-AE" sz="11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1497572"/>
                  </a:ext>
                </a:extLst>
              </a:tr>
            </a:tbl>
          </a:graphicData>
        </a:graphic>
      </p:graphicFrame>
      <p:graphicFrame>
        <p:nvGraphicFramePr>
          <p:cNvPr id="1061" name="Table 1060">
            <a:extLst>
              <a:ext uri="{FF2B5EF4-FFF2-40B4-BE49-F238E27FC236}">
                <a16:creationId xmlns:a16="http://schemas.microsoft.com/office/drawing/2014/main" id="{B64AE941-0F58-0243-F6F1-8EB1C0A68B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655826"/>
              </p:ext>
            </p:extLst>
          </p:nvPr>
        </p:nvGraphicFramePr>
        <p:xfrm>
          <a:off x="5197950" y="3553185"/>
          <a:ext cx="3095596" cy="14554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14380">
                  <a:extLst>
                    <a:ext uri="{9D8B030D-6E8A-4147-A177-3AD203B41FA5}">
                      <a16:colId xmlns:a16="http://schemas.microsoft.com/office/drawing/2014/main" val="2036129361"/>
                    </a:ext>
                  </a:extLst>
                </a:gridCol>
                <a:gridCol w="1881216">
                  <a:extLst>
                    <a:ext uri="{9D8B030D-6E8A-4147-A177-3AD203B41FA5}">
                      <a16:colId xmlns:a16="http://schemas.microsoft.com/office/drawing/2014/main" val="2873171173"/>
                    </a:ext>
                  </a:extLst>
                </a:gridCol>
              </a:tblGrid>
              <a:tr h="212623">
                <a:tc gridSpan="2">
                  <a:txBody>
                    <a:bodyPr/>
                    <a:lstStyle/>
                    <a:p>
                      <a:r>
                        <a:rPr lang="en-AE" sz="1000" b="1" u="sng" dirty="0">
                          <a:latin typeface="Century Gothic" panose="020B0502020202020204" pitchFamily="34" charset="0"/>
                        </a:rPr>
                        <a:t>Fred</a:t>
                      </a:r>
                      <a:endParaRPr lang="en-AE" sz="1000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A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4975854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Charitable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Forgiving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Altruistic</a:t>
                      </a:r>
                    </a:p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Family </a:t>
                      </a:r>
                    </a:p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         Orientated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953134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‘I have always thought of Christmas as a good time, a kind, forgiving, charitable, pleasant time.’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‘Scrooge’s offences carry their own punishment. Who suffers? Himself!’</a:t>
                      </a:r>
                      <a:endParaRPr lang="en-AE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buFont typeface="Arial" panose="020B0604020202020204" pitchFamily="34" charset="0"/>
                        <a:buChar char="•"/>
                      </a:pPr>
                      <a:endParaRPr lang="en-AE" sz="1000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5065004"/>
                  </a:ext>
                </a:extLst>
              </a:tr>
            </a:tbl>
          </a:graphicData>
        </a:graphic>
      </p:graphicFrame>
      <p:sp>
        <p:nvSpPr>
          <p:cNvPr id="1062" name="TextBox 1061">
            <a:extLst>
              <a:ext uri="{FF2B5EF4-FFF2-40B4-BE49-F238E27FC236}">
                <a16:creationId xmlns:a16="http://schemas.microsoft.com/office/drawing/2014/main" id="{DFA0AAD8-EF3B-6D68-C719-E837634E52B9}"/>
              </a:ext>
            </a:extLst>
          </p:cNvPr>
          <p:cNvSpPr txBox="1"/>
          <p:nvPr/>
        </p:nvSpPr>
        <p:spPr>
          <a:xfrm>
            <a:off x="2066018" y="6422211"/>
            <a:ext cx="31404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>
                <a:latin typeface="Century Gothic" panose="020B0502020202020204" pitchFamily="34" charset="0"/>
              </a:rPr>
              <a:t>CHARACTERS and QUOTES</a:t>
            </a:r>
            <a:endParaRPr lang="en-AE" b="1" i="1" dirty="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10B081-F105-4A06-56B6-7BCF778F9629}"/>
              </a:ext>
            </a:extLst>
          </p:cNvPr>
          <p:cNvSpPr txBox="1"/>
          <p:nvPr/>
        </p:nvSpPr>
        <p:spPr>
          <a:xfrm>
            <a:off x="8358386" y="2468055"/>
            <a:ext cx="1524205" cy="39780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E" sz="900" b="1" u="sng" dirty="0">
                <a:latin typeface="Century Gothic" panose="020B0502020202020204" pitchFamily="34" charset="0"/>
              </a:rPr>
              <a:t>Form:</a:t>
            </a:r>
            <a:endParaRPr lang="en-AE" sz="900" dirty="0">
              <a:latin typeface="Century Gothic" panose="020B0502020202020204" pitchFamily="34" charset="0"/>
            </a:endParaRPr>
          </a:p>
          <a:p>
            <a:r>
              <a:rPr lang="en-AE" sz="900" b="1" dirty="0">
                <a:latin typeface="Century Gothic" panose="020B0502020202020204" pitchFamily="34" charset="0"/>
              </a:rPr>
              <a:t>Novella</a:t>
            </a:r>
            <a:r>
              <a:rPr lang="en-AE" sz="900" dirty="0">
                <a:latin typeface="Century Gothic" panose="020B0502020202020204" pitchFamily="34" charset="0"/>
              </a:rPr>
              <a:t>– a story shorter than a novel but longer than a short story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Allegory </a:t>
            </a:r>
            <a:r>
              <a:rPr lang="en-AE" sz="900" dirty="0">
                <a:latin typeface="Century Gothic" panose="020B0502020202020204" pitchFamily="34" charset="0"/>
              </a:rPr>
              <a:t>– teaching a lesson or moral close to reality </a:t>
            </a:r>
          </a:p>
          <a:p>
            <a:endParaRPr lang="en-AE" sz="900" dirty="0">
              <a:latin typeface="Century Gothic" panose="020B0502020202020204" pitchFamily="34" charset="0"/>
            </a:endParaRPr>
          </a:p>
          <a:p>
            <a:r>
              <a:rPr lang="en-AE" sz="900" b="1" u="sng" dirty="0">
                <a:latin typeface="Century Gothic" panose="020B0502020202020204" pitchFamily="34" charset="0"/>
              </a:rPr>
              <a:t>Structure: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Staves – t</a:t>
            </a:r>
            <a:r>
              <a:rPr lang="en-AE" sz="900" dirty="0">
                <a:latin typeface="Century Gothic" panose="020B0502020202020204" pitchFamily="34" charset="0"/>
              </a:rPr>
              <a:t>he parts of a carol. The novella is structured in 5 staves, perhaps to suggest a joyous, uplifting story.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Cyclical structure </a:t>
            </a:r>
            <a:r>
              <a:rPr lang="en-AE" sz="900" dirty="0">
                <a:latin typeface="Century Gothic" panose="020B0502020202020204" pitchFamily="34" charset="0"/>
              </a:rPr>
              <a:t>– conditions at the end are the same as at the beginning </a:t>
            </a:r>
          </a:p>
          <a:p>
            <a:r>
              <a:rPr lang="en-AE" sz="900" dirty="0">
                <a:latin typeface="Century Gothic" panose="020B0502020202020204" pitchFamily="34" charset="0"/>
              </a:rPr>
              <a:t>This happen</a:t>
            </a:r>
            <a:r>
              <a:rPr lang="en-GB" sz="900" dirty="0">
                <a:latin typeface="Century Gothic" panose="020B0502020202020204" pitchFamily="34" charset="0"/>
              </a:rPr>
              <a:t>s</a:t>
            </a:r>
            <a:r>
              <a:rPr lang="en-AE" sz="900" dirty="0">
                <a:latin typeface="Century Gothic" panose="020B0502020202020204" pitchFamily="34" charset="0"/>
              </a:rPr>
              <a:t> internally at t</a:t>
            </a:r>
            <a:r>
              <a:rPr lang="en-GB" sz="900" dirty="0">
                <a:latin typeface="Century Gothic" panose="020B0502020202020204" pitchFamily="34" charset="0"/>
              </a:rPr>
              <a:t>he</a:t>
            </a:r>
            <a:r>
              <a:rPr lang="en-AE" sz="900" dirty="0">
                <a:latin typeface="Century Gothic" panose="020B0502020202020204" pitchFamily="34" charset="0"/>
              </a:rPr>
              <a:t> beginning of each Stave.</a:t>
            </a:r>
          </a:p>
          <a:p>
            <a:r>
              <a:rPr lang="en-AE" sz="900" b="1" dirty="0">
                <a:latin typeface="Century Gothic" panose="020B0502020202020204" pitchFamily="34" charset="0"/>
              </a:rPr>
              <a:t>Chronological – </a:t>
            </a:r>
            <a:r>
              <a:rPr lang="en-AE" sz="900" dirty="0">
                <a:latin typeface="Century Gothic" panose="020B0502020202020204" pitchFamily="34" charset="0"/>
              </a:rPr>
              <a:t>arranged according to the order of the time and marked by t</a:t>
            </a:r>
            <a:r>
              <a:rPr lang="en-GB" sz="900" dirty="0">
                <a:latin typeface="Century Gothic" panose="020B0502020202020204" pitchFamily="34" charset="0"/>
              </a:rPr>
              <a:t>he</a:t>
            </a:r>
            <a:r>
              <a:rPr lang="en-AE" sz="900" dirty="0">
                <a:latin typeface="Century Gothic" panose="020B0502020202020204" pitchFamily="34" charset="0"/>
              </a:rPr>
              <a:t> 3 ghosts – p</a:t>
            </a:r>
            <a:r>
              <a:rPr lang="en-GB" sz="900" dirty="0">
                <a:latin typeface="Century Gothic" panose="020B0502020202020204" pitchFamily="34" charset="0"/>
              </a:rPr>
              <a:t>a</a:t>
            </a:r>
            <a:r>
              <a:rPr lang="en-AE" sz="900" dirty="0">
                <a:latin typeface="Century Gothic" panose="020B0502020202020204" pitchFamily="34" charset="0"/>
              </a:rPr>
              <a:t>st, present, future. </a:t>
            </a:r>
          </a:p>
          <a:p>
            <a:endParaRPr lang="en-AE" sz="95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9486947-3C8C-ED97-68EA-F16ADE323DEB}"/>
              </a:ext>
            </a:extLst>
          </p:cNvPr>
          <p:cNvSpPr txBox="1"/>
          <p:nvPr/>
        </p:nvSpPr>
        <p:spPr>
          <a:xfrm>
            <a:off x="8223628" y="1988806"/>
            <a:ext cx="17450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>
                <a:latin typeface="Century Gothic" panose="020B0502020202020204" pitchFamily="34" charset="0"/>
              </a:rPr>
              <a:t>STRUCTURAL TECHNIQUES</a:t>
            </a:r>
            <a:endParaRPr lang="en-AE" sz="1200" b="1" i="1" dirty="0">
              <a:latin typeface="Century Gothic" panose="020B0502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7C0A79D-004D-A49D-A768-625F605987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424" t="10117" r="11273" b="19415"/>
          <a:stretch/>
        </p:blipFill>
        <p:spPr>
          <a:xfrm>
            <a:off x="9292678" y="14221"/>
            <a:ext cx="560844" cy="49836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71F1EE8-C682-ADF4-C146-7205A4F522C0}"/>
              </a:ext>
            </a:extLst>
          </p:cNvPr>
          <p:cNvSpPr txBox="1"/>
          <p:nvPr/>
        </p:nvSpPr>
        <p:spPr>
          <a:xfrm>
            <a:off x="5553136" y="34631"/>
            <a:ext cx="3717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AE" sz="1400" b="1" dirty="0">
                <a:latin typeface="Century Gothic" panose="020B0502020202020204" pitchFamily="34" charset="0"/>
              </a:rPr>
              <a:t>English KO – Year 10 and 11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6FB9382-733A-2DE7-6D1E-7CAE91D062C8}"/>
              </a:ext>
            </a:extLst>
          </p:cNvPr>
          <p:cNvSpPr txBox="1"/>
          <p:nvPr/>
        </p:nvSpPr>
        <p:spPr>
          <a:xfrm rot="16200000">
            <a:off x="-499658" y="2806100"/>
            <a:ext cx="1410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latin typeface="Century Gothic" panose="020B0502020202020204" pitchFamily="34" charset="0"/>
              </a:rPr>
              <a:t>PLOT</a:t>
            </a:r>
            <a:endParaRPr lang="en-AE" sz="2400" b="1" i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3B7CAED-2F18-0456-C286-E8683F303E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78310"/>
              </p:ext>
            </p:extLst>
          </p:nvPr>
        </p:nvGraphicFramePr>
        <p:xfrm>
          <a:off x="5197950" y="5044885"/>
          <a:ext cx="3095596" cy="16840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3064">
                  <a:extLst>
                    <a:ext uri="{9D8B030D-6E8A-4147-A177-3AD203B41FA5}">
                      <a16:colId xmlns:a16="http://schemas.microsoft.com/office/drawing/2014/main" val="2036129361"/>
                    </a:ext>
                  </a:extLst>
                </a:gridCol>
                <a:gridCol w="1622532">
                  <a:extLst>
                    <a:ext uri="{9D8B030D-6E8A-4147-A177-3AD203B41FA5}">
                      <a16:colId xmlns:a16="http://schemas.microsoft.com/office/drawing/2014/main" val="2779774843"/>
                    </a:ext>
                  </a:extLst>
                </a:gridCol>
              </a:tblGrid>
              <a:tr h="265176">
                <a:tc gridSpan="2">
                  <a:txBody>
                    <a:bodyPr/>
                    <a:lstStyle/>
                    <a:p>
                      <a:pPr algn="ctr"/>
                      <a:r>
                        <a:rPr lang="en-AE" sz="1000" b="1" i="1" u="sng" dirty="0">
                          <a:latin typeface="Century Gothic" panose="020B0502020202020204" pitchFamily="34" charset="0"/>
                        </a:rPr>
                        <a:t>Belle </a:t>
                      </a:r>
                      <a:r>
                        <a:rPr lang="en-AE" sz="1000" b="1" i="1" u="none" dirty="0">
                          <a:latin typeface="Century Gothic" panose="020B0502020202020204" pitchFamily="34" charset="0"/>
                        </a:rPr>
                        <a:t>                                                          </a:t>
                      </a:r>
                      <a:r>
                        <a:rPr lang="en-AE" sz="1000" b="1" i="1" u="sng" dirty="0">
                          <a:latin typeface="Century Gothic" panose="020B0502020202020204" pitchFamily="34" charset="0"/>
                        </a:rPr>
                        <a:t>Fezziwig</a:t>
                      </a:r>
                    </a:p>
                    <a:p>
                      <a:pPr algn="ctr"/>
                      <a:r>
                        <a:rPr lang="en-AE" sz="900" b="0" i="1" u="none" dirty="0">
                          <a:latin typeface="Century Gothic" panose="020B0502020202020204" pitchFamily="34" charset="0"/>
                        </a:rPr>
                        <a:t>Both represent a differ</a:t>
                      </a:r>
                      <a:r>
                        <a:rPr lang="en-GB" sz="900" b="0" i="1" u="none" dirty="0">
                          <a:latin typeface="Century Gothic" panose="020B0502020202020204" pitchFamily="34" charset="0"/>
                        </a:rPr>
                        <a:t>e</a:t>
                      </a:r>
                      <a:r>
                        <a:rPr lang="en-AE" sz="900" b="0" i="1" u="none" dirty="0">
                          <a:latin typeface="Century Gothic" panose="020B0502020202020204" pitchFamily="34" charset="0"/>
                        </a:rPr>
                        <a:t>nt life Scrooge cou</a:t>
                      </a:r>
                      <a:r>
                        <a:rPr lang="en-GB" sz="900" b="0" i="1" u="none" dirty="0">
                          <a:latin typeface="Century Gothic" panose="020B0502020202020204" pitchFamily="34" charset="0"/>
                        </a:rPr>
                        <a:t>ld</a:t>
                      </a:r>
                      <a:r>
                        <a:rPr lang="en-AE" sz="900" b="0" i="1" u="none" dirty="0">
                          <a:latin typeface="Century Gothic" panose="020B0502020202020204" pitchFamily="34" charset="0"/>
                        </a:rPr>
                        <a:t> have pursued, leading to happiness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4975854"/>
                  </a:ext>
                </a:extLst>
              </a:tr>
              <a:tr h="16795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AE" sz="1050" dirty="0">
                          <a:latin typeface="Century Gothic" panose="020B0502020202020204" pitchFamily="34" charset="0"/>
                        </a:rPr>
                        <a:t>Gracious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50" dirty="0">
                          <a:latin typeface="Century Gothic" panose="020B0502020202020204" pitchFamily="34" charset="0"/>
                        </a:rPr>
                        <a:t>Generous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953134"/>
                  </a:ext>
                </a:extLst>
              </a:tr>
              <a:tr h="423506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‘Another idol has displaced me.. a golden one’</a:t>
                      </a:r>
                      <a:endParaRPr lang="en-AE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US" sz="900" dirty="0">
                          <a:latin typeface="Century Gothic" panose="020B0502020202020204" pitchFamily="34" charset="0"/>
                        </a:rPr>
                        <a:t>He has the power to […] to make our service light or burdensome; The happiness he gives is quite as great as if it costs a fortune.</a:t>
                      </a:r>
                      <a:endParaRPr lang="en-AE" sz="9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50650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45274D4-B212-CA62-FEDB-C3F29E638C04}"/>
              </a:ext>
            </a:extLst>
          </p:cNvPr>
          <p:cNvSpPr txBox="1"/>
          <p:nvPr/>
        </p:nvSpPr>
        <p:spPr>
          <a:xfrm>
            <a:off x="28592" y="337136"/>
            <a:ext cx="1865734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latin typeface="Century Gothic" panose="020B0502020202020204" pitchFamily="34" charset="0"/>
              </a:rPr>
              <a:t>Stave 1</a:t>
            </a: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Scrooge at work in his counting house.</a:t>
            </a:r>
          </a:p>
          <a:p>
            <a:pPr algn="ctr"/>
            <a:r>
              <a:rPr lang="en-US" sz="700" dirty="0">
                <a:latin typeface="Century Gothic" panose="020B0502020202020204" pitchFamily="34" charset="0"/>
              </a:rPr>
              <a:t> </a:t>
            </a: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Refuses Fred’s invitation </a:t>
            </a:r>
          </a:p>
          <a:p>
            <a:pPr algn="ctr"/>
            <a:endParaRPr lang="en-US" sz="7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Insults the Charity collectors</a:t>
            </a:r>
          </a:p>
          <a:p>
            <a:endParaRPr lang="en-US" sz="7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Jacob Marley’s visit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DDBDD35-93CE-57A2-F71F-13BB21B27FAF}"/>
              </a:ext>
            </a:extLst>
          </p:cNvPr>
          <p:cNvSpPr txBox="1"/>
          <p:nvPr/>
        </p:nvSpPr>
        <p:spPr>
          <a:xfrm>
            <a:off x="118346" y="3684870"/>
            <a:ext cx="18657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latin typeface="Century Gothic" panose="020B0502020202020204" pitchFamily="34" charset="0"/>
              </a:rPr>
              <a:t>Stave 3</a:t>
            </a:r>
          </a:p>
          <a:p>
            <a:pPr algn="ctr"/>
            <a:r>
              <a:rPr lang="en-US" sz="1000" i="1" dirty="0">
                <a:latin typeface="Century Gothic" panose="020B0502020202020204" pitchFamily="34" charset="0"/>
              </a:rPr>
              <a:t>The Ghost of Christmas Present…</a:t>
            </a:r>
          </a:p>
          <a:p>
            <a:pPr algn="ctr"/>
            <a:endParaRPr lang="en-US" sz="5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The Cratchits at dinner</a:t>
            </a:r>
          </a:p>
          <a:p>
            <a:pPr algn="ctr"/>
            <a:endParaRPr lang="en-US" sz="4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Fred’s party</a:t>
            </a:r>
          </a:p>
          <a:p>
            <a:pPr algn="ctr"/>
            <a:endParaRPr lang="en-US" sz="6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Ignorance and Want </a:t>
            </a:r>
          </a:p>
          <a:p>
            <a:pPr algn="ctr"/>
            <a:endParaRPr lang="en-GB" sz="1000" dirty="0">
              <a:latin typeface="Century Gothic" panose="020B0502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364EADB-71FF-4E60-BD9D-C1929DE099B0}"/>
              </a:ext>
            </a:extLst>
          </p:cNvPr>
          <p:cNvSpPr txBox="1"/>
          <p:nvPr/>
        </p:nvSpPr>
        <p:spPr>
          <a:xfrm>
            <a:off x="162716" y="4963839"/>
            <a:ext cx="1865734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latin typeface="Century Gothic" panose="020B0502020202020204" pitchFamily="34" charset="0"/>
              </a:rPr>
              <a:t>Stave 4</a:t>
            </a:r>
          </a:p>
          <a:p>
            <a:pPr algn="ctr"/>
            <a:r>
              <a:rPr lang="en-US" sz="1000" i="1" dirty="0">
                <a:latin typeface="Century Gothic" panose="020B0502020202020204" pitchFamily="34" charset="0"/>
              </a:rPr>
              <a:t>The Ghost of Christmas </a:t>
            </a:r>
          </a:p>
          <a:p>
            <a:pPr algn="ctr"/>
            <a:r>
              <a:rPr lang="en-US" sz="1000" i="1" dirty="0">
                <a:latin typeface="Century Gothic" panose="020B0502020202020204" pitchFamily="34" charset="0"/>
              </a:rPr>
              <a:t>Yet to Come…</a:t>
            </a:r>
          </a:p>
          <a:p>
            <a:pPr algn="ctr"/>
            <a:endParaRPr lang="en-US" sz="5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Tiny Tim’s empty chair</a:t>
            </a:r>
          </a:p>
          <a:p>
            <a:pPr algn="ctr"/>
            <a:endParaRPr lang="en-US" sz="3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Scrooge’s grave</a:t>
            </a:r>
          </a:p>
          <a:p>
            <a:pPr algn="ctr"/>
            <a:endParaRPr lang="en-GB" sz="1000" dirty="0">
              <a:latin typeface="Century Gothic" panose="020B0502020202020204" pitchFamily="34" charset="0"/>
            </a:endParaRPr>
          </a:p>
        </p:txBody>
      </p:sp>
      <p:pic>
        <p:nvPicPr>
          <p:cNvPr id="16" name="Picture 2" descr="Scrooge Silhouette Png - Christmas Carol Scrooge Silhouette, Transparent  Png , Transparent Png Image - PNGitem">
            <a:extLst>
              <a:ext uri="{FF2B5EF4-FFF2-40B4-BE49-F238E27FC236}">
                <a16:creationId xmlns:a16="http://schemas.microsoft.com/office/drawing/2014/main" id="{0484C18E-5B96-35DA-3E94-F1C5A0314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46" b="92661" l="9957" r="88745">
                        <a14:foregroundMark x1="29004" y1="5505" x2="29004" y2="5505"/>
                        <a14:foregroundMark x1="29870" y1="5046" x2="35931" y2="15138"/>
                        <a14:foregroundMark x1="22511" y1="59633" x2="28139" y2="92661"/>
                        <a14:foregroundMark x1="39394" y1="92661" x2="65368" y2="857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8856" y="389094"/>
            <a:ext cx="741782" cy="70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Download Silhouette Candle Grey Royalty-Free Vector Graphic - Pixabay">
            <a:extLst>
              <a:ext uri="{FF2B5EF4-FFF2-40B4-BE49-F238E27FC236}">
                <a16:creationId xmlns:a16="http://schemas.microsoft.com/office/drawing/2014/main" id="{C3EB9501-8E8C-D68C-C1D1-556E9C1741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652" y="2048986"/>
            <a:ext cx="290074" cy="33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Chain And Padlock Stock Illustration - Download Image Now - Chain Lock,  Vector, Chain - Object - iStock">
            <a:extLst>
              <a:ext uri="{FF2B5EF4-FFF2-40B4-BE49-F238E27FC236}">
                <a16:creationId xmlns:a16="http://schemas.microsoft.com/office/drawing/2014/main" id="{7DF62FB4-6EAE-0EDF-0044-728314DA22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63" t="58860" r="5973" b="5302"/>
          <a:stretch/>
        </p:blipFill>
        <p:spPr bwMode="auto">
          <a:xfrm rot="1509729">
            <a:off x="1481" y="1747833"/>
            <a:ext cx="434173" cy="271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2B3DA10-FECF-8F9D-40E9-38C71BDFD3A5}"/>
              </a:ext>
            </a:extLst>
          </p:cNvPr>
          <p:cNvSpPr txBox="1"/>
          <p:nvPr/>
        </p:nvSpPr>
        <p:spPr>
          <a:xfrm>
            <a:off x="-35713" y="1855403"/>
            <a:ext cx="1963546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latin typeface="Century Gothic" panose="020B0502020202020204" pitchFamily="34" charset="0"/>
              </a:rPr>
              <a:t>Stave 2</a:t>
            </a:r>
          </a:p>
          <a:p>
            <a:pPr algn="ctr"/>
            <a:r>
              <a:rPr lang="en-US" sz="1000" i="1" dirty="0">
                <a:latin typeface="Century Gothic" panose="020B0502020202020204" pitchFamily="34" charset="0"/>
              </a:rPr>
              <a:t>The Ghost of Christmas past… </a:t>
            </a:r>
          </a:p>
          <a:p>
            <a:pPr algn="ctr"/>
            <a:endParaRPr lang="en-US" sz="5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Sat alone as a schoolboy</a:t>
            </a:r>
          </a:p>
          <a:p>
            <a:pPr algn="ctr"/>
            <a:endParaRPr lang="en-US" sz="3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         Fezziwig’s party</a:t>
            </a:r>
          </a:p>
          <a:p>
            <a:pPr algn="ctr"/>
            <a:endParaRPr lang="en-US" sz="5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         Belle ends their </a:t>
            </a: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         engagement</a:t>
            </a:r>
          </a:p>
          <a:p>
            <a:pPr algn="ctr"/>
            <a:endParaRPr lang="en-US" sz="9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        Scrooge extinguishes </a:t>
            </a: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        the light from the ghost.</a:t>
            </a:r>
          </a:p>
          <a:p>
            <a:pPr algn="ctr"/>
            <a:endParaRPr lang="en-US" sz="10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	</a:t>
            </a:r>
          </a:p>
          <a:p>
            <a:pPr algn="ctr"/>
            <a:endParaRPr lang="en-US" sz="1000" dirty="0">
              <a:latin typeface="Century Gothic" panose="020B0502020202020204" pitchFamily="34" charset="0"/>
            </a:endParaRPr>
          </a:p>
        </p:txBody>
      </p:sp>
      <p:pic>
        <p:nvPicPr>
          <p:cNvPr id="19" name="Picture 8" descr="Silhouette of a torch - Openclipart">
            <a:extLst>
              <a:ext uri="{FF2B5EF4-FFF2-40B4-BE49-F238E27FC236}">
                <a16:creationId xmlns:a16="http://schemas.microsoft.com/office/drawing/2014/main" id="{D80877F5-0EB9-65E3-67E2-B90A1F0CD7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39" t="-1" r="20962" b="-2414"/>
          <a:stretch/>
        </p:blipFill>
        <p:spPr bwMode="auto">
          <a:xfrm>
            <a:off x="64601" y="3793547"/>
            <a:ext cx="301558" cy="554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E0CB57E-30C5-FDF3-AA45-19377C8E35DF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9386" t="13403" r="24106" b="28131"/>
          <a:stretch/>
        </p:blipFill>
        <p:spPr>
          <a:xfrm rot="2755007">
            <a:off x="1618816" y="2892083"/>
            <a:ext cx="302338" cy="33687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3788970-75FC-550E-CA04-F61BFFC19E61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8824" b="90000" l="24242" r="75758">
                        <a14:foregroundMark x1="27946" y1="92353" x2="74747" y2="90000"/>
                        <a14:foregroundMark x1="74747" y1="90000" x2="75758" y2="90000"/>
                        <a14:foregroundMark x1="24579" y1="82353" x2="24579" y2="82353"/>
                        <a14:foregroundMark x1="24916" y1="80588" x2="24916" y2="80588"/>
                        <a14:foregroundMark x1="50168" y1="8824" x2="50168" y2="8824"/>
                      </a14:backgroundRemoval>
                    </a14:imgEffect>
                  </a14:imgLayer>
                </a14:imgProps>
              </a:ext>
            </a:extLst>
          </a:blip>
          <a:srcRect l="21058" r="21172"/>
          <a:stretch/>
        </p:blipFill>
        <p:spPr>
          <a:xfrm>
            <a:off x="1573698" y="5728052"/>
            <a:ext cx="320628" cy="31768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C737DD3-9AF2-08C2-644D-E5259481334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1317" y="5170501"/>
            <a:ext cx="344842" cy="582201"/>
          </a:xfrm>
          <a:prstGeom prst="rect">
            <a:avLst/>
          </a:prstGeom>
        </p:spPr>
      </p:pic>
      <p:pic>
        <p:nvPicPr>
          <p:cNvPr id="30" name="Picture 10" descr="Christmas Pudding Silhouette Vector, HD Png Download - kindpng">
            <a:extLst>
              <a:ext uri="{FF2B5EF4-FFF2-40B4-BE49-F238E27FC236}">
                <a16:creationId xmlns:a16="http://schemas.microsoft.com/office/drawing/2014/main" id="{D6500DE8-ABAB-7A80-42AC-AF205C023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56728" y="4454116"/>
            <a:ext cx="277848" cy="29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D8EC650-5DA1-4A69-D06B-C1F0D1940FA4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10461" r="8688"/>
          <a:stretch/>
        </p:blipFill>
        <p:spPr>
          <a:xfrm>
            <a:off x="1739788" y="6232932"/>
            <a:ext cx="326230" cy="60016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9F3CB5B-B074-EA64-2F04-63D4D3CD27CA}"/>
              </a:ext>
            </a:extLst>
          </p:cNvPr>
          <p:cNvSpPr txBox="1"/>
          <p:nvPr/>
        </p:nvSpPr>
        <p:spPr>
          <a:xfrm>
            <a:off x="118346" y="5952388"/>
            <a:ext cx="1865734" cy="10310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u="sng" dirty="0">
                <a:latin typeface="Century Gothic" panose="020B0502020202020204" pitchFamily="34" charset="0"/>
              </a:rPr>
              <a:t>Stave 5</a:t>
            </a:r>
          </a:p>
          <a:p>
            <a:pPr algn="ctr"/>
            <a:r>
              <a:rPr lang="en-US" sz="1000" i="1" dirty="0">
                <a:latin typeface="Century Gothic" panose="020B0502020202020204" pitchFamily="34" charset="0"/>
              </a:rPr>
              <a:t>Scrooge’s transformation:</a:t>
            </a: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Buys the turkey</a:t>
            </a:r>
          </a:p>
          <a:p>
            <a:pPr algn="ctr"/>
            <a:endParaRPr lang="en-US" sz="1000" dirty="0">
              <a:latin typeface="Century Gothic" panose="020B0502020202020204" pitchFamily="34" charset="0"/>
            </a:endParaRPr>
          </a:p>
          <a:p>
            <a:pPr algn="ctr"/>
            <a:r>
              <a:rPr lang="en-US" sz="1000" dirty="0">
                <a:latin typeface="Century Gothic" panose="020B0502020202020204" pitchFamily="34" charset="0"/>
              </a:rPr>
              <a:t>Attends Fred’s party</a:t>
            </a:r>
          </a:p>
          <a:p>
            <a:pPr algn="ctr"/>
            <a:endParaRPr lang="en-GB" sz="1000" dirty="0">
              <a:latin typeface="Century Gothic" panose="020B0502020202020204" pitchFamily="34" charset="0"/>
            </a:endParaRPr>
          </a:p>
        </p:txBody>
      </p:sp>
      <p:pic>
        <p:nvPicPr>
          <p:cNvPr id="33" name="Picture 12" descr="21 Ghost of chrismas future ideas | christmas carol, ghost, dickens  christmas carol">
            <a:extLst>
              <a:ext uri="{FF2B5EF4-FFF2-40B4-BE49-F238E27FC236}">
                <a16:creationId xmlns:a16="http://schemas.microsoft.com/office/drawing/2014/main" id="{96F9B12C-7305-903A-547C-3BF02CE8E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826" y="490238"/>
            <a:ext cx="678802" cy="43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4" descr="The Ghost Of Christmas Past (@ThatOneOldGhost) / X">
            <a:extLst>
              <a:ext uri="{FF2B5EF4-FFF2-40B4-BE49-F238E27FC236}">
                <a16:creationId xmlns:a16="http://schemas.microsoft.com/office/drawing/2014/main" id="{46375C2B-F7ED-7CD8-9F49-B54CD301C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990" y="3375884"/>
            <a:ext cx="632196" cy="632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16">
            <a:extLst>
              <a:ext uri="{FF2B5EF4-FFF2-40B4-BE49-F238E27FC236}">
                <a16:creationId xmlns:a16="http://schemas.microsoft.com/office/drawing/2014/main" id="{5BA97BF8-5BAC-2441-6100-F271CB996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362" y="5043379"/>
            <a:ext cx="784824" cy="567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8" descr="Pin by Francesca on Xmas | Christmas carol characters, Scrooge a christmas  carol, Classic christmas movies">
            <a:extLst>
              <a:ext uri="{FF2B5EF4-FFF2-40B4-BE49-F238E27FC236}">
                <a16:creationId xmlns:a16="http://schemas.microsoft.com/office/drawing/2014/main" id="{3825F0AA-C64B-B7F2-07CF-F82E4C6A25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5" t="2298" r="19494" b="-6096"/>
          <a:stretch/>
        </p:blipFill>
        <p:spPr bwMode="auto">
          <a:xfrm>
            <a:off x="4423039" y="1988806"/>
            <a:ext cx="630129" cy="65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EC5F519-E6CB-0A32-2F91-950E827E7A57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13613" r="19787" b="1412"/>
          <a:stretch/>
        </p:blipFill>
        <p:spPr>
          <a:xfrm>
            <a:off x="4423039" y="534267"/>
            <a:ext cx="615889" cy="54703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ACFD216-9785-432D-E722-3EC05D66E110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18289" r="12639" b="1573"/>
          <a:stretch/>
        </p:blipFill>
        <p:spPr>
          <a:xfrm>
            <a:off x="7626485" y="2009380"/>
            <a:ext cx="642148" cy="605759"/>
          </a:xfrm>
          <a:prstGeom prst="rect">
            <a:avLst/>
          </a:prstGeom>
        </p:spPr>
      </p:pic>
      <p:pic>
        <p:nvPicPr>
          <p:cNvPr id="1044" name="Picture 20" descr="Review: Humbug!Director confuses Scrooge with Stooge – Twin Cities">
            <a:extLst>
              <a:ext uri="{FF2B5EF4-FFF2-40B4-BE49-F238E27FC236}">
                <a16:creationId xmlns:a16="http://schemas.microsoft.com/office/drawing/2014/main" id="{F65A0254-0E19-3DE3-A556-D7618AE14C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92" t="-1" r="36026" b="41063"/>
          <a:stretch/>
        </p:blipFill>
        <p:spPr bwMode="auto">
          <a:xfrm>
            <a:off x="7705900" y="3672839"/>
            <a:ext cx="559439" cy="567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ADB6FB1-7361-E2CF-3C7D-322A3D4CE85C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417144" y="877749"/>
            <a:ext cx="608229" cy="592146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8CFB6F02-B474-C53B-5219-D7DC4FE0DB37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9125558" y="1379445"/>
            <a:ext cx="667158" cy="667158"/>
          </a:xfrm>
          <a:prstGeom prst="rect">
            <a:avLst/>
          </a:prstGeom>
        </p:spPr>
      </p:pic>
      <p:sp>
        <p:nvSpPr>
          <p:cNvPr id="1027" name="Arrow: Right 1026">
            <a:extLst>
              <a:ext uri="{FF2B5EF4-FFF2-40B4-BE49-F238E27FC236}">
                <a16:creationId xmlns:a16="http://schemas.microsoft.com/office/drawing/2014/main" id="{8C7E35AC-6573-4F6B-296C-64265FD4DDF5}"/>
              </a:ext>
            </a:extLst>
          </p:cNvPr>
          <p:cNvSpPr/>
          <p:nvPr/>
        </p:nvSpPr>
        <p:spPr>
          <a:xfrm>
            <a:off x="8372265" y="1589424"/>
            <a:ext cx="723900" cy="4616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/>
              <a:t>Ghosts</a:t>
            </a:r>
            <a:endParaRPr lang="en-GB" sz="1050" dirty="0"/>
          </a:p>
        </p:txBody>
      </p:sp>
      <p:sp>
        <p:nvSpPr>
          <p:cNvPr id="1029" name="Arrow: Right 1028">
            <a:extLst>
              <a:ext uri="{FF2B5EF4-FFF2-40B4-BE49-F238E27FC236}">
                <a16:creationId xmlns:a16="http://schemas.microsoft.com/office/drawing/2014/main" id="{C94B5D7A-86BF-1DE9-1565-388B741B29D4}"/>
              </a:ext>
            </a:extLst>
          </p:cNvPr>
          <p:cNvSpPr/>
          <p:nvPr/>
        </p:nvSpPr>
        <p:spPr>
          <a:xfrm rot="10800000">
            <a:off x="9104092" y="833607"/>
            <a:ext cx="723900" cy="461665"/>
          </a:xfrm>
          <a:prstGeom prst="rightArrow">
            <a:avLst/>
          </a:prstGeom>
          <a:solidFill>
            <a:srgbClr val="00BC70"/>
          </a:solidFill>
          <a:ln>
            <a:solidFill>
              <a:srgbClr val="378B3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dirty="0"/>
          </a:p>
        </p:txBody>
      </p:sp>
      <p:sp>
        <p:nvSpPr>
          <p:cNvPr id="1031" name="TextBox 1030">
            <a:extLst>
              <a:ext uri="{FF2B5EF4-FFF2-40B4-BE49-F238E27FC236}">
                <a16:creationId xmlns:a16="http://schemas.microsoft.com/office/drawing/2014/main" id="{9701DDAE-5615-7A19-C689-11F07266F30B}"/>
              </a:ext>
            </a:extLst>
          </p:cNvPr>
          <p:cNvSpPr txBox="1"/>
          <p:nvPr/>
        </p:nvSpPr>
        <p:spPr>
          <a:xfrm>
            <a:off x="9145369" y="936265"/>
            <a:ext cx="68262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Scrooge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1043" name="Picture 1042">
            <a:extLst>
              <a:ext uri="{FF2B5EF4-FFF2-40B4-BE49-F238E27FC236}">
                <a16:creationId xmlns:a16="http://schemas.microsoft.com/office/drawing/2014/main" id="{F1A39F07-7E43-5611-81CF-CA2A6646C14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866998" y="6105249"/>
            <a:ext cx="629755" cy="623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8950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5835CE0-3B3A-8651-9B4A-F156746F37F5}"/>
              </a:ext>
            </a:extLst>
          </p:cNvPr>
          <p:cNvCxnSpPr>
            <a:cxnSpLocks/>
          </p:cNvCxnSpPr>
          <p:nvPr/>
        </p:nvCxnSpPr>
        <p:spPr>
          <a:xfrm>
            <a:off x="4791918" y="3310359"/>
            <a:ext cx="0" cy="354764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2F8CB93F-BA82-59D5-82DE-728405BB865D}"/>
              </a:ext>
            </a:extLst>
          </p:cNvPr>
          <p:cNvCxnSpPr/>
          <p:nvPr/>
        </p:nvCxnSpPr>
        <p:spPr>
          <a:xfrm>
            <a:off x="0" y="3310359"/>
            <a:ext cx="9906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E51D2B72-2D7F-93F9-4D3E-01DF995A2AE8}"/>
              </a:ext>
            </a:extLst>
          </p:cNvPr>
          <p:cNvSpPr txBox="1"/>
          <p:nvPr/>
        </p:nvSpPr>
        <p:spPr>
          <a:xfrm>
            <a:off x="152691" y="3332869"/>
            <a:ext cx="4565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dirty="0">
                <a:latin typeface="Century Gothic" panose="020B0502020202020204" pitchFamily="34" charset="0"/>
              </a:rPr>
              <a:t>LANGUAGE TECHNIQUES</a:t>
            </a:r>
            <a:endParaRPr lang="en-AE" sz="2000" b="1" i="1" dirty="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FE647C-1F60-7AE7-4A4F-6AD451047F23}"/>
              </a:ext>
            </a:extLst>
          </p:cNvPr>
          <p:cNvSpPr txBox="1"/>
          <p:nvPr/>
        </p:nvSpPr>
        <p:spPr>
          <a:xfrm>
            <a:off x="3103950" y="32571"/>
            <a:ext cx="3206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i="1" dirty="0">
                <a:latin typeface="Century Gothic" panose="020B0502020202020204" pitchFamily="34" charset="0"/>
              </a:rPr>
              <a:t>THEMES and QUOTES</a:t>
            </a:r>
            <a:endParaRPr lang="en-AE" sz="2400" b="1" i="1" dirty="0">
              <a:latin typeface="Century Gothic" panose="020B0502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96E25DE-D2FE-10E4-CB1D-E346E0F9A13C}"/>
              </a:ext>
            </a:extLst>
          </p:cNvPr>
          <p:cNvSpPr txBox="1"/>
          <p:nvPr/>
        </p:nvSpPr>
        <p:spPr>
          <a:xfrm>
            <a:off x="5038394" y="3321615"/>
            <a:ext cx="45454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i="1" dirty="0">
                <a:latin typeface="Century Gothic" panose="020B0502020202020204" pitchFamily="34" charset="0"/>
              </a:rPr>
              <a:t>SOCIAL AND HISTORICAL CONTEXT</a:t>
            </a:r>
            <a:endParaRPr lang="en-AE" sz="2000" b="1" i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EA3551F5-558D-C229-3BE8-D309A27121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4278801"/>
              </p:ext>
            </p:extLst>
          </p:nvPr>
        </p:nvGraphicFramePr>
        <p:xfrm>
          <a:off x="4884496" y="3732979"/>
          <a:ext cx="4762869" cy="29927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62869">
                  <a:extLst>
                    <a:ext uri="{9D8B030D-6E8A-4147-A177-3AD203B41FA5}">
                      <a16:colId xmlns:a16="http://schemas.microsoft.com/office/drawing/2014/main" val="3639749327"/>
                    </a:ext>
                  </a:extLst>
                </a:gridCol>
              </a:tblGrid>
              <a:tr h="25652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AE" sz="1050" b="1" dirty="0">
                          <a:latin typeface="Century Gothic" panose="020B0502020202020204" pitchFamily="34" charset="0"/>
                        </a:rPr>
                        <a:t>1843 – Victorian London</a:t>
                      </a:r>
                      <a:endParaRPr lang="en-AE" sz="1050" u="sng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518855"/>
                  </a:ext>
                </a:extLst>
              </a:tr>
              <a:tr h="2736249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Dickens wrote ‘A Christmas Carol’ in 1843 focusing on how                   many of </a:t>
                      </a:r>
                      <a:r>
                        <a:rPr lang="en-US" sz="1000" b="1" dirty="0">
                          <a:latin typeface="Century Gothic" panose="020B0502020202020204" pitchFamily="34" charset="0"/>
                        </a:rPr>
                        <a:t>society’s ills </a:t>
                      </a: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can be blamed on greed.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Victorian London was a place of </a:t>
                      </a:r>
                      <a:r>
                        <a:rPr lang="en-US" sz="1000" b="1" dirty="0">
                          <a:latin typeface="Century Gothic" panose="020B0502020202020204" pitchFamily="34" charset="0"/>
                        </a:rPr>
                        <a:t>great wealth and great poverty </a:t>
                      </a: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living amongst each other, but largely ignored by the rich.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Dickens’ early life gave him </a:t>
                      </a:r>
                      <a:r>
                        <a:rPr lang="en-US" sz="1000" b="1" dirty="0">
                          <a:latin typeface="Century Gothic" panose="020B0502020202020204" pitchFamily="34" charset="0"/>
                        </a:rPr>
                        <a:t>first-hand experience of poverty </a:t>
                      </a: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when his father was sent to debtor’s prison and Dickens was separated from his family and sent to work in a blacking factory.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1" dirty="0">
                          <a:latin typeface="Century Gothic" panose="020B0502020202020204" pitchFamily="34" charset="0"/>
                        </a:rPr>
                        <a:t>1834 – Poor Law </a:t>
                      </a: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Amendment Act – Led to a cut in aid given to the poor.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1" dirty="0">
                          <a:latin typeface="Century Gothic" panose="020B0502020202020204" pitchFamily="34" charset="0"/>
                        </a:rPr>
                        <a:t>                        Workhouses</a:t>
                      </a: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 were created, in which poor people would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                             have to live and work, if they were unable to pay for their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                             own housing.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b="1" dirty="0">
                          <a:latin typeface="Century Gothic" panose="020B0502020202020204" pitchFamily="34" charset="0"/>
                        </a:rPr>
                        <a:t>Thomas Malthus </a:t>
                      </a: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– a Victorian economist who claimed the poor were ‘idle' and society was unable to support them. He called for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Dickens wanted to use his popularity to bring the problem of                       </a:t>
                      </a:r>
                      <a:r>
                        <a:rPr lang="en-US" sz="1000" b="1" dirty="0">
                          <a:latin typeface="Century Gothic" panose="020B0502020202020204" pitchFamily="34" charset="0"/>
                        </a:rPr>
                        <a:t>child poverty </a:t>
                      </a:r>
                      <a:r>
                        <a:rPr lang="en-US" sz="1000" dirty="0">
                          <a:latin typeface="Century Gothic" panose="020B0502020202020204" pitchFamily="34" charset="0"/>
                        </a:rPr>
                        <a:t>to the attention of a wider public.</a:t>
                      </a:r>
                      <a:endParaRPr lang="en-AE" sz="10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739154"/>
                  </a:ext>
                </a:extLst>
              </a:tr>
            </a:tbl>
          </a:graphicData>
        </a:graphic>
      </p:graphicFrame>
      <p:graphicFrame>
        <p:nvGraphicFramePr>
          <p:cNvPr id="29" name="Table 29">
            <a:extLst>
              <a:ext uri="{FF2B5EF4-FFF2-40B4-BE49-F238E27FC236}">
                <a16:creationId xmlns:a16="http://schemas.microsoft.com/office/drawing/2014/main" id="{E2D2F50B-BC06-4903-4ED2-1AA6C9CF76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255133"/>
              </p:ext>
            </p:extLst>
          </p:nvPr>
        </p:nvGraphicFramePr>
        <p:xfrm>
          <a:off x="375161" y="374807"/>
          <a:ext cx="9018669" cy="29413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06223">
                  <a:extLst>
                    <a:ext uri="{9D8B030D-6E8A-4147-A177-3AD203B41FA5}">
                      <a16:colId xmlns:a16="http://schemas.microsoft.com/office/drawing/2014/main" val="151636278"/>
                    </a:ext>
                  </a:extLst>
                </a:gridCol>
                <a:gridCol w="3006223">
                  <a:extLst>
                    <a:ext uri="{9D8B030D-6E8A-4147-A177-3AD203B41FA5}">
                      <a16:colId xmlns:a16="http://schemas.microsoft.com/office/drawing/2014/main" val="106121391"/>
                    </a:ext>
                  </a:extLst>
                </a:gridCol>
                <a:gridCol w="3006223">
                  <a:extLst>
                    <a:ext uri="{9D8B030D-6E8A-4147-A177-3AD203B41FA5}">
                      <a16:colId xmlns:a16="http://schemas.microsoft.com/office/drawing/2014/main" val="2621962792"/>
                    </a:ext>
                  </a:extLst>
                </a:gridCol>
              </a:tblGrid>
              <a:tr h="1371749"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1"/>
                          </a:solidFill>
                          <a:latin typeface="Century Gothic" panose="020B0502020202020204" pitchFamily="34" charset="0"/>
                        </a:rPr>
                        <a:t>Social Responsibility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Scrooge -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‘If they would rather die, . . . they had better do it, and decrease the surplus population’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Narrator –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‘The misery with them all was, clearly, that they sought to interfere, for good, in human matters, and had lost the power forever.’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Ghost of Present –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‘They are man’s […]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The boy is Ignorance. The girl is Want. Beware them both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’</a:t>
                      </a:r>
                    </a:p>
                    <a:p>
                      <a:pPr algn="ctr"/>
                      <a:endParaRPr lang="en-AE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2"/>
                          </a:solidFill>
                          <a:latin typeface="Century Gothic" panose="020B0502020202020204" pitchFamily="34" charset="0"/>
                        </a:rPr>
                        <a:t>Greed vs Charity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Collectors &amp; Scrooge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 “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You wish to remain anonymous?”  / “I wish to be left alone. I don't make merry myself at Christmas and I can't afford to make idle people merry.”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Narrator –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‘Darkness is cheap, &amp; Scrooge liked it.’</a:t>
                      </a:r>
                      <a:endParaRPr lang="en-AE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Scrooge -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“I’ll send it to Bob Cratchit’s,” whispered Scrooge, rubbing his hands, and splitting with a laugh. “He shan’t know who sends it. It’s twice the size of Tiny Tim….”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Transformation / Redemption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Narrator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 ‘Sharp and hard as flint’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Scrooge – ‘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 will honour Christmas in my heart. I will live in the Past, the Present, and the Future. I will not shut out the lessons that they teach.’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Scrooge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- ‘I’ll raise your salary and endeavour to assist your struggling family’ </a:t>
                      </a:r>
                      <a:endParaRPr lang="en-AE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1142520"/>
                  </a:ext>
                </a:extLst>
              </a:tr>
              <a:tr h="1352398"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6"/>
                          </a:solidFill>
                          <a:latin typeface="Century Gothic" panose="020B0502020202020204" pitchFamily="34" charset="0"/>
                        </a:rPr>
                        <a:t>Family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Narrator –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Bob</a:t>
                      </a: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‘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ran home […] as hard as he could pelt, to play at blindman’s-buff.’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Narrator –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Oh, a wonderful pudding! […] Everyone had something to say about it.’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Narrator -  ‘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Then all the Cratchit family drew round the hearth’</a:t>
                      </a:r>
                    </a:p>
                    <a:p>
                      <a:pPr algn="ctr"/>
                      <a:r>
                        <a:rPr lang="en-AE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Scrooge </a:t>
                      </a:r>
                      <a:r>
                        <a:rPr lang="en-AE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– ‘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and to Tiny Tim, who did not die, he was a second father.’</a:t>
                      </a:r>
                      <a:endParaRPr lang="en-AE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accent4"/>
                          </a:solidFill>
                          <a:latin typeface="Century Gothic" panose="020B0502020202020204" pitchFamily="34" charset="0"/>
                        </a:rPr>
                        <a:t>The Supernatural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Narrator – ‘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Scrooge trembled more and more’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Marley – ‘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 am here tonight to warn you, that you have yet a chance and hope of escaping my fate.’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Scrooge -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‘I know your purpose is to do me good, I am prepared to bear you company with a thankful heart.’</a:t>
                      </a:r>
                      <a:endParaRPr lang="en-AE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E" sz="1400" b="1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Loneliness / Isolation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Narrator – ‘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Scrooge took his melancholy dinner in his usual melancholy tavern’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Narrator -  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‘A solitary child, neglected by his friends, is left there‘</a:t>
                      </a:r>
                    </a:p>
                    <a:p>
                      <a:pPr algn="ctr"/>
                      <a:r>
                        <a:rPr lang="en-US" sz="9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Belle’s husband – ‘</a:t>
                      </a:r>
                      <a:r>
                        <a:rPr lang="en-US" sz="9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there he sat alone. Quite alone in the world, I do believe.’</a:t>
                      </a:r>
                    </a:p>
                    <a:p>
                      <a:pPr algn="ctr"/>
                      <a:endParaRPr lang="en-AE" sz="9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1243738"/>
                  </a:ext>
                </a:extLst>
              </a:tr>
            </a:tbl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A70016F7-7F36-12C6-983A-41E7D683831F}"/>
              </a:ext>
            </a:extLst>
          </p:cNvPr>
          <p:cNvSpPr txBox="1"/>
          <p:nvPr/>
        </p:nvSpPr>
        <p:spPr>
          <a:xfrm>
            <a:off x="148419" y="3668685"/>
            <a:ext cx="4495081" cy="332398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AE" sz="1000" b="1" dirty="0">
                <a:latin typeface="Century Gothic" panose="020B0502020202020204" pitchFamily="34" charset="0"/>
              </a:rPr>
              <a:t>Caricature – </a:t>
            </a:r>
            <a:r>
              <a:rPr lang="en-AE" sz="1000" dirty="0">
                <a:latin typeface="Century Gothic" panose="020B0502020202020204" pitchFamily="34" charset="0"/>
              </a:rPr>
              <a:t>extreme, over exaggerated characteristics</a:t>
            </a:r>
          </a:p>
          <a:p>
            <a:r>
              <a:rPr lang="en-AE" sz="1000" b="1" dirty="0">
                <a:latin typeface="Century Gothic" panose="020B0502020202020204" pitchFamily="34" charset="0"/>
              </a:rPr>
              <a:t>Foils</a:t>
            </a:r>
            <a:r>
              <a:rPr lang="en-AE" sz="1000" dirty="0">
                <a:latin typeface="Century Gothic" panose="020B0502020202020204" pitchFamily="34" charset="0"/>
              </a:rPr>
              <a:t> – characters that are opposite to exaggerate contrasting qualities</a:t>
            </a:r>
          </a:p>
          <a:p>
            <a:r>
              <a:rPr lang="en-AE" sz="1000" b="1" dirty="0">
                <a:latin typeface="Century Gothic" panose="020B0502020202020204" pitchFamily="34" charset="0"/>
              </a:rPr>
              <a:t>Repetition – </a:t>
            </a:r>
            <a:r>
              <a:rPr lang="en-AE" sz="1000" dirty="0">
                <a:latin typeface="Century Gothic" panose="020B0502020202020204" pitchFamily="34" charset="0"/>
              </a:rPr>
              <a:t>saying something more than once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Motif – </a:t>
            </a:r>
            <a:r>
              <a:rPr lang="en-AE" sz="1000" dirty="0">
                <a:latin typeface="Century Gothic" panose="020B0502020202020204" pitchFamily="34" charset="0"/>
              </a:rPr>
              <a:t>a recurring image or idea through out a text</a:t>
            </a:r>
          </a:p>
          <a:p>
            <a:endParaRPr lang="en-AE" sz="1000" dirty="0">
              <a:latin typeface="Century Gothic" panose="020B0502020202020204" pitchFamily="34" charset="0"/>
            </a:endParaRPr>
          </a:p>
          <a:p>
            <a:endParaRPr lang="en-AE" sz="1000" dirty="0">
              <a:latin typeface="Century Gothic" panose="020B0502020202020204" pitchFamily="34" charset="0"/>
            </a:endParaRPr>
          </a:p>
          <a:p>
            <a:endParaRPr lang="en-AE" sz="900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Simile – </a:t>
            </a:r>
            <a:r>
              <a:rPr lang="en-AE" sz="1000" dirty="0">
                <a:latin typeface="Century Gothic" panose="020B0502020202020204" pitchFamily="34" charset="0"/>
              </a:rPr>
              <a:t>compares two </a:t>
            </a:r>
          </a:p>
          <a:p>
            <a:r>
              <a:rPr lang="en-AE" sz="1000" dirty="0">
                <a:latin typeface="Century Gothic" panose="020B0502020202020204" pitchFamily="34" charset="0"/>
              </a:rPr>
              <a:t>objects using li</a:t>
            </a:r>
            <a:r>
              <a:rPr lang="en-GB" sz="1000" dirty="0">
                <a:latin typeface="Century Gothic" panose="020B0502020202020204" pitchFamily="34" charset="0"/>
              </a:rPr>
              <a:t>ke</a:t>
            </a:r>
            <a:r>
              <a:rPr lang="en-AE" sz="1000" dirty="0">
                <a:latin typeface="Century Gothic" panose="020B0502020202020204" pitchFamily="34" charset="0"/>
              </a:rPr>
              <a:t> or as</a:t>
            </a:r>
          </a:p>
          <a:p>
            <a:r>
              <a:rPr lang="en-AE" sz="1000" b="1" dirty="0">
                <a:latin typeface="Century Gothic" panose="020B0502020202020204" pitchFamily="34" charset="0"/>
              </a:rPr>
              <a:t>Intrusive narration – </a:t>
            </a:r>
            <a:r>
              <a:rPr lang="en-AE" sz="1000" dirty="0">
                <a:latin typeface="Century Gothic" panose="020B0502020202020204" pitchFamily="34" charset="0"/>
              </a:rPr>
              <a:t>use of direct address and an informal tone. The narrator interrupts the story to ‘speak’ to the reader. 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Listing – </a:t>
            </a:r>
            <a:r>
              <a:rPr lang="en-AE" sz="1000" dirty="0">
                <a:latin typeface="Century Gothic" panose="020B0502020202020204" pitchFamily="34" charset="0"/>
              </a:rPr>
              <a:t>used to over emphasise or exaggerate</a:t>
            </a:r>
          </a:p>
          <a:p>
            <a:endParaRPr lang="en-AE" sz="1000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Light Imagery -</a:t>
            </a:r>
            <a:r>
              <a:rPr lang="en-AE" sz="1000" dirty="0">
                <a:latin typeface="Century Gothic" panose="020B0502020202020204" pitchFamily="34" charset="0"/>
              </a:rPr>
              <a:t> </a:t>
            </a:r>
            <a:r>
              <a:rPr lang="en-US" sz="1000" dirty="0">
                <a:latin typeface="Century Gothic" panose="020B0502020202020204" pitchFamily="34" charset="0"/>
              </a:rPr>
              <a:t>use of images of light and darkness to emphasize deeper meanings and emotions</a:t>
            </a:r>
          </a:p>
          <a:p>
            <a:r>
              <a:rPr lang="en-US" sz="1000" b="1" dirty="0">
                <a:latin typeface="Century Gothic" panose="020B0502020202020204" pitchFamily="34" charset="0"/>
              </a:rPr>
              <a:t>Juxtaposition – </a:t>
            </a:r>
            <a:r>
              <a:rPr lang="en-US" sz="1000" dirty="0">
                <a:latin typeface="Century Gothic" panose="020B0502020202020204" pitchFamily="34" charset="0"/>
              </a:rPr>
              <a:t>deliberate placing of contrasting ideas or images (wealth &amp; poverty, darkness &amp; light, kindness &amp; selfishness)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Clich</a:t>
            </a:r>
            <a:r>
              <a:rPr lang="en-GB" sz="1000" b="1" dirty="0">
                <a:latin typeface="Century Gothic" panose="020B0502020202020204" pitchFamily="34" charset="0"/>
              </a:rPr>
              <a:t>é</a:t>
            </a:r>
            <a:r>
              <a:rPr lang="en-AE" sz="1000" b="1" dirty="0">
                <a:latin typeface="Century Gothic" panose="020B0502020202020204" pitchFamily="34" charset="0"/>
              </a:rPr>
              <a:t> – </a:t>
            </a:r>
            <a:r>
              <a:rPr lang="en-AE" sz="1000" dirty="0">
                <a:latin typeface="Century Gothic" panose="020B0502020202020204" pitchFamily="34" charset="0"/>
              </a:rPr>
              <a:t>over used, familiar phrases to create  </a:t>
            </a:r>
          </a:p>
          <a:p>
            <a:r>
              <a:rPr lang="en-AE" sz="1000" b="1" dirty="0">
                <a:latin typeface="Century Gothic" panose="020B0502020202020204" pitchFamily="34" charset="0"/>
              </a:rPr>
              <a:t>Pathetic fallacy – </a:t>
            </a:r>
            <a:r>
              <a:rPr lang="en-AE" sz="1000" dirty="0">
                <a:latin typeface="Century Gothic" panose="020B0502020202020204" pitchFamily="34" charset="0"/>
              </a:rPr>
              <a:t>personification of the weather. Reflects t</a:t>
            </a:r>
            <a:r>
              <a:rPr lang="en-GB" sz="1000" dirty="0">
                <a:latin typeface="Century Gothic" panose="020B0502020202020204" pitchFamily="34" charset="0"/>
              </a:rPr>
              <a:t>he</a:t>
            </a:r>
            <a:r>
              <a:rPr lang="en-AE" sz="1000" dirty="0">
                <a:latin typeface="Century Gothic" panose="020B0502020202020204" pitchFamily="34" charset="0"/>
              </a:rPr>
              <a:t> mood</a:t>
            </a:r>
          </a:p>
          <a:p>
            <a:r>
              <a:rPr lang="en-AE" sz="1000" dirty="0">
                <a:latin typeface="Century Gothic" panose="020B0502020202020204" pitchFamily="34" charset="0"/>
              </a:rPr>
              <a:t>or emotions of the characters</a:t>
            </a:r>
            <a:endParaRPr lang="en-AE" sz="1000" b="1" dirty="0">
              <a:latin typeface="Century Gothic" panose="020B0502020202020204" pitchFamily="34" charset="0"/>
            </a:endParaRPr>
          </a:p>
          <a:p>
            <a:r>
              <a:rPr lang="en-AE" sz="1000" b="1" dirty="0">
                <a:latin typeface="Century Gothic" panose="020B0502020202020204" pitchFamily="34" charset="0"/>
              </a:rPr>
              <a:t>Symbolism – </a:t>
            </a:r>
            <a:r>
              <a:rPr lang="en-AE" sz="1000" dirty="0">
                <a:latin typeface="Century Gothic" panose="020B0502020202020204" pitchFamily="34" charset="0"/>
              </a:rPr>
              <a:t>using symbols, images or ideas to represent qualities</a:t>
            </a:r>
          </a:p>
          <a:p>
            <a:endParaRPr lang="en-AE" sz="1000" b="1" dirty="0">
              <a:latin typeface="Century Gothic" panose="020B0502020202020204" pitchFamily="34" charset="0"/>
            </a:endParaRPr>
          </a:p>
        </p:txBody>
      </p:sp>
      <p:pic>
        <p:nvPicPr>
          <p:cNvPr id="1028" name="Picture 4" descr="English Book PNG, Vector, PSD, and Clipart With Transparent Background for  Free Download | Pngtree">
            <a:extLst>
              <a:ext uri="{FF2B5EF4-FFF2-40B4-BE49-F238E27FC236}">
                <a16:creationId xmlns:a16="http://schemas.microsoft.com/office/drawing/2014/main" id="{497B252B-3887-825E-2AAD-7CD31D7616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95" t="32861" r="17294" b="36339"/>
          <a:stretch/>
        </p:blipFill>
        <p:spPr bwMode="auto">
          <a:xfrm>
            <a:off x="3736825" y="6367053"/>
            <a:ext cx="972065" cy="448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isolation Icon - Free PNG &amp; SVG 221949 - Noun Project">
            <a:extLst>
              <a:ext uri="{FF2B5EF4-FFF2-40B4-BE49-F238E27FC236}">
                <a16:creationId xmlns:a16="http://schemas.microsoft.com/office/drawing/2014/main" id="{C4E0E2A8-0D5B-8260-232C-AE635FB0DB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276" y="1529745"/>
            <a:ext cx="681081" cy="6810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Shape&#10;&#10;Description automatically generated with low confidence">
            <a:extLst>
              <a:ext uri="{FF2B5EF4-FFF2-40B4-BE49-F238E27FC236}">
                <a16:creationId xmlns:a16="http://schemas.microsoft.com/office/drawing/2014/main" id="{03047DC2-4319-21D6-86D5-162204DC4AC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5859" y="447588"/>
            <a:ext cx="546850" cy="546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2" descr="Image result for ignorance and want | Dickens christmas carol, Christmas  carol, Ghost of christmas present">
            <a:extLst>
              <a:ext uri="{FF2B5EF4-FFF2-40B4-BE49-F238E27FC236}">
                <a16:creationId xmlns:a16="http://schemas.microsoft.com/office/drawing/2014/main" id="{220A84D8-0B7D-8913-A7FC-E5C29F898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393" y="5906291"/>
            <a:ext cx="972066" cy="734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Fireplace PNG Clip Art Image​ | Gallery Yopriceville - High-Quality Images  and Transparent PNG Free Cl… | Christmas fireplace, Xmas fireplace,  Christmas photo album">
            <a:extLst>
              <a:ext uri="{FF2B5EF4-FFF2-40B4-BE49-F238E27FC236}">
                <a16:creationId xmlns:a16="http://schemas.microsoft.com/office/drawing/2014/main" id="{63342CB8-52A0-BB2D-2F66-66F3EB063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009" y="5122810"/>
            <a:ext cx="565128" cy="420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ree Fog Cliparts, Download Free Fog Cliparts png images, Free ClipArts on  Clipart Library">
            <a:extLst>
              <a:ext uri="{FF2B5EF4-FFF2-40B4-BE49-F238E27FC236}">
                <a16:creationId xmlns:a16="http://schemas.microsoft.com/office/drawing/2014/main" id="{EB585707-71C6-FE70-D162-797566EEC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484" y="4933724"/>
            <a:ext cx="528522" cy="468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ng-clipart-blue-snowflake-illustration-snowflake-blue-simple-nature-snow |  Mount Peter">
            <a:extLst>
              <a:ext uri="{FF2B5EF4-FFF2-40B4-BE49-F238E27FC236}">
                <a16:creationId xmlns:a16="http://schemas.microsoft.com/office/drawing/2014/main" id="{1AA2F39B-BC03-DE2C-DDEC-0525F1F9BD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000" b="96667" l="3810" r="97143">
                        <a14:foregroundMark x1="49048" y1="5000" x2="49048" y2="5000"/>
                        <a14:foregroundMark x1="7619" y1="29167" x2="7619" y2="29167"/>
                        <a14:foregroundMark x1="4762" y1="35417" x2="4762" y2="35417"/>
                        <a14:foregroundMark x1="3810" y1="27083" x2="3810" y2="27083"/>
                        <a14:foregroundMark x1="3810" y1="36250" x2="3810" y2="36250"/>
                        <a14:foregroundMark x1="97619" y1="27083" x2="80476" y2="31250"/>
                        <a14:foregroundMark x1="48571" y1="96667" x2="48571" y2="9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769" y="5199514"/>
            <a:ext cx="354959" cy="40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How To Draw Oyster With A Pearl - Oyster With Pearl Drawing, HD Png  Download , Transparent Png Image - PNGitem">
            <a:extLst>
              <a:ext uri="{FF2B5EF4-FFF2-40B4-BE49-F238E27FC236}">
                <a16:creationId xmlns:a16="http://schemas.microsoft.com/office/drawing/2014/main" id="{2FFDF580-C486-FC36-CE65-DDA93316C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7810" b="90323" l="10000" r="90000">
                        <a14:foregroundMark x1="47093" y1="7810" x2="36279" y2="11205"/>
                        <a14:foregroundMark x1="50116" y1="58234" x2="50116" y2="58234"/>
                        <a14:foregroundMark x1="49535" y1="55518" x2="50581" y2="61630"/>
                        <a14:foregroundMark x1="43140" y1="91171" x2="48837" y2="88795"/>
                        <a14:foregroundMark x1="48837" y1="88795" x2="57558" y2="89474"/>
                        <a14:foregroundMark x1="57558" y1="89474" x2="57442" y2="903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439" y="5379861"/>
            <a:ext cx="684238" cy="468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749,610 Family icon Images, Stock Photos &amp; Vectors ...">
            <a:extLst>
              <a:ext uri="{FF2B5EF4-FFF2-40B4-BE49-F238E27FC236}">
                <a16:creationId xmlns:a16="http://schemas.microsoft.com/office/drawing/2014/main" id="{3A14EE82-92C9-372B-9B34-C5E2C9E1EB06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415"/>
          <a:stretch/>
        </p:blipFill>
        <p:spPr bwMode="auto">
          <a:xfrm>
            <a:off x="463135" y="1685675"/>
            <a:ext cx="505099" cy="4697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2" descr="social responsibility Icon - Free PNG &amp; SVG 4388343 - Noun Project">
            <a:extLst>
              <a:ext uri="{FF2B5EF4-FFF2-40B4-BE49-F238E27FC236}">
                <a16:creationId xmlns:a16="http://schemas.microsoft.com/office/drawing/2014/main" id="{63C29B12-172A-98E5-DE79-C47CF9FAF0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7477" y="308402"/>
            <a:ext cx="448949" cy="44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social responsibility Icon - Free PNG &amp; SVG 4388343 - Noun Project">
            <a:extLst>
              <a:ext uri="{FF2B5EF4-FFF2-40B4-BE49-F238E27FC236}">
                <a16:creationId xmlns:a16="http://schemas.microsoft.com/office/drawing/2014/main" id="{67D0AD7F-7466-D00F-20F5-411144F220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4549" r="-18539"/>
          <a:stretch/>
        </p:blipFill>
        <p:spPr bwMode="auto">
          <a:xfrm rot="11541200">
            <a:off x="2635863" y="127221"/>
            <a:ext cx="532176" cy="248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E6F7D40-59EA-41FC-F733-83F62EF5FD2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300320" y="4367327"/>
            <a:ext cx="354960" cy="354960"/>
          </a:xfrm>
          <a:prstGeom prst="rect">
            <a:avLst/>
          </a:prstGeom>
        </p:spPr>
      </p:pic>
      <p:pic>
        <p:nvPicPr>
          <p:cNvPr id="25" name="Picture 24" descr="Shape&#10;&#10;Description automatically generated with low confidence">
            <a:extLst>
              <a:ext uri="{FF2B5EF4-FFF2-40B4-BE49-F238E27FC236}">
                <a16:creationId xmlns:a16="http://schemas.microsoft.com/office/drawing/2014/main" id="{6C828C55-AE0B-A90E-ADFE-FD9E0599EB97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645" y="1780939"/>
            <a:ext cx="461664" cy="4616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Charity Icon Illustration, To Commemorate the International ...">
            <a:extLst>
              <a:ext uri="{FF2B5EF4-FFF2-40B4-BE49-F238E27FC236}">
                <a16:creationId xmlns:a16="http://schemas.microsoft.com/office/drawing/2014/main" id="{F1A098C8-3659-686C-52F3-536929E9704E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0" t="11313" r="14919" b="15633"/>
          <a:stretch/>
        </p:blipFill>
        <p:spPr bwMode="auto">
          <a:xfrm>
            <a:off x="6164198" y="340150"/>
            <a:ext cx="450636" cy="44894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3CCB544-6C4C-954E-F2EF-34B991DD54FB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b="8576"/>
          <a:stretch/>
        </p:blipFill>
        <p:spPr>
          <a:xfrm>
            <a:off x="9035002" y="3668685"/>
            <a:ext cx="808727" cy="54465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41EA84D-12EB-108B-6905-BB86DDB43226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135859" y="6107456"/>
            <a:ext cx="652952" cy="652952"/>
          </a:xfrm>
          <a:prstGeom prst="rect">
            <a:avLst/>
          </a:prstGeom>
        </p:spPr>
      </p:pic>
      <p:sp>
        <p:nvSpPr>
          <p:cNvPr id="32" name="Arrow: Right 31">
            <a:extLst>
              <a:ext uri="{FF2B5EF4-FFF2-40B4-BE49-F238E27FC236}">
                <a16:creationId xmlns:a16="http://schemas.microsoft.com/office/drawing/2014/main" id="{4A00828E-F145-DEA7-B66C-BDDC8C7F6775}"/>
              </a:ext>
            </a:extLst>
          </p:cNvPr>
          <p:cNvSpPr/>
          <p:nvPr/>
        </p:nvSpPr>
        <p:spPr>
          <a:xfrm rot="21207725">
            <a:off x="7749432" y="6381135"/>
            <a:ext cx="1386427" cy="4616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/>
              <a:t>Top Level Analysis</a:t>
            </a:r>
            <a:endParaRPr lang="en-GB" sz="1050" dirty="0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DF49530F-9157-4CF2-BFDE-9D5528D66A1C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143811" y="5406828"/>
            <a:ext cx="776070" cy="450121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CBE66226-4C3B-5E56-9E81-E39282E40765}"/>
              </a:ext>
            </a:extLst>
          </p:cNvPr>
          <p:cNvSpPr txBox="1"/>
          <p:nvPr/>
        </p:nvSpPr>
        <p:spPr>
          <a:xfrm>
            <a:off x="5661333" y="25719"/>
            <a:ext cx="37172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AE" sz="1400" b="1" dirty="0">
                <a:latin typeface="Century Gothic" panose="020B0502020202020204" pitchFamily="34" charset="0"/>
              </a:rPr>
              <a:t>English KO – Year 10 and 11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422A3493-0D04-6184-93C7-A28896ECECD6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9424" t="10117" r="11273" b="19415"/>
          <a:stretch/>
        </p:blipFill>
        <p:spPr>
          <a:xfrm>
            <a:off x="9292678" y="14221"/>
            <a:ext cx="560844" cy="49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298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65C84D2BBC9C4418D100289C50B411E" ma:contentTypeVersion="15" ma:contentTypeDescription="Create a new document." ma:contentTypeScope="" ma:versionID="29e6604ea140a9aaea01c2e53f7695c8">
  <xsd:schema xmlns:xsd="http://www.w3.org/2001/XMLSchema" xmlns:xs="http://www.w3.org/2001/XMLSchema" xmlns:p="http://schemas.microsoft.com/office/2006/metadata/properties" xmlns:ns2="a5cbdb78-7aa1-49d8-b2cc-d3ec8fed5a60" xmlns:ns3="a127fefa-4192-41dd-b15f-4b07839450f2" targetNamespace="http://schemas.microsoft.com/office/2006/metadata/properties" ma:root="true" ma:fieldsID="63d553d3f8dd32c9a31a8887c35ee449" ns2:_="" ns3:_="">
    <xsd:import namespace="a5cbdb78-7aa1-49d8-b2cc-d3ec8fed5a60"/>
    <xsd:import namespace="a127fefa-4192-41dd-b15f-4b07839450f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5cbdb78-7aa1-49d8-b2cc-d3ec8fed5a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2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3bb2d876-8ee0-4d09-bc65-142f9a6c185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27fefa-4192-41dd-b15f-4b07839450f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42cb1d8e-2764-4bd3-9d8c-9e5139a74793}" ma:internalName="TaxCatchAll" ma:showField="CatchAllData" ma:web="a127fefa-4192-41dd-b15f-4b07839450f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720D028-B8B7-4DA3-8816-AE8DA1A6ED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5cbdb78-7aa1-49d8-b2cc-d3ec8fed5a60"/>
    <ds:schemaRef ds:uri="a127fefa-4192-41dd-b15f-4b07839450f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C980697-5C94-49FA-B3A5-085B39857CA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</TotalTime>
  <Words>1408</Words>
  <Application>Microsoft Office PowerPoint</Application>
  <PresentationFormat>A4 Paper (210x297 mm)</PresentationFormat>
  <Paragraphs>184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Howell</dc:creator>
  <cp:lastModifiedBy>Kim Mason</cp:lastModifiedBy>
  <cp:revision>98</cp:revision>
  <dcterms:created xsi:type="dcterms:W3CDTF">2023-06-22T05:38:39Z</dcterms:created>
  <dcterms:modified xsi:type="dcterms:W3CDTF">2024-09-16T15:59:55Z</dcterms:modified>
</cp:coreProperties>
</file>