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7"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89037" autoAdjust="0"/>
  </p:normalViewPr>
  <p:slideViewPr>
    <p:cSldViewPr snapToGrid="0">
      <p:cViewPr varScale="1">
        <p:scale>
          <a:sx n="80" d="100"/>
          <a:sy n="80" d="100"/>
        </p:scale>
        <p:origin x="93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entury Gothic" panose="020B0502020202020204"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entury Gothic" panose="020B0502020202020204" pitchFamily="34" charset="0"/>
              </a:defRPr>
            </a:lvl1pPr>
          </a:lstStyle>
          <a:p>
            <a:fld id="{A107A67F-C800-4232-AE88-338A0DE4F94A}" type="datetimeFigureOut">
              <a:rPr lang="en-GB" smtClean="0"/>
              <a:pPr/>
              <a:t>06/03/2025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entury Gothic" panose="020B0502020202020204"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entury Gothic" panose="020B0502020202020204" pitchFamily="34" charset="0"/>
              </a:defRPr>
            </a:lvl1pPr>
          </a:lstStyle>
          <a:p>
            <a:fld id="{CE88E8C3-B32A-4D99-A64D-8DFDBA885849}" type="slidenum">
              <a:rPr lang="en-GB" smtClean="0"/>
              <a:pPr/>
              <a:t>‹#›</a:t>
            </a:fld>
            <a:endParaRPr lang="en-GB" dirty="0"/>
          </a:p>
        </p:txBody>
      </p:sp>
    </p:spTree>
    <p:extLst>
      <p:ext uri="{BB962C8B-B14F-4D97-AF65-F5344CB8AC3E}">
        <p14:creationId xmlns:p14="http://schemas.microsoft.com/office/powerpoint/2010/main" val="2840280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entury Gothic" panose="020B0502020202020204" pitchFamily="34" charset="0"/>
        <a:ea typeface="+mn-ea"/>
        <a:cs typeface="+mn-cs"/>
      </a:defRPr>
    </a:lvl1pPr>
    <a:lvl2pPr marL="457200" algn="l" defTabSz="914400" rtl="0" eaLnBrk="1" latinLnBrk="0" hangingPunct="1">
      <a:defRPr sz="1200" kern="1200">
        <a:solidFill>
          <a:schemeClr val="tx1"/>
        </a:solidFill>
        <a:latin typeface="Century Gothic" panose="020B0502020202020204" pitchFamily="34" charset="0"/>
        <a:ea typeface="+mn-ea"/>
        <a:cs typeface="+mn-cs"/>
      </a:defRPr>
    </a:lvl2pPr>
    <a:lvl3pPr marL="914400" algn="l" defTabSz="914400" rtl="0" eaLnBrk="1" latinLnBrk="0" hangingPunct="1">
      <a:defRPr sz="1200" kern="1200">
        <a:solidFill>
          <a:schemeClr val="tx1"/>
        </a:solidFill>
        <a:latin typeface="Century Gothic" panose="020B0502020202020204" pitchFamily="34" charset="0"/>
        <a:ea typeface="+mn-ea"/>
        <a:cs typeface="+mn-cs"/>
      </a:defRPr>
    </a:lvl3pPr>
    <a:lvl4pPr marL="1371600" algn="l" defTabSz="914400" rtl="0" eaLnBrk="1" latinLnBrk="0" hangingPunct="1">
      <a:defRPr sz="1200" kern="1200">
        <a:solidFill>
          <a:schemeClr val="tx1"/>
        </a:solidFill>
        <a:latin typeface="Century Gothic" panose="020B0502020202020204" pitchFamily="34" charset="0"/>
        <a:ea typeface="+mn-ea"/>
        <a:cs typeface="+mn-cs"/>
      </a:defRPr>
    </a:lvl4pPr>
    <a:lvl5pPr marL="1828800" algn="l" defTabSz="914400" rtl="0" eaLnBrk="1" latinLnBrk="0" hangingPunct="1">
      <a:defRPr sz="1200" kern="1200">
        <a:solidFill>
          <a:schemeClr val="tx1"/>
        </a:solidFill>
        <a:latin typeface="Century Gothic" panose="020B0502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25F38E-A70D-42F0-9349-6200EA31144C}" type="slidenum">
              <a:rPr lang="en-GB" smtClean="0"/>
              <a:t>1</a:t>
            </a:fld>
            <a:endParaRPr lang="en-GB"/>
          </a:p>
        </p:txBody>
      </p:sp>
    </p:spTree>
    <p:extLst>
      <p:ext uri="{BB962C8B-B14F-4D97-AF65-F5344CB8AC3E}">
        <p14:creationId xmlns:p14="http://schemas.microsoft.com/office/powerpoint/2010/main" val="808598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25F38E-A70D-42F0-9349-6200EA31144C}" type="slidenum">
              <a:rPr lang="en-GB" smtClean="0"/>
              <a:t>2</a:t>
            </a:fld>
            <a:endParaRPr lang="en-GB"/>
          </a:p>
        </p:txBody>
      </p:sp>
    </p:spTree>
    <p:extLst>
      <p:ext uri="{BB962C8B-B14F-4D97-AF65-F5344CB8AC3E}">
        <p14:creationId xmlns:p14="http://schemas.microsoft.com/office/powerpoint/2010/main" val="3309807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D447B-3753-4334-B386-39D4344DB0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3F6903-3052-43F2-BB99-454F871745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03E5C7-5282-4ED6-94D3-674A57A051D1}"/>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5" name="Footer Placeholder 4">
            <a:extLst>
              <a:ext uri="{FF2B5EF4-FFF2-40B4-BE49-F238E27FC236}">
                <a16:creationId xmlns:a16="http://schemas.microsoft.com/office/drawing/2014/main" id="{FEC206D2-ABD9-4DA8-9797-4C7BA3E151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00F91C-E0AF-444D-B3EB-54E056EC365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917367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03EF4-24EC-4458-9050-30A7E2DDCB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BDDE54-1D36-4851-8F36-38D9F13FD1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253D74-5CA1-48E3-930F-6388E610838E}"/>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5" name="Footer Placeholder 4">
            <a:extLst>
              <a:ext uri="{FF2B5EF4-FFF2-40B4-BE49-F238E27FC236}">
                <a16:creationId xmlns:a16="http://schemas.microsoft.com/office/drawing/2014/main" id="{53EF64FC-BF5C-4F7E-A01E-47F649C7C8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7C4A3-70C5-45F3-A590-AB10B9DBF48B}"/>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78600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ECA68-4348-4A13-8271-A792E80D5D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31EFB2F-72C8-4EB7-8918-F6FBB47A20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6E380E-176C-4EC1-9FBA-41F04D06BBC4}"/>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5" name="Footer Placeholder 4">
            <a:extLst>
              <a:ext uri="{FF2B5EF4-FFF2-40B4-BE49-F238E27FC236}">
                <a16:creationId xmlns:a16="http://schemas.microsoft.com/office/drawing/2014/main" id="{9E2C296B-811E-453E-8029-1BD2151548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618D6C-09D4-42EC-AF55-9587FB71C2B1}"/>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3495777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B89B5-C2EB-436A-966B-74D3FE6C6B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48C51-101C-4A81-9694-77C59C9ECCB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CF4239B-8AD7-43F3-ACEE-E9E7CE0FABE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F83832-D659-4469-9271-2246D908B288}"/>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6" name="Footer Placeholder 5">
            <a:extLst>
              <a:ext uri="{FF2B5EF4-FFF2-40B4-BE49-F238E27FC236}">
                <a16:creationId xmlns:a16="http://schemas.microsoft.com/office/drawing/2014/main" id="{5AF19539-9605-434E-BBE0-6BFC6436CA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89099C-6126-4317-9CA6-3B1FD19752CD}"/>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109566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ACBF0-0A2D-4039-8D4B-E846C4881FA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94D312-8B83-40D7-B8FF-A17C8BEC5A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F1DE05-D224-4B2C-9D88-AFDBB0D60D5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5B57AD-EBCA-4865-B43E-9E92AA8696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97FCAC-4D97-4875-8519-E70ECE332A0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6BAE6E-6A1F-4946-9311-72B45EA3CC09}"/>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8" name="Footer Placeholder 7">
            <a:extLst>
              <a:ext uri="{FF2B5EF4-FFF2-40B4-BE49-F238E27FC236}">
                <a16:creationId xmlns:a16="http://schemas.microsoft.com/office/drawing/2014/main" id="{AC8B8F9C-6FBC-469B-A670-B6C98096EC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6511EBC-9F36-4770-A90E-DCDB52AC39F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0301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E5611-005A-4123-9B3C-BDE325EDE7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BE3630-1D26-4AA6-A611-01F434F594DE}"/>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4" name="Footer Placeholder 3">
            <a:extLst>
              <a:ext uri="{FF2B5EF4-FFF2-40B4-BE49-F238E27FC236}">
                <a16:creationId xmlns:a16="http://schemas.microsoft.com/office/drawing/2014/main" id="{E3A4D14C-F96C-4796-B6DC-443EA5F19B0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F11CC1-5385-467B-A87D-A5575852B0D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898604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85887F-4C0A-4A56-9796-08946176B1AC}"/>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3" name="Footer Placeholder 2">
            <a:extLst>
              <a:ext uri="{FF2B5EF4-FFF2-40B4-BE49-F238E27FC236}">
                <a16:creationId xmlns:a16="http://schemas.microsoft.com/office/drawing/2014/main" id="{B8016EFA-BF60-4A4F-98AA-0DA78859F6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4BF429-2C5E-45BA-9AE5-3F83FB20A28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4179457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395C-CD0E-4944-AE4D-3076C71EF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F261A0-1D49-41B4-A894-D545A96739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6CBA00-C9FD-4E3A-9ED9-BFE19ED404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998F63-D280-44D7-9EEE-58B30D8DD8F4}"/>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6" name="Footer Placeholder 5">
            <a:extLst>
              <a:ext uri="{FF2B5EF4-FFF2-40B4-BE49-F238E27FC236}">
                <a16:creationId xmlns:a16="http://schemas.microsoft.com/office/drawing/2014/main" id="{F3E25E8D-B2EC-4822-8520-F548DA5E0F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D3EB7F-839D-4477-A511-319A43211179}"/>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16669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FAF2D-C4B9-412A-9F1D-723088B47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854141-C3EF-4F09-885B-4F39FC4B91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801ACF-3948-425B-BDBD-720623ABA9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13806ED-DBE8-4FE0-BD79-9D7501A314AC}"/>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6" name="Footer Placeholder 5">
            <a:extLst>
              <a:ext uri="{FF2B5EF4-FFF2-40B4-BE49-F238E27FC236}">
                <a16:creationId xmlns:a16="http://schemas.microsoft.com/office/drawing/2014/main" id="{19F7FBDB-9E8A-4BA1-A556-03A1E4207F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3E075D-D9FF-4808-AEA9-479D6A199AC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449919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FB88-9F38-49A0-8F02-7A1DCA3A86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F65204-7DA7-434F-AA5B-26DF399939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1F4256-215B-4AF6-9FF2-45341E339AE5}"/>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5" name="Footer Placeholder 4">
            <a:extLst>
              <a:ext uri="{FF2B5EF4-FFF2-40B4-BE49-F238E27FC236}">
                <a16:creationId xmlns:a16="http://schemas.microsoft.com/office/drawing/2014/main" id="{11760AEA-E970-4369-81A7-F06F241EBF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F599A-DD76-4D64-A375-4F6C75FC1A02}"/>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66385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F84ACC-6842-4E9C-A81C-1BC594CD18E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05A887-F47A-4506-B8EF-D67E0F7D5C4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A18809-7682-4316-A237-71C6D0A0DEAB}"/>
              </a:ext>
            </a:extLst>
          </p:cNvPr>
          <p:cNvSpPr>
            <a:spLocks noGrp="1"/>
          </p:cNvSpPr>
          <p:nvPr>
            <p:ph type="dt" sz="half" idx="10"/>
          </p:nvPr>
        </p:nvSpPr>
        <p:spPr/>
        <p:txBody>
          <a:bodyPr/>
          <a:lstStyle/>
          <a:p>
            <a:fld id="{7FFE9BD6-7C23-43D8-AAFF-BF5F2C055CB8}" type="datetimeFigureOut">
              <a:rPr lang="en-GB" smtClean="0"/>
              <a:t>06/03/2025</a:t>
            </a:fld>
            <a:endParaRPr lang="en-GB"/>
          </a:p>
        </p:txBody>
      </p:sp>
      <p:sp>
        <p:nvSpPr>
          <p:cNvPr id="5" name="Footer Placeholder 4">
            <a:extLst>
              <a:ext uri="{FF2B5EF4-FFF2-40B4-BE49-F238E27FC236}">
                <a16:creationId xmlns:a16="http://schemas.microsoft.com/office/drawing/2014/main" id="{8CEB2AEF-A529-4D3C-9BAD-5E6895B92C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1E1DBF-2EA5-49D6-A706-8F17798166B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828379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C37D7-BC90-4A1B-A0B8-978D3073E8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BC644654-3674-416A-B634-79854ABDBB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CFB0C0E5-5E7F-46E2-BB29-7525188694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entury Gothic" panose="020B0502020202020204" pitchFamily="34" charset="0"/>
              </a:defRPr>
            </a:lvl1pPr>
          </a:lstStyle>
          <a:p>
            <a:fld id="{7FFE9BD6-7C23-43D8-AAFF-BF5F2C055CB8}" type="datetimeFigureOut">
              <a:rPr lang="en-GB" smtClean="0"/>
              <a:pPr/>
              <a:t>06/03/2025</a:t>
            </a:fld>
            <a:endParaRPr lang="en-GB" dirty="0"/>
          </a:p>
        </p:txBody>
      </p:sp>
      <p:sp>
        <p:nvSpPr>
          <p:cNvPr id="5" name="Footer Placeholder 4">
            <a:extLst>
              <a:ext uri="{FF2B5EF4-FFF2-40B4-BE49-F238E27FC236}">
                <a16:creationId xmlns:a16="http://schemas.microsoft.com/office/drawing/2014/main" id="{CC924CBB-0866-40CD-9DBB-B4440C9BD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entury Gothic" panose="020B0502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8559658E-CD07-48A7-9AE2-0636C567FA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entury Gothic" panose="020B0502020202020204" pitchFamily="34" charset="0"/>
              </a:defRPr>
            </a:lvl1pPr>
          </a:lstStyle>
          <a:p>
            <a:fld id="{3C4D4A14-3789-49D6-BD4F-475857400791}" type="slidenum">
              <a:rPr lang="en-GB" smtClean="0"/>
              <a:pPr/>
              <a:t>‹#›</a:t>
            </a:fld>
            <a:endParaRPr lang="en-GB" dirty="0"/>
          </a:p>
        </p:txBody>
      </p:sp>
    </p:spTree>
    <p:extLst>
      <p:ext uri="{BB962C8B-B14F-4D97-AF65-F5344CB8AC3E}">
        <p14:creationId xmlns:p14="http://schemas.microsoft.com/office/powerpoint/2010/main" val="130268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43037643"/>
              </p:ext>
            </p:extLst>
          </p:nvPr>
        </p:nvGraphicFramePr>
        <p:xfrm>
          <a:off x="2178178" y="41243"/>
          <a:ext cx="3443605" cy="2773680"/>
        </p:xfrm>
        <a:graphic>
          <a:graphicData uri="http://schemas.openxmlformats.org/drawingml/2006/table">
            <a:tbl>
              <a:tblPr firstRow="1" bandRow="1">
                <a:tableStyleId>{21E4AEA4-8DFA-4A89-87EB-49C32662AFE0}</a:tableStyleId>
              </a:tblPr>
              <a:tblGrid>
                <a:gridCol w="3443605">
                  <a:extLst>
                    <a:ext uri="{9D8B030D-6E8A-4147-A177-3AD203B41FA5}">
                      <a16:colId xmlns:a16="http://schemas.microsoft.com/office/drawing/2014/main" val="204375177"/>
                    </a:ext>
                  </a:extLst>
                </a:gridCol>
              </a:tblGrid>
              <a:tr h="216691">
                <a:tc>
                  <a:txBody>
                    <a:bodyPr/>
                    <a:lstStyle/>
                    <a:p>
                      <a:pPr algn="ctr"/>
                      <a:r>
                        <a:rPr lang="en-GB" sz="1000" dirty="0">
                          <a:solidFill>
                            <a:schemeClr val="tx1"/>
                          </a:solidFill>
                          <a:latin typeface="Century Gothic" panose="020B0502020202020204" pitchFamily="34" charset="0"/>
                        </a:rPr>
                        <a:t>What are the benefits of exercise in animals?</a:t>
                      </a:r>
                    </a:p>
                  </a:txBody>
                  <a:tcPr/>
                </a:tc>
                <a:extLst>
                  <a:ext uri="{0D108BD9-81ED-4DB2-BD59-A6C34878D82A}">
                    <a16:rowId xmlns:a16="http://schemas.microsoft.com/office/drawing/2014/main" val="2493414973"/>
                  </a:ext>
                </a:extLst>
              </a:tr>
              <a:tr h="1704631">
                <a:tc>
                  <a:txBody>
                    <a:bodyPr/>
                    <a:lstStyle/>
                    <a:p>
                      <a:pPr algn="ctr"/>
                      <a:r>
                        <a:rPr lang="en-US" sz="1000" b="0" kern="1200" dirty="0">
                          <a:solidFill>
                            <a:schemeClr val="tx1"/>
                          </a:solidFill>
                          <a:effectLst/>
                          <a:latin typeface="Century Gothic" panose="020B0502020202020204" pitchFamily="34" charset="0"/>
                        </a:rPr>
                        <a:t>Maintains the correct weight for the animal </a:t>
                      </a:r>
                    </a:p>
                    <a:p>
                      <a:pPr algn="ctr"/>
                      <a:r>
                        <a:rPr lang="en-US" sz="1000" b="0" kern="1200" dirty="0">
                          <a:solidFill>
                            <a:schemeClr val="tx1"/>
                          </a:solidFill>
                          <a:effectLst/>
                          <a:latin typeface="Century Gothic" panose="020B0502020202020204" pitchFamily="34" charset="0"/>
                        </a:rPr>
                        <a:t>Is a form of enrichment </a:t>
                      </a:r>
                    </a:p>
                    <a:p>
                      <a:pPr algn="ctr"/>
                      <a:r>
                        <a:rPr lang="en-US" sz="1000" b="0" kern="1200" dirty="0">
                          <a:solidFill>
                            <a:schemeClr val="tx1"/>
                          </a:solidFill>
                          <a:effectLst/>
                          <a:latin typeface="Century Gothic" panose="020B0502020202020204" pitchFamily="34" charset="0"/>
                        </a:rPr>
                        <a:t>Encourages normal </a:t>
                      </a:r>
                      <a:r>
                        <a:rPr lang="en-US" sz="1000" b="0" kern="1200" dirty="0" err="1">
                          <a:solidFill>
                            <a:schemeClr val="tx1"/>
                          </a:solidFill>
                          <a:effectLst/>
                          <a:latin typeface="Century Gothic" panose="020B0502020202020204" pitchFamily="34" charset="0"/>
                        </a:rPr>
                        <a:t>behaviours</a:t>
                      </a:r>
                      <a:r>
                        <a:rPr lang="en-US" sz="1000" b="0" kern="1200" dirty="0">
                          <a:solidFill>
                            <a:schemeClr val="tx1"/>
                          </a:solidFill>
                          <a:effectLst/>
                          <a:latin typeface="Century Gothic" panose="020B0502020202020204" pitchFamily="34" charset="0"/>
                        </a:rPr>
                        <a:t> </a:t>
                      </a:r>
                    </a:p>
                    <a:p>
                      <a:pPr algn="ctr"/>
                      <a:r>
                        <a:rPr lang="en-US" sz="1000" b="0" kern="1200" dirty="0">
                          <a:solidFill>
                            <a:schemeClr val="tx1"/>
                          </a:solidFill>
                          <a:effectLst/>
                          <a:latin typeface="Century Gothic" panose="020B0502020202020204" pitchFamily="34" charset="0"/>
                        </a:rPr>
                        <a:t>Lowers blood pressure </a:t>
                      </a:r>
                    </a:p>
                    <a:p>
                      <a:pPr algn="ctr"/>
                      <a:r>
                        <a:rPr lang="en-US" sz="1000" b="0" kern="1200" dirty="0">
                          <a:solidFill>
                            <a:schemeClr val="tx1"/>
                          </a:solidFill>
                          <a:effectLst/>
                          <a:latin typeface="Century Gothic" panose="020B0502020202020204" pitchFamily="34" charset="0"/>
                        </a:rPr>
                        <a:t>Builds up muscle </a:t>
                      </a:r>
                    </a:p>
                    <a:p>
                      <a:pPr algn="ctr"/>
                      <a:r>
                        <a:rPr lang="en-US" sz="1000" b="0" kern="1200" dirty="0">
                          <a:solidFill>
                            <a:schemeClr val="tx1"/>
                          </a:solidFill>
                          <a:effectLst/>
                          <a:latin typeface="Century Gothic" panose="020B0502020202020204" pitchFamily="34" charset="0"/>
                        </a:rPr>
                        <a:t>Encourages an animal to excrete </a:t>
                      </a:r>
                    </a:p>
                    <a:p>
                      <a:pPr algn="ctr"/>
                      <a:r>
                        <a:rPr lang="en-US" sz="1000" b="0" kern="1200" dirty="0">
                          <a:solidFill>
                            <a:schemeClr val="tx1"/>
                          </a:solidFill>
                          <a:effectLst/>
                          <a:latin typeface="Century Gothic" panose="020B0502020202020204" pitchFamily="34" charset="0"/>
                        </a:rPr>
                        <a:t>Decreases stress</a:t>
                      </a:r>
                    </a:p>
                    <a:p>
                      <a:pPr algn="ctr"/>
                      <a:r>
                        <a:rPr lang="en-US" sz="1000" b="0" kern="1200" dirty="0">
                          <a:solidFill>
                            <a:schemeClr val="tx1"/>
                          </a:solidFill>
                          <a:effectLst/>
                          <a:latin typeface="Century Gothic" panose="020B0502020202020204" pitchFamily="34" charset="0"/>
                        </a:rPr>
                        <a:t>Improves cardiovascular fitness </a:t>
                      </a:r>
                    </a:p>
                    <a:p>
                      <a:pPr algn="ctr"/>
                      <a:r>
                        <a:rPr lang="en-US" sz="1000" b="0" kern="1200" dirty="0">
                          <a:solidFill>
                            <a:schemeClr val="tx1"/>
                          </a:solidFill>
                          <a:effectLst/>
                          <a:latin typeface="Century Gothic" panose="020B0502020202020204" pitchFamily="34" charset="0"/>
                        </a:rPr>
                        <a:t>Encourages overall wellbeing </a:t>
                      </a:r>
                    </a:p>
                    <a:p>
                      <a:pPr algn="ctr"/>
                      <a:r>
                        <a:rPr lang="en-US" sz="1000" b="0" kern="1200" dirty="0">
                          <a:solidFill>
                            <a:schemeClr val="tx1"/>
                          </a:solidFill>
                          <a:effectLst/>
                          <a:latin typeface="Century Gothic" panose="020B0502020202020204" pitchFamily="34" charset="0"/>
                        </a:rPr>
                        <a:t>Improves appetite, sleep and digestion.</a:t>
                      </a:r>
                    </a:p>
                    <a:p>
                      <a:pPr algn="ctr"/>
                      <a:endParaRPr lang="en-GB" sz="1000" b="0" kern="1200" dirty="0">
                        <a:solidFill>
                          <a:schemeClr val="tx1"/>
                        </a:solidFill>
                        <a:effectLst/>
                        <a:latin typeface="Century Gothic" panose="020B0502020202020204" pitchFamily="34" charset="0"/>
                      </a:endParaRPr>
                    </a:p>
                    <a:p>
                      <a:pPr algn="ctr"/>
                      <a:r>
                        <a:rPr lang="en-GB" sz="1000" b="1" u="sng" kern="1200" dirty="0">
                          <a:solidFill>
                            <a:schemeClr val="tx1"/>
                          </a:solidFill>
                          <a:effectLst/>
                          <a:latin typeface="Century Gothic" panose="020B0502020202020204" pitchFamily="34" charset="0"/>
                        </a:rPr>
                        <a:t>T</a:t>
                      </a:r>
                      <a:r>
                        <a:rPr lang="en-US" sz="1000" b="1" u="sng" kern="1200" dirty="0" err="1">
                          <a:solidFill>
                            <a:schemeClr val="tx1"/>
                          </a:solidFill>
                          <a:effectLst/>
                          <a:latin typeface="Century Gothic" panose="020B0502020202020204" pitchFamily="34" charset="0"/>
                        </a:rPr>
                        <a:t>ypes</a:t>
                      </a:r>
                      <a:r>
                        <a:rPr lang="en-US" sz="1000" b="1" u="sng" kern="1200" dirty="0">
                          <a:solidFill>
                            <a:schemeClr val="tx1"/>
                          </a:solidFill>
                          <a:effectLst/>
                          <a:latin typeface="Century Gothic" panose="020B0502020202020204" pitchFamily="34" charset="0"/>
                        </a:rPr>
                        <a:t> of exercise appropriate for these animals</a:t>
                      </a:r>
                    </a:p>
                    <a:p>
                      <a:pPr algn="ctr"/>
                      <a:endParaRPr lang="en-US" sz="1000" b="1" kern="1200" dirty="0">
                        <a:solidFill>
                          <a:schemeClr val="tx1"/>
                        </a:solidFill>
                        <a:effectLst/>
                        <a:latin typeface="Century Gothic" panose="020B0502020202020204" pitchFamily="34" charset="0"/>
                      </a:endParaRPr>
                    </a:p>
                    <a:p>
                      <a:pPr algn="ctr"/>
                      <a:endParaRPr lang="en-US" sz="1000" b="0" kern="1200" dirty="0">
                        <a:solidFill>
                          <a:schemeClr val="tx1"/>
                        </a:solidFill>
                        <a:effectLst/>
                        <a:latin typeface="Century Gothic" panose="020B0502020202020204" pitchFamily="34" charset="0"/>
                      </a:endParaRPr>
                    </a:p>
                    <a:p>
                      <a:pPr algn="ctr"/>
                      <a:r>
                        <a:rPr lang="en-US" sz="1000" b="0" kern="1200" dirty="0">
                          <a:solidFill>
                            <a:schemeClr val="tx1"/>
                          </a:solidFill>
                          <a:effectLst/>
                          <a:latin typeface="Century Gothic" panose="020B0502020202020204" pitchFamily="34" charset="0"/>
                        </a:rPr>
                        <a:t> </a:t>
                      </a:r>
                    </a:p>
                    <a:p>
                      <a:pPr algn="ctr"/>
                      <a:endParaRPr lang="en-GB" sz="1000" b="0" kern="1200" dirty="0">
                        <a:solidFill>
                          <a:schemeClr val="tx1"/>
                        </a:solidFill>
                        <a:effectLst/>
                        <a:latin typeface="Century Gothic" panose="020B0502020202020204" pitchFamily="34" charset="0"/>
                      </a:endParaRPr>
                    </a:p>
                  </a:txBody>
                  <a:tcPr>
                    <a:solidFill>
                      <a:schemeClr val="accent2">
                        <a:lumMod val="40000"/>
                        <a:lumOff val="60000"/>
                      </a:schemeClr>
                    </a:solidFill>
                  </a:tcPr>
                </a:tc>
                <a:extLst>
                  <a:ext uri="{0D108BD9-81ED-4DB2-BD59-A6C34878D82A}">
                    <a16:rowId xmlns:a16="http://schemas.microsoft.com/office/drawing/2014/main" val="677010289"/>
                  </a:ext>
                </a:extLst>
              </a:tr>
            </a:tbl>
          </a:graphicData>
        </a:graphic>
      </p:graphicFrame>
      <p:graphicFrame>
        <p:nvGraphicFramePr>
          <p:cNvPr id="12" name="Table 11">
            <a:extLst>
              <a:ext uri="{FF2B5EF4-FFF2-40B4-BE49-F238E27FC236}">
                <a16:creationId xmlns:a16="http://schemas.microsoft.com/office/drawing/2014/main" id="{570325A4-84AB-46E6-8C31-825F6FE8816B}"/>
              </a:ext>
            </a:extLst>
          </p:cNvPr>
          <p:cNvGraphicFramePr>
            <a:graphicFrameLocks noGrp="1"/>
          </p:cNvGraphicFramePr>
          <p:nvPr>
            <p:extLst>
              <p:ext uri="{D42A27DB-BD31-4B8C-83A1-F6EECF244321}">
                <p14:modId xmlns:p14="http://schemas.microsoft.com/office/powerpoint/2010/main" val="1623851001"/>
              </p:ext>
            </p:extLst>
          </p:nvPr>
        </p:nvGraphicFramePr>
        <p:xfrm>
          <a:off x="5406528" y="38809"/>
          <a:ext cx="3337652" cy="4978360"/>
        </p:xfrm>
        <a:graphic>
          <a:graphicData uri="http://schemas.openxmlformats.org/drawingml/2006/table">
            <a:tbl>
              <a:tblPr firstRow="1" bandRow="1">
                <a:tableStyleId>{21E4AEA4-8DFA-4A89-87EB-49C32662AFE0}</a:tableStyleId>
              </a:tblPr>
              <a:tblGrid>
                <a:gridCol w="3337652">
                  <a:extLst>
                    <a:ext uri="{9D8B030D-6E8A-4147-A177-3AD203B41FA5}">
                      <a16:colId xmlns:a16="http://schemas.microsoft.com/office/drawing/2014/main" val="1146839133"/>
                    </a:ext>
                  </a:extLst>
                </a:gridCol>
              </a:tblGrid>
              <a:tr h="311148">
                <a:tc>
                  <a:txBody>
                    <a:bodyPr/>
                    <a:lstStyle/>
                    <a:p>
                      <a:pPr algn="ctr"/>
                      <a:r>
                        <a:rPr lang="en-GB" sz="1100" dirty="0">
                          <a:solidFill>
                            <a:schemeClr val="tx1"/>
                          </a:solidFill>
                          <a:latin typeface="Century Gothic" panose="020B0502020202020204" pitchFamily="34" charset="0"/>
                        </a:rPr>
                        <a:t>Enrichment</a:t>
                      </a:r>
                    </a:p>
                  </a:txBody>
                  <a:tcPr>
                    <a:solidFill>
                      <a:schemeClr val="accent1">
                        <a:lumMod val="20000"/>
                        <a:lumOff val="80000"/>
                      </a:schemeClr>
                    </a:solidFill>
                  </a:tcPr>
                </a:tc>
                <a:extLst>
                  <a:ext uri="{0D108BD9-81ED-4DB2-BD59-A6C34878D82A}">
                    <a16:rowId xmlns:a16="http://schemas.microsoft.com/office/drawing/2014/main" val="123979717"/>
                  </a:ext>
                </a:extLst>
              </a:tr>
              <a:tr h="4667212">
                <a:tc>
                  <a:txBody>
                    <a:bodyPr/>
                    <a:lstStyle/>
                    <a:p>
                      <a:pPr algn="ctr"/>
                      <a:r>
                        <a:rPr lang="en-US" sz="1100" b="0" dirty="0">
                          <a:solidFill>
                            <a:schemeClr val="tx1"/>
                          </a:solidFill>
                          <a:latin typeface="Century Gothic" panose="020B0502020202020204" pitchFamily="34" charset="0"/>
                        </a:rPr>
                        <a:t>Enrichment is adding material or infrastructure to the environment </a:t>
                      </a:r>
                      <a:br>
                        <a:rPr lang="en-US" sz="1100" b="0" dirty="0">
                          <a:solidFill>
                            <a:schemeClr val="tx1"/>
                          </a:solidFill>
                          <a:latin typeface="Century Gothic" panose="020B0502020202020204" pitchFamily="34" charset="0"/>
                        </a:rPr>
                      </a:br>
                      <a:r>
                        <a:rPr lang="en-US" sz="1100" b="0" dirty="0">
                          <a:solidFill>
                            <a:schemeClr val="tx1"/>
                          </a:solidFill>
                          <a:latin typeface="Century Gothic" panose="020B0502020202020204" pitchFamily="34" charset="0"/>
                        </a:rPr>
                        <a:t>to encourage natural </a:t>
                      </a:r>
                      <a:r>
                        <a:rPr lang="en-US" sz="1100" b="0" dirty="0" err="1">
                          <a:solidFill>
                            <a:schemeClr val="tx1"/>
                          </a:solidFill>
                          <a:latin typeface="Century Gothic" panose="020B0502020202020204" pitchFamily="34" charset="0"/>
                        </a:rPr>
                        <a:t>behaviours</a:t>
                      </a:r>
                      <a:r>
                        <a:rPr lang="en-US" sz="1100" b="0" dirty="0">
                          <a:solidFill>
                            <a:schemeClr val="tx1"/>
                          </a:solidFill>
                          <a:latin typeface="Century Gothic" panose="020B0502020202020204" pitchFamily="34" charset="0"/>
                        </a:rPr>
                        <a:t> </a:t>
                      </a:r>
                      <a:br>
                        <a:rPr lang="en-US" sz="1100" b="0" dirty="0">
                          <a:solidFill>
                            <a:schemeClr val="tx1"/>
                          </a:solidFill>
                          <a:latin typeface="Century Gothic" panose="020B0502020202020204" pitchFamily="34" charset="0"/>
                        </a:rPr>
                      </a:br>
                      <a:r>
                        <a:rPr lang="en-US" sz="1100" b="0" dirty="0">
                          <a:solidFill>
                            <a:schemeClr val="tx1"/>
                          </a:solidFill>
                          <a:latin typeface="Century Gothic" panose="020B0502020202020204" pitchFamily="34" charset="0"/>
                        </a:rPr>
                        <a:t>in the species </a:t>
                      </a:r>
                    </a:p>
                    <a:p>
                      <a:pPr algn="ctr"/>
                      <a:r>
                        <a:rPr lang="en-US" sz="1100" b="0" dirty="0">
                          <a:solidFill>
                            <a:schemeClr val="tx1"/>
                          </a:solidFill>
                          <a:latin typeface="Century Gothic" panose="020B0502020202020204" pitchFamily="34" charset="0"/>
                        </a:rPr>
                        <a:t>Enrichment should be species-</a:t>
                      </a:r>
                      <a:br>
                        <a:rPr lang="en-US" sz="1100" b="0" dirty="0">
                          <a:solidFill>
                            <a:schemeClr val="tx1"/>
                          </a:solidFill>
                          <a:latin typeface="Century Gothic" panose="020B0502020202020204" pitchFamily="34" charset="0"/>
                        </a:rPr>
                      </a:br>
                      <a:r>
                        <a:rPr lang="en-US" sz="1100" b="0" dirty="0">
                          <a:solidFill>
                            <a:schemeClr val="tx1"/>
                          </a:solidFill>
                          <a:latin typeface="Century Gothic" panose="020B0502020202020204" pitchFamily="34" charset="0"/>
                        </a:rPr>
                        <a:t>specific and safe </a:t>
                      </a:r>
                    </a:p>
                    <a:p>
                      <a:pPr algn="ctr"/>
                      <a:endParaRPr lang="en-GB" sz="1100" b="0" dirty="0">
                        <a:solidFill>
                          <a:schemeClr val="tx1"/>
                        </a:solidFill>
                        <a:latin typeface="Century Gothic" panose="020B0502020202020204" pitchFamily="34" charset="0"/>
                      </a:endParaRPr>
                    </a:p>
                    <a:p>
                      <a:pPr algn="ctr"/>
                      <a:r>
                        <a:rPr lang="en-GB" sz="1100" b="1" dirty="0">
                          <a:solidFill>
                            <a:schemeClr val="tx1"/>
                          </a:solidFill>
                          <a:latin typeface="Century Gothic" panose="020B0502020202020204" pitchFamily="34" charset="0"/>
                        </a:rPr>
                        <a:t>Five types of enrichment</a:t>
                      </a:r>
                    </a:p>
                    <a:p>
                      <a:pPr algn="ctr"/>
                      <a:r>
                        <a:rPr lang="en-GB" sz="1100" b="0" dirty="0">
                          <a:solidFill>
                            <a:schemeClr val="tx1"/>
                          </a:solidFill>
                          <a:latin typeface="Century Gothic" panose="020B0502020202020204" pitchFamily="34" charset="0"/>
                        </a:rPr>
                        <a:t>Physical enrichment </a:t>
                      </a:r>
                    </a:p>
                    <a:p>
                      <a:pPr algn="ctr"/>
                      <a:r>
                        <a:rPr lang="en-GB" sz="1100" b="0" dirty="0">
                          <a:solidFill>
                            <a:schemeClr val="tx1"/>
                          </a:solidFill>
                          <a:latin typeface="Century Gothic" panose="020B0502020202020204" pitchFamily="34" charset="0"/>
                        </a:rPr>
                        <a:t>Sensory enrichment</a:t>
                      </a:r>
                    </a:p>
                    <a:p>
                      <a:pPr algn="ctr"/>
                      <a:r>
                        <a:rPr lang="en-GB" sz="1100" b="0" dirty="0">
                          <a:solidFill>
                            <a:schemeClr val="tx1"/>
                          </a:solidFill>
                          <a:latin typeface="Century Gothic" panose="020B0502020202020204" pitchFamily="34" charset="0"/>
                        </a:rPr>
                        <a:t>Nutritional enrichment </a:t>
                      </a:r>
                    </a:p>
                    <a:p>
                      <a:pPr algn="ctr"/>
                      <a:r>
                        <a:rPr lang="en-GB" sz="1100" b="0" dirty="0">
                          <a:solidFill>
                            <a:schemeClr val="tx1"/>
                          </a:solidFill>
                          <a:latin typeface="Century Gothic" panose="020B0502020202020204" pitchFamily="34" charset="0"/>
                        </a:rPr>
                        <a:t>Social enrichment </a:t>
                      </a:r>
                    </a:p>
                    <a:p>
                      <a:pPr algn="ctr"/>
                      <a:r>
                        <a:rPr lang="en-GB" sz="1100" b="0" dirty="0">
                          <a:solidFill>
                            <a:schemeClr val="tx1"/>
                          </a:solidFill>
                          <a:latin typeface="Century Gothic" panose="020B0502020202020204" pitchFamily="34" charset="0"/>
                        </a:rPr>
                        <a:t>Cognitive enrichment</a:t>
                      </a:r>
                    </a:p>
                    <a:p>
                      <a:pPr algn="ctr"/>
                      <a:endParaRPr lang="en-GB" sz="11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47313645"/>
                  </a:ext>
                </a:extLst>
              </a:tr>
            </a:tbl>
          </a:graphicData>
        </a:graphic>
      </p:graphicFrame>
      <p:sp>
        <p:nvSpPr>
          <p:cNvPr id="3" name="TextBox 2">
            <a:extLst>
              <a:ext uri="{FF2B5EF4-FFF2-40B4-BE49-F238E27FC236}">
                <a16:creationId xmlns:a16="http://schemas.microsoft.com/office/drawing/2014/main" id="{B9CAB3A1-9493-AD4E-F3B8-064BFA698995}"/>
              </a:ext>
            </a:extLst>
          </p:cNvPr>
          <p:cNvSpPr txBox="1"/>
          <p:nvPr/>
        </p:nvSpPr>
        <p:spPr>
          <a:xfrm>
            <a:off x="1805" y="271358"/>
            <a:ext cx="2283464" cy="461665"/>
          </a:xfrm>
          <a:prstGeom prst="rect">
            <a:avLst/>
          </a:prstGeom>
          <a:noFill/>
        </p:spPr>
        <p:txBody>
          <a:bodyPr wrap="square" rtlCol="0">
            <a:spAutoFit/>
          </a:bodyPr>
          <a:lstStyle/>
          <a:p>
            <a:pPr algn="ctr"/>
            <a:r>
              <a:rPr lang="en-GB" sz="2400" b="1">
                <a:latin typeface="Century Gothic" panose="020B0502020202020204" pitchFamily="34" charset="0"/>
              </a:rPr>
              <a:t>Animal Care</a:t>
            </a:r>
            <a:endParaRPr lang="en-GB" sz="2400" b="1" dirty="0">
              <a:latin typeface="Century Gothic" panose="020B0502020202020204" pitchFamily="34" charset="0"/>
            </a:endParaRPr>
          </a:p>
        </p:txBody>
      </p:sp>
      <p:pic>
        <p:nvPicPr>
          <p:cNvPr id="4" name="Graphic 7" descr="Map with pin with solid fill">
            <a:extLst>
              <a:ext uri="{FF2B5EF4-FFF2-40B4-BE49-F238E27FC236}">
                <a16:creationId xmlns:a16="http://schemas.microsoft.com/office/drawing/2014/main" id="{9E1D27E6-BA3A-8622-414F-36101620662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22423" y="-36682"/>
            <a:ext cx="576345" cy="576345"/>
          </a:xfrm>
          <a:prstGeom prst="rect">
            <a:avLst/>
          </a:prstGeom>
        </p:spPr>
      </p:pic>
      <p:graphicFrame>
        <p:nvGraphicFramePr>
          <p:cNvPr id="13" name="Table 12">
            <a:extLst>
              <a:ext uri="{FF2B5EF4-FFF2-40B4-BE49-F238E27FC236}">
                <a16:creationId xmlns:a16="http://schemas.microsoft.com/office/drawing/2014/main" id="{54EF5532-48B4-43A4-B5E8-FF418F380B2D}"/>
              </a:ext>
            </a:extLst>
          </p:cNvPr>
          <p:cNvGraphicFramePr>
            <a:graphicFrameLocks noGrp="1"/>
          </p:cNvGraphicFramePr>
          <p:nvPr>
            <p:extLst>
              <p:ext uri="{D42A27DB-BD31-4B8C-83A1-F6EECF244321}">
                <p14:modId xmlns:p14="http://schemas.microsoft.com/office/powerpoint/2010/main" val="1090895310"/>
              </p:ext>
            </p:extLst>
          </p:nvPr>
        </p:nvGraphicFramePr>
        <p:xfrm>
          <a:off x="8828093" y="502190"/>
          <a:ext cx="3322399" cy="6119525"/>
        </p:xfrm>
        <a:graphic>
          <a:graphicData uri="http://schemas.openxmlformats.org/drawingml/2006/table">
            <a:tbl>
              <a:tblPr firstRow="1" bandRow="1">
                <a:tableStyleId>{21E4AEA4-8DFA-4A89-87EB-49C32662AFE0}</a:tableStyleId>
              </a:tblPr>
              <a:tblGrid>
                <a:gridCol w="3322399">
                  <a:extLst>
                    <a:ext uri="{9D8B030D-6E8A-4147-A177-3AD203B41FA5}">
                      <a16:colId xmlns:a16="http://schemas.microsoft.com/office/drawing/2014/main" val="204375177"/>
                    </a:ext>
                  </a:extLst>
                </a:gridCol>
              </a:tblGrid>
              <a:tr h="241229">
                <a:tc>
                  <a:txBody>
                    <a:bodyPr/>
                    <a:lstStyle/>
                    <a:p>
                      <a:pPr algn="ctr"/>
                      <a:r>
                        <a:rPr lang="en-GB" sz="1100" dirty="0">
                          <a:solidFill>
                            <a:schemeClr val="tx1"/>
                          </a:solidFill>
                          <a:latin typeface="Century Gothic" panose="020B0502020202020204" pitchFamily="34" charset="0"/>
                        </a:rPr>
                        <a:t>Dog Vaccinations</a:t>
                      </a:r>
                    </a:p>
                  </a:txBody>
                  <a:tcPr>
                    <a:solidFill>
                      <a:schemeClr val="accent1">
                        <a:lumMod val="20000"/>
                        <a:lumOff val="80000"/>
                      </a:schemeClr>
                    </a:solidFill>
                  </a:tcPr>
                </a:tc>
                <a:extLst>
                  <a:ext uri="{0D108BD9-81ED-4DB2-BD59-A6C34878D82A}">
                    <a16:rowId xmlns:a16="http://schemas.microsoft.com/office/drawing/2014/main" val="2493414973"/>
                  </a:ext>
                </a:extLst>
              </a:tr>
              <a:tr h="5860445">
                <a:tc>
                  <a:txBody>
                    <a:bodyPr/>
                    <a:lstStyle/>
                    <a:p>
                      <a:pPr algn="ctr"/>
                      <a:r>
                        <a:rPr lang="en-US" sz="1100" b="0" dirty="0">
                          <a:solidFill>
                            <a:schemeClr val="tx1"/>
                          </a:solidFill>
                          <a:latin typeface="Century Gothic" panose="020B0502020202020204" pitchFamily="34" charset="0"/>
                        </a:rPr>
                        <a:t>Rabies: a virus that attacks the central nervous system and causes aggressive damage to the brain and spinal cord </a:t>
                      </a:r>
                    </a:p>
                    <a:p>
                      <a:pPr algn="ctr"/>
                      <a:endParaRPr lang="en-US" sz="1100" b="0" dirty="0">
                        <a:solidFill>
                          <a:schemeClr val="tx1"/>
                        </a:solidFill>
                        <a:latin typeface="Century Gothic" panose="020B0502020202020204" pitchFamily="34" charset="0"/>
                      </a:endParaRPr>
                    </a:p>
                    <a:p>
                      <a:pPr algn="ctr"/>
                      <a:r>
                        <a:rPr lang="en-US" sz="1100" b="0" dirty="0">
                          <a:solidFill>
                            <a:schemeClr val="tx1"/>
                          </a:solidFill>
                          <a:latin typeface="Century Gothic" panose="020B0502020202020204" pitchFamily="34" charset="0"/>
                        </a:rPr>
                        <a:t>Parvovirus: a viral infection that affects puppies and causes serious sickness and </a:t>
                      </a:r>
                      <a:r>
                        <a:rPr lang="en-US" sz="1100" b="0" dirty="0" err="1">
                          <a:solidFill>
                            <a:schemeClr val="tx1"/>
                          </a:solidFill>
                          <a:latin typeface="Century Gothic" panose="020B0502020202020204" pitchFamily="34" charset="0"/>
                        </a:rPr>
                        <a:t>diarrhoea</a:t>
                      </a:r>
                      <a:r>
                        <a:rPr lang="en-US" sz="1100" b="0" dirty="0">
                          <a:solidFill>
                            <a:schemeClr val="tx1"/>
                          </a:solidFill>
                          <a:latin typeface="Century Gothic" panose="020B0502020202020204" pitchFamily="34" charset="0"/>
                        </a:rPr>
                        <a:t>  </a:t>
                      </a:r>
                    </a:p>
                    <a:p>
                      <a:pPr algn="ctr"/>
                      <a:endParaRPr lang="en-US" sz="1100" b="0" dirty="0">
                        <a:solidFill>
                          <a:schemeClr val="tx1"/>
                        </a:solidFill>
                        <a:latin typeface="Century Gothic" panose="020B0502020202020204" pitchFamily="34" charset="0"/>
                      </a:endParaRPr>
                    </a:p>
                    <a:p>
                      <a:pPr algn="ctr"/>
                      <a:r>
                        <a:rPr lang="en-US" sz="1100" b="0" dirty="0">
                          <a:solidFill>
                            <a:schemeClr val="tx1"/>
                          </a:solidFill>
                          <a:latin typeface="Century Gothic" panose="020B0502020202020204" pitchFamily="34" charset="0"/>
                        </a:rPr>
                        <a:t>Leptospirosis: a bacterial disease that causes the liver and kidneys to shut down </a:t>
                      </a:r>
                    </a:p>
                    <a:p>
                      <a:pPr algn="ctr"/>
                      <a:endParaRPr lang="en-US" sz="1100" b="0" dirty="0">
                        <a:solidFill>
                          <a:schemeClr val="tx1"/>
                        </a:solidFill>
                        <a:latin typeface="Century Gothic" panose="020B0502020202020204" pitchFamily="34" charset="0"/>
                      </a:endParaRPr>
                    </a:p>
                    <a:p>
                      <a:pPr algn="ctr"/>
                      <a:r>
                        <a:rPr lang="en-US" sz="1100" b="0" dirty="0">
                          <a:solidFill>
                            <a:schemeClr val="tx1"/>
                          </a:solidFill>
                          <a:latin typeface="Century Gothic" panose="020B0502020202020204" pitchFamily="34" charset="0"/>
                        </a:rPr>
                        <a:t>Canine hepatitis: a virus that affects the spleen, liver, lungs and lining of the blood vessels </a:t>
                      </a:r>
                    </a:p>
                    <a:p>
                      <a:pPr algn="ctr"/>
                      <a:endParaRPr lang="en-US" sz="1100" b="0" dirty="0">
                        <a:solidFill>
                          <a:schemeClr val="tx1"/>
                        </a:solidFill>
                        <a:latin typeface="Century Gothic" panose="020B0502020202020204" pitchFamily="34" charset="0"/>
                      </a:endParaRPr>
                    </a:p>
                    <a:p>
                      <a:pPr algn="ctr"/>
                      <a:r>
                        <a:rPr lang="en-US" sz="1100" b="0" dirty="0">
                          <a:solidFill>
                            <a:schemeClr val="tx1"/>
                          </a:solidFill>
                          <a:latin typeface="Century Gothic" panose="020B0502020202020204" pitchFamily="34" charset="0"/>
                        </a:rPr>
                        <a:t>Kennel cough: a bacterial and viral disease that attacks the lungs and causes a dry hacking cough in dogs. Generally contracted in kennels </a:t>
                      </a:r>
                    </a:p>
                    <a:p>
                      <a:pPr algn="ctr"/>
                      <a:endParaRPr lang="en-US" sz="1100" b="0" dirty="0">
                        <a:solidFill>
                          <a:schemeClr val="tx1"/>
                        </a:solidFill>
                        <a:latin typeface="Century Gothic" panose="020B0502020202020204" pitchFamily="34" charset="0"/>
                      </a:endParaRPr>
                    </a:p>
                    <a:p>
                      <a:pPr algn="ctr"/>
                      <a:r>
                        <a:rPr lang="en-US" sz="1100" b="0" dirty="0">
                          <a:solidFill>
                            <a:schemeClr val="tx1"/>
                          </a:solidFill>
                          <a:latin typeface="Century Gothic" panose="020B0502020202020204" pitchFamily="34" charset="0"/>
                        </a:rPr>
                        <a:t>Canine parainfluenza: a viral infection that attacks the lungs </a:t>
                      </a:r>
                    </a:p>
                    <a:p>
                      <a:pPr algn="ctr"/>
                      <a:endParaRPr lang="en-GB" sz="1100" b="0" dirty="0">
                        <a:solidFill>
                          <a:schemeClr val="tx1"/>
                        </a:solidFill>
                        <a:latin typeface="Century Gothic" panose="020B0502020202020204" pitchFamily="34" charset="0"/>
                      </a:endParaRPr>
                    </a:p>
                    <a:p>
                      <a:pPr algn="ctr"/>
                      <a:r>
                        <a:rPr lang="en-US" sz="1100" b="1" dirty="0">
                          <a:solidFill>
                            <a:schemeClr val="tx1"/>
                          </a:solidFill>
                          <a:latin typeface="Century Gothic" panose="020B0502020202020204" pitchFamily="34" charset="0"/>
                        </a:rPr>
                        <a:t>How often puppies and dogs should be vaccinated. </a:t>
                      </a:r>
                    </a:p>
                    <a:p>
                      <a:pPr algn="ctr"/>
                      <a:endParaRPr lang="en-GB" sz="1100" b="0" dirty="0">
                        <a:solidFill>
                          <a:schemeClr val="tx1"/>
                        </a:solidFill>
                        <a:latin typeface="Century Gothic" panose="020B0502020202020204" pitchFamily="34" charset="0"/>
                      </a:endParaRPr>
                    </a:p>
                    <a:p>
                      <a:pPr algn="ctr"/>
                      <a:r>
                        <a:rPr lang="en-US" sz="1100" b="0" dirty="0">
                          <a:solidFill>
                            <a:schemeClr val="tx1"/>
                          </a:solidFill>
                          <a:latin typeface="Century Gothic" panose="020B0502020202020204" pitchFamily="34" charset="0"/>
                        </a:rPr>
                        <a:t>Puppies should be vaccinated between six and eight weeks of age. Vaccination consists of two–three injections that are spaced one or two weeks apart. Annual boosters are then recommended. If travelling abroad to a rabies area, the rabies vaccination will need to be updated. </a:t>
                      </a:r>
                      <a:endParaRPr lang="en-GB" sz="11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288508112"/>
                  </a:ext>
                </a:extLst>
              </a:tr>
            </a:tbl>
          </a:graphicData>
        </a:graphic>
      </p:graphicFrame>
      <p:graphicFrame>
        <p:nvGraphicFramePr>
          <p:cNvPr id="14" name="Table 13">
            <a:extLst>
              <a:ext uri="{FF2B5EF4-FFF2-40B4-BE49-F238E27FC236}">
                <a16:creationId xmlns:a16="http://schemas.microsoft.com/office/drawing/2014/main" id="{96562E5A-EDAC-43BB-9A72-120A696336F3}"/>
              </a:ext>
            </a:extLst>
          </p:cNvPr>
          <p:cNvGraphicFramePr>
            <a:graphicFrameLocks noGrp="1"/>
          </p:cNvGraphicFramePr>
          <p:nvPr>
            <p:extLst>
              <p:ext uri="{D42A27DB-BD31-4B8C-83A1-F6EECF244321}">
                <p14:modId xmlns:p14="http://schemas.microsoft.com/office/powerpoint/2010/main" val="4257606661"/>
              </p:ext>
            </p:extLst>
          </p:nvPr>
        </p:nvGraphicFramePr>
        <p:xfrm>
          <a:off x="2178178" y="2652424"/>
          <a:ext cx="3219662" cy="4088106"/>
        </p:xfrm>
        <a:graphic>
          <a:graphicData uri="http://schemas.openxmlformats.org/drawingml/2006/table">
            <a:tbl>
              <a:tblPr firstRow="1" bandRow="1">
                <a:tableStyleId>{21E4AEA4-8DFA-4A89-87EB-49C32662AFE0}</a:tableStyleId>
              </a:tblPr>
              <a:tblGrid>
                <a:gridCol w="1609831">
                  <a:extLst>
                    <a:ext uri="{9D8B030D-6E8A-4147-A177-3AD203B41FA5}">
                      <a16:colId xmlns:a16="http://schemas.microsoft.com/office/drawing/2014/main" val="204375177"/>
                    </a:ext>
                  </a:extLst>
                </a:gridCol>
                <a:gridCol w="1609831">
                  <a:extLst>
                    <a:ext uri="{9D8B030D-6E8A-4147-A177-3AD203B41FA5}">
                      <a16:colId xmlns:a16="http://schemas.microsoft.com/office/drawing/2014/main" val="3285209587"/>
                    </a:ext>
                  </a:extLst>
                </a:gridCol>
              </a:tblGrid>
              <a:tr h="1057596">
                <a:tc>
                  <a:txBody>
                    <a:bodyPr/>
                    <a:lstStyle/>
                    <a:p>
                      <a:r>
                        <a:rPr lang="en-US" sz="900" b="0" i="1" dirty="0">
                          <a:solidFill>
                            <a:schemeClr val="tx1"/>
                          </a:solidFill>
                          <a:latin typeface="Century Gothic" panose="020B0502020202020204" pitchFamily="34" charset="0"/>
                          <a:cs typeface="Arial" panose="020B0604020202020204" pitchFamily="34" charset="0"/>
                        </a:rPr>
                        <a:t>Cat</a:t>
                      </a:r>
                    </a:p>
                  </a:txBody>
                  <a:tcPr>
                    <a:solidFill>
                      <a:schemeClr val="accent2">
                        <a:lumMod val="40000"/>
                        <a:lumOff val="60000"/>
                      </a:schemeClr>
                    </a:solidFill>
                  </a:tcPr>
                </a:tc>
                <a:tc>
                  <a:txBody>
                    <a:bodyPr/>
                    <a:lstStyle/>
                    <a:p>
                      <a:r>
                        <a:rPr lang="en-US" sz="900" b="0" dirty="0">
                          <a:solidFill>
                            <a:schemeClr val="tx1"/>
                          </a:solidFill>
                          <a:latin typeface="Century Gothic" panose="020B0502020202020204" pitchFamily="34" charset="0"/>
                          <a:cs typeface="Arial" panose="020B0604020202020204" pitchFamily="34" charset="0"/>
                        </a:rPr>
                        <a:t>Access to the outdoors, general toys or toys that encourage hunting </a:t>
                      </a:r>
                      <a:r>
                        <a:rPr lang="en-US" sz="900" b="0" dirty="0" err="1">
                          <a:solidFill>
                            <a:schemeClr val="tx1"/>
                          </a:solidFill>
                          <a:latin typeface="Century Gothic" panose="020B0502020202020204" pitchFamily="34" charset="0"/>
                          <a:cs typeface="Arial" panose="020B0604020202020204" pitchFamily="34" charset="0"/>
                        </a:rPr>
                        <a:t>behaviours</a:t>
                      </a:r>
                      <a:r>
                        <a:rPr lang="en-US" sz="900" b="0" dirty="0">
                          <a:solidFill>
                            <a:schemeClr val="tx1"/>
                          </a:solidFill>
                          <a:latin typeface="Century Gothic" panose="020B0502020202020204" pitchFamily="34" charset="0"/>
                          <a:cs typeface="Arial" panose="020B0604020202020204" pitchFamily="34" charset="0"/>
                        </a:rPr>
                        <a:t>, training, materials to explore, e.g. cardboard boxes, puzzle feeders </a:t>
                      </a:r>
                    </a:p>
                  </a:txBody>
                  <a:tcPr>
                    <a:solidFill>
                      <a:schemeClr val="accent2">
                        <a:lumMod val="40000"/>
                        <a:lumOff val="60000"/>
                      </a:schemeClr>
                    </a:solidFill>
                  </a:tcPr>
                </a:tc>
                <a:extLst>
                  <a:ext uri="{0D108BD9-81ED-4DB2-BD59-A6C34878D82A}">
                    <a16:rowId xmlns:a16="http://schemas.microsoft.com/office/drawing/2014/main" val="2493414973"/>
                  </a:ext>
                </a:extLst>
              </a:tr>
              <a:tr h="643754">
                <a:tc>
                  <a:txBody>
                    <a:bodyPr/>
                    <a:lstStyle/>
                    <a:p>
                      <a:r>
                        <a:rPr lang="en-US" sz="900" b="0" i="1" dirty="0">
                          <a:latin typeface="Century Gothic" panose="020B0502020202020204" pitchFamily="34" charset="0"/>
                          <a:cs typeface="Arial" panose="020B0604020202020204" pitchFamily="34" charset="0"/>
                        </a:rPr>
                        <a:t>Hamster</a:t>
                      </a:r>
                    </a:p>
                  </a:txBody>
                  <a:tcPr>
                    <a:solidFill>
                      <a:schemeClr val="accent2">
                        <a:lumMod val="40000"/>
                        <a:lumOff val="60000"/>
                      </a:schemeClr>
                    </a:solidFill>
                  </a:tcPr>
                </a:tc>
                <a:tc>
                  <a:txBody>
                    <a:bodyPr/>
                    <a:lstStyle/>
                    <a:p>
                      <a:r>
                        <a:rPr lang="en-US" sz="900" b="0" dirty="0">
                          <a:latin typeface="Century Gothic" panose="020B0502020202020204" pitchFamily="34" charset="0"/>
                          <a:cs typeface="Arial" panose="020B0604020202020204" pitchFamily="34" charset="0"/>
                        </a:rPr>
                        <a:t>hamster wheels, platforms, climbing apparatus, boxes to explore</a:t>
                      </a:r>
                    </a:p>
                  </a:txBody>
                  <a:tcPr>
                    <a:solidFill>
                      <a:schemeClr val="accent2">
                        <a:lumMod val="40000"/>
                        <a:lumOff val="60000"/>
                      </a:schemeClr>
                    </a:solidFill>
                  </a:tcPr>
                </a:tc>
                <a:extLst>
                  <a:ext uri="{0D108BD9-81ED-4DB2-BD59-A6C34878D82A}">
                    <a16:rowId xmlns:a16="http://schemas.microsoft.com/office/drawing/2014/main" val="810568629"/>
                  </a:ext>
                </a:extLst>
              </a:tr>
              <a:tr h="643754">
                <a:tc>
                  <a:txBody>
                    <a:bodyPr/>
                    <a:lstStyle/>
                    <a:p>
                      <a:r>
                        <a:rPr lang="en-US" sz="900" b="0" i="1" dirty="0">
                          <a:latin typeface="Century Gothic" panose="020B0502020202020204" pitchFamily="34" charset="0"/>
                          <a:cs typeface="Arial" panose="020B0604020202020204" pitchFamily="34" charset="0"/>
                        </a:rPr>
                        <a:t>Guinea pig </a:t>
                      </a:r>
                    </a:p>
                  </a:txBody>
                  <a:tcPr>
                    <a:solidFill>
                      <a:schemeClr val="accent2">
                        <a:lumMod val="40000"/>
                        <a:lumOff val="60000"/>
                      </a:schemeClr>
                    </a:solidFill>
                  </a:tcPr>
                </a:tc>
                <a:tc>
                  <a:txBody>
                    <a:bodyPr/>
                    <a:lstStyle/>
                    <a:p>
                      <a:r>
                        <a:rPr lang="en-US" sz="900" b="0" dirty="0">
                          <a:latin typeface="Century Gothic" panose="020B0502020202020204" pitchFamily="34" charset="0"/>
                          <a:cs typeface="Arial" panose="020B0604020202020204" pitchFamily="34" charset="0"/>
                        </a:rPr>
                        <a:t>hamster wheels, platforms, climbing apparatus, boxes to explore</a:t>
                      </a:r>
                    </a:p>
                  </a:txBody>
                  <a:tcPr>
                    <a:solidFill>
                      <a:schemeClr val="accent2">
                        <a:lumMod val="40000"/>
                        <a:lumOff val="60000"/>
                      </a:schemeClr>
                    </a:solidFill>
                  </a:tcPr>
                </a:tc>
                <a:extLst>
                  <a:ext uri="{0D108BD9-81ED-4DB2-BD59-A6C34878D82A}">
                    <a16:rowId xmlns:a16="http://schemas.microsoft.com/office/drawing/2014/main" val="3832382599"/>
                  </a:ext>
                </a:extLst>
              </a:tr>
              <a:tr h="367859">
                <a:tc>
                  <a:txBody>
                    <a:bodyPr/>
                    <a:lstStyle/>
                    <a:p>
                      <a:r>
                        <a:rPr lang="en-US" sz="900" b="0" i="1" dirty="0">
                          <a:latin typeface="Century Gothic" panose="020B0502020202020204" pitchFamily="34" charset="0"/>
                          <a:cs typeface="Arial" panose="020B0604020202020204" pitchFamily="34" charset="0"/>
                        </a:rPr>
                        <a:t>Horse </a:t>
                      </a:r>
                    </a:p>
                  </a:txBody>
                  <a:tcPr>
                    <a:solidFill>
                      <a:schemeClr val="accent2">
                        <a:lumMod val="40000"/>
                        <a:lumOff val="60000"/>
                      </a:schemeClr>
                    </a:solidFill>
                  </a:tcPr>
                </a:tc>
                <a:tc>
                  <a:txBody>
                    <a:bodyPr/>
                    <a:lstStyle/>
                    <a:p>
                      <a:r>
                        <a:rPr lang="en-US" sz="900" b="0" dirty="0">
                          <a:latin typeface="Century Gothic" panose="020B0502020202020204" pitchFamily="34" charset="0"/>
                          <a:cs typeface="Arial" panose="020B0604020202020204" pitchFamily="34" charset="0"/>
                        </a:rPr>
                        <a:t>grazing with other horses, hand walking, lunging</a:t>
                      </a:r>
                    </a:p>
                  </a:txBody>
                  <a:tcPr>
                    <a:solidFill>
                      <a:schemeClr val="accent2">
                        <a:lumMod val="40000"/>
                        <a:lumOff val="60000"/>
                      </a:schemeClr>
                    </a:solidFill>
                  </a:tcPr>
                </a:tc>
                <a:extLst>
                  <a:ext uri="{0D108BD9-81ED-4DB2-BD59-A6C34878D82A}">
                    <a16:rowId xmlns:a16="http://schemas.microsoft.com/office/drawing/2014/main" val="2329678485"/>
                  </a:ext>
                </a:extLst>
              </a:tr>
              <a:tr h="1375143">
                <a:tc>
                  <a:txBody>
                    <a:bodyPr/>
                    <a:lstStyle/>
                    <a:p>
                      <a:r>
                        <a:rPr lang="en-US" sz="900" b="0" i="1" dirty="0">
                          <a:latin typeface="Century Gothic" panose="020B0502020202020204" pitchFamily="34" charset="0"/>
                          <a:cs typeface="Arial" panose="020B0604020202020204" pitchFamily="34" charset="0"/>
                        </a:rPr>
                        <a:t>Rabbit </a:t>
                      </a:r>
                    </a:p>
                  </a:txBody>
                  <a:tcPr>
                    <a:solidFill>
                      <a:schemeClr val="accent2">
                        <a:lumMod val="40000"/>
                        <a:lumOff val="60000"/>
                      </a:schemeClr>
                    </a:solidFill>
                  </a:tcPr>
                </a:tc>
                <a:tc>
                  <a:txBody>
                    <a:bodyPr/>
                    <a:lstStyle/>
                    <a:p>
                      <a:r>
                        <a:rPr lang="en-US" sz="900" b="0" dirty="0">
                          <a:latin typeface="Century Gothic" panose="020B0502020202020204" pitchFamily="34" charset="0"/>
                          <a:cs typeface="Arial" panose="020B0604020202020204" pitchFamily="34" charset="0"/>
                        </a:rPr>
                        <a:t>outdoor access, mini-agility courses, tunnels, chew toys, human interaction and playing, digging opportunities, jumping, grazing/foraging</a:t>
                      </a:r>
                    </a:p>
                  </a:txBody>
                  <a:tcPr>
                    <a:solidFill>
                      <a:schemeClr val="accent2">
                        <a:lumMod val="40000"/>
                        <a:lumOff val="60000"/>
                      </a:schemeClr>
                    </a:solidFill>
                  </a:tcPr>
                </a:tc>
                <a:extLst>
                  <a:ext uri="{0D108BD9-81ED-4DB2-BD59-A6C34878D82A}">
                    <a16:rowId xmlns:a16="http://schemas.microsoft.com/office/drawing/2014/main" val="1397084547"/>
                  </a:ext>
                </a:extLst>
              </a:tr>
            </a:tbl>
          </a:graphicData>
        </a:graphic>
      </p:graphicFrame>
      <p:sp>
        <p:nvSpPr>
          <p:cNvPr id="16" name="TextBox 15">
            <a:extLst>
              <a:ext uri="{FF2B5EF4-FFF2-40B4-BE49-F238E27FC236}">
                <a16:creationId xmlns:a16="http://schemas.microsoft.com/office/drawing/2014/main" id="{D7EB8274-DC2C-4894-ACDD-2BFE9D5E2625}"/>
              </a:ext>
            </a:extLst>
          </p:cNvPr>
          <p:cNvSpPr txBox="1"/>
          <p:nvPr/>
        </p:nvSpPr>
        <p:spPr>
          <a:xfrm>
            <a:off x="193232" y="1102355"/>
            <a:ext cx="1867608" cy="5078313"/>
          </a:xfrm>
          <a:prstGeom prst="rect">
            <a:avLst/>
          </a:prstGeom>
          <a:noFill/>
        </p:spPr>
        <p:txBody>
          <a:bodyPr wrap="square" rtlCol="0">
            <a:spAutoFit/>
          </a:bodyPr>
          <a:lstStyle/>
          <a:p>
            <a:r>
              <a:rPr lang="en-US" dirty="0"/>
              <a:t>Learners will understand what constitutes good care </a:t>
            </a:r>
            <a:r>
              <a:rPr lang="en-US"/>
              <a:t>appropriate to different </a:t>
            </a:r>
            <a:r>
              <a:rPr lang="en-US" dirty="0"/>
              <a:t>types of animal. They will gain knowledge about what aspects of care need to</a:t>
            </a:r>
          </a:p>
          <a:p>
            <a:r>
              <a:rPr lang="en-US" dirty="0"/>
              <a:t>be put in place as a responsible animal owner and the importance of its provision to</a:t>
            </a:r>
          </a:p>
          <a:p>
            <a:r>
              <a:rPr lang="en-US" dirty="0"/>
              <a:t>ensure the health and welfare of animals.</a:t>
            </a:r>
            <a:endParaRPr lang="en-GB" dirty="0"/>
          </a:p>
        </p:txBody>
      </p:sp>
      <p:pic>
        <p:nvPicPr>
          <p:cNvPr id="2" name="Picture 1">
            <a:extLst>
              <a:ext uri="{FF2B5EF4-FFF2-40B4-BE49-F238E27FC236}">
                <a16:creationId xmlns:a16="http://schemas.microsoft.com/office/drawing/2014/main" id="{691D78AF-47FC-4CAE-9021-CE363153B96E}"/>
              </a:ext>
            </a:extLst>
          </p:cNvPr>
          <p:cNvPicPr>
            <a:picLocks noChangeAspect="1"/>
          </p:cNvPicPr>
          <p:nvPr/>
        </p:nvPicPr>
        <p:blipFill>
          <a:blip r:embed="rId5"/>
          <a:stretch>
            <a:fillRect/>
          </a:stretch>
        </p:blipFill>
        <p:spPr>
          <a:xfrm>
            <a:off x="6014644" y="2782739"/>
            <a:ext cx="2088790" cy="2035231"/>
          </a:xfrm>
          <a:prstGeom prst="rect">
            <a:avLst/>
          </a:prstGeom>
        </p:spPr>
      </p:pic>
      <p:graphicFrame>
        <p:nvGraphicFramePr>
          <p:cNvPr id="18" name="Table 17">
            <a:extLst>
              <a:ext uri="{FF2B5EF4-FFF2-40B4-BE49-F238E27FC236}">
                <a16:creationId xmlns:a16="http://schemas.microsoft.com/office/drawing/2014/main" id="{F7D798F5-2943-442C-8841-66E69450968A}"/>
              </a:ext>
            </a:extLst>
          </p:cNvPr>
          <p:cNvGraphicFramePr>
            <a:graphicFrameLocks noGrp="1"/>
          </p:cNvGraphicFramePr>
          <p:nvPr>
            <p:extLst>
              <p:ext uri="{D42A27DB-BD31-4B8C-83A1-F6EECF244321}">
                <p14:modId xmlns:p14="http://schemas.microsoft.com/office/powerpoint/2010/main" val="294653439"/>
              </p:ext>
            </p:extLst>
          </p:nvPr>
        </p:nvGraphicFramePr>
        <p:xfrm>
          <a:off x="5451767" y="5194684"/>
          <a:ext cx="3322399" cy="1524000"/>
        </p:xfrm>
        <a:graphic>
          <a:graphicData uri="http://schemas.openxmlformats.org/drawingml/2006/table">
            <a:tbl>
              <a:tblPr firstRow="1" bandRow="1">
                <a:tableStyleId>{21E4AEA4-8DFA-4A89-87EB-49C32662AFE0}</a:tableStyleId>
              </a:tblPr>
              <a:tblGrid>
                <a:gridCol w="3322399">
                  <a:extLst>
                    <a:ext uri="{9D8B030D-6E8A-4147-A177-3AD203B41FA5}">
                      <a16:colId xmlns:a16="http://schemas.microsoft.com/office/drawing/2014/main" val="204375177"/>
                    </a:ext>
                  </a:extLst>
                </a:gridCol>
              </a:tblGrid>
              <a:tr h="0">
                <a:tc>
                  <a:txBody>
                    <a:bodyPr/>
                    <a:lstStyle/>
                    <a:p>
                      <a:pPr algn="ctr"/>
                      <a:r>
                        <a:rPr lang="en-GB" sz="1100" dirty="0">
                          <a:solidFill>
                            <a:schemeClr val="tx1"/>
                          </a:solidFill>
                          <a:latin typeface="Century Gothic" panose="020B0502020202020204" pitchFamily="34" charset="0"/>
                        </a:rPr>
                        <a:t>Preventative care</a:t>
                      </a:r>
                    </a:p>
                  </a:txBody>
                  <a:tcPr>
                    <a:solidFill>
                      <a:schemeClr val="accent1">
                        <a:lumMod val="20000"/>
                        <a:lumOff val="80000"/>
                      </a:schemeClr>
                    </a:solidFill>
                  </a:tcPr>
                </a:tc>
                <a:extLst>
                  <a:ext uri="{0D108BD9-81ED-4DB2-BD59-A6C34878D82A}">
                    <a16:rowId xmlns:a16="http://schemas.microsoft.com/office/drawing/2014/main" val="2493414973"/>
                  </a:ext>
                </a:extLst>
              </a:tr>
              <a:tr h="841123">
                <a:tc>
                  <a:txBody>
                    <a:bodyPr/>
                    <a:lstStyle/>
                    <a:p>
                      <a:pPr algn="ctr"/>
                      <a:r>
                        <a:rPr lang="en-US" sz="1100" b="0" dirty="0">
                          <a:solidFill>
                            <a:schemeClr val="tx1"/>
                          </a:solidFill>
                          <a:latin typeface="Century Gothic" panose="020B0502020202020204" pitchFamily="34" charset="0"/>
                        </a:rPr>
                        <a:t>Preventative treatment requires owners and caregivers to </a:t>
                      </a:r>
                      <a:r>
                        <a:rPr lang="en-US" sz="1100" b="0" dirty="0" err="1">
                          <a:solidFill>
                            <a:schemeClr val="tx1"/>
                          </a:solidFill>
                          <a:latin typeface="Century Gothic" panose="020B0502020202020204" pitchFamily="34" charset="0"/>
                        </a:rPr>
                        <a:t>organise</a:t>
                      </a:r>
                      <a:r>
                        <a:rPr lang="en-US" sz="1100" b="0" dirty="0">
                          <a:solidFill>
                            <a:schemeClr val="tx1"/>
                          </a:solidFill>
                          <a:latin typeface="Century Gothic" panose="020B0502020202020204" pitchFamily="34" charset="0"/>
                        </a:rPr>
                        <a:t> and plan treatments to prevent diseases</a:t>
                      </a:r>
                    </a:p>
                    <a:p>
                      <a:pPr algn="ctr"/>
                      <a:r>
                        <a:rPr lang="en-US" sz="1100" b="0" dirty="0">
                          <a:solidFill>
                            <a:schemeClr val="tx1"/>
                          </a:solidFill>
                          <a:latin typeface="Century Gothic" panose="020B0502020202020204" pitchFamily="34" charset="0"/>
                        </a:rPr>
                        <a:t>Part of preventative treatment is healthcare provision, which involves regular grooming of the animal</a:t>
                      </a:r>
                    </a:p>
                    <a:p>
                      <a:pPr algn="ctr"/>
                      <a:endParaRPr lang="en-GB" sz="11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288508112"/>
                  </a:ext>
                </a:extLst>
              </a:tr>
            </a:tbl>
          </a:graphicData>
        </a:graphic>
      </p:graphicFrame>
    </p:spTree>
    <p:extLst>
      <p:ext uri="{BB962C8B-B14F-4D97-AF65-F5344CB8AC3E}">
        <p14:creationId xmlns:p14="http://schemas.microsoft.com/office/powerpoint/2010/main" val="237134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672812856"/>
              </p:ext>
            </p:extLst>
          </p:nvPr>
        </p:nvGraphicFramePr>
        <p:xfrm>
          <a:off x="258617" y="81753"/>
          <a:ext cx="3815562" cy="2266218"/>
        </p:xfrm>
        <a:graphic>
          <a:graphicData uri="http://schemas.openxmlformats.org/drawingml/2006/table">
            <a:tbl>
              <a:tblPr firstRow="1" bandRow="1">
                <a:tableStyleId>{21E4AEA4-8DFA-4A89-87EB-49C32662AFE0}</a:tableStyleId>
              </a:tblPr>
              <a:tblGrid>
                <a:gridCol w="3815562">
                  <a:extLst>
                    <a:ext uri="{9D8B030D-6E8A-4147-A177-3AD203B41FA5}">
                      <a16:colId xmlns:a16="http://schemas.microsoft.com/office/drawing/2014/main" val="204375177"/>
                    </a:ext>
                  </a:extLst>
                </a:gridCol>
              </a:tblGrid>
              <a:tr h="231303">
                <a:tc>
                  <a:txBody>
                    <a:bodyPr/>
                    <a:lstStyle/>
                    <a:p>
                      <a:pPr algn="ctr"/>
                      <a:r>
                        <a:rPr lang="en-GB" sz="1100" dirty="0">
                          <a:solidFill>
                            <a:schemeClr val="tx1"/>
                          </a:solidFill>
                          <a:latin typeface="Century Gothic" panose="020B0502020202020204" pitchFamily="34" charset="0"/>
                        </a:rPr>
                        <a:t>Worms and dogs</a:t>
                      </a:r>
                    </a:p>
                  </a:txBody>
                  <a:tcPr>
                    <a:solidFill>
                      <a:schemeClr val="accent5">
                        <a:lumMod val="20000"/>
                        <a:lumOff val="80000"/>
                      </a:schemeClr>
                    </a:solidFill>
                  </a:tcPr>
                </a:tc>
                <a:extLst>
                  <a:ext uri="{0D108BD9-81ED-4DB2-BD59-A6C34878D82A}">
                    <a16:rowId xmlns:a16="http://schemas.microsoft.com/office/drawing/2014/main" val="2493414973"/>
                  </a:ext>
                </a:extLst>
              </a:tr>
              <a:tr h="2007138">
                <a:tc>
                  <a:txBody>
                    <a:bodyPr/>
                    <a:lstStyle/>
                    <a:p>
                      <a:pPr algn="ctr"/>
                      <a:endParaRPr lang="en-US" sz="1100" b="1" dirty="0">
                        <a:latin typeface="Century Gothic" panose="020B0502020202020204" pitchFamily="34" charset="0"/>
                      </a:endParaRPr>
                    </a:p>
                    <a:p>
                      <a:pPr algn="ctr"/>
                      <a:endParaRPr lang="en-US"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677010289"/>
                  </a:ext>
                </a:extLst>
              </a:tr>
            </a:tbl>
          </a:graphicData>
        </a:graphic>
      </p:graphicFrame>
      <p:graphicFrame>
        <p:nvGraphicFramePr>
          <p:cNvPr id="37" name="Table 36">
            <a:extLst>
              <a:ext uri="{FF2B5EF4-FFF2-40B4-BE49-F238E27FC236}">
                <a16:creationId xmlns:a16="http://schemas.microsoft.com/office/drawing/2014/main" id="{34C2548B-935D-4335-A3B0-8E3748B35AD4}"/>
              </a:ext>
            </a:extLst>
          </p:cNvPr>
          <p:cNvGraphicFramePr>
            <a:graphicFrameLocks noGrp="1"/>
          </p:cNvGraphicFramePr>
          <p:nvPr>
            <p:extLst>
              <p:ext uri="{D42A27DB-BD31-4B8C-83A1-F6EECF244321}">
                <p14:modId xmlns:p14="http://schemas.microsoft.com/office/powerpoint/2010/main" val="1960231682"/>
              </p:ext>
            </p:extLst>
          </p:nvPr>
        </p:nvGraphicFramePr>
        <p:xfrm>
          <a:off x="8036994" y="81753"/>
          <a:ext cx="3828179" cy="3688080"/>
        </p:xfrm>
        <a:graphic>
          <a:graphicData uri="http://schemas.openxmlformats.org/drawingml/2006/table">
            <a:tbl>
              <a:tblPr firstRow="1" bandRow="1">
                <a:tableStyleId>{21E4AEA4-8DFA-4A89-87EB-49C32662AFE0}</a:tableStyleId>
              </a:tblPr>
              <a:tblGrid>
                <a:gridCol w="3592459">
                  <a:extLst>
                    <a:ext uri="{9D8B030D-6E8A-4147-A177-3AD203B41FA5}">
                      <a16:colId xmlns:a16="http://schemas.microsoft.com/office/drawing/2014/main" val="204375177"/>
                    </a:ext>
                  </a:extLst>
                </a:gridCol>
                <a:gridCol w="235720">
                  <a:extLst>
                    <a:ext uri="{9D8B030D-6E8A-4147-A177-3AD203B41FA5}">
                      <a16:colId xmlns:a16="http://schemas.microsoft.com/office/drawing/2014/main" val="3272675616"/>
                    </a:ext>
                  </a:extLst>
                </a:gridCol>
              </a:tblGrid>
              <a:tr h="0">
                <a:tc gridSpan="2">
                  <a:txBody>
                    <a:bodyPr/>
                    <a:lstStyle/>
                    <a:p>
                      <a:pPr algn="ctr"/>
                      <a:r>
                        <a:rPr lang="en-US" sz="1000" dirty="0">
                          <a:solidFill>
                            <a:schemeClr val="tx1"/>
                          </a:solidFill>
                          <a:latin typeface="Arial" panose="020B0604020202020204" pitchFamily="34" charset="0"/>
                          <a:cs typeface="Arial" panose="020B0604020202020204" pitchFamily="34" charset="0"/>
                        </a:rPr>
                        <a:t>The positives and negatives of neutering</a:t>
                      </a:r>
                    </a:p>
                    <a:p>
                      <a:endParaRPr lang="en-US" sz="1000" dirty="0">
                        <a:latin typeface="Arial" panose="020B0604020202020204" pitchFamily="34" charset="0"/>
                        <a:cs typeface="Arial" panose="020B0604020202020204" pitchFamily="34" charset="0"/>
                      </a:endParaRPr>
                    </a:p>
                    <a:p>
                      <a:pPr algn="ctr"/>
                      <a:endParaRPr lang="en-GB" sz="1000"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2493414973"/>
                  </a:ext>
                </a:extLst>
              </a:tr>
              <a:tr h="872848">
                <a:tc>
                  <a:txBody>
                    <a:bodyPr/>
                    <a:lstStyle/>
                    <a:p>
                      <a:pPr algn="ctr"/>
                      <a:r>
                        <a:rPr lang="en-US" sz="1000" b="0" dirty="0">
                          <a:latin typeface="Century Gothic" panose="020B0502020202020204" pitchFamily="34" charset="0"/>
                        </a:rPr>
                        <a:t>Positives</a:t>
                      </a:r>
                    </a:p>
                    <a:p>
                      <a:pPr algn="ctr"/>
                      <a:r>
                        <a:rPr lang="en-US" sz="1000" b="0" dirty="0">
                          <a:latin typeface="Century Gothic" panose="020B0502020202020204" pitchFamily="34" charset="0"/>
                        </a:rPr>
                        <a:t>Prevents diseases, such as mammary/testicular cancer</a:t>
                      </a:r>
                    </a:p>
                    <a:p>
                      <a:pPr algn="ctr"/>
                      <a:r>
                        <a:rPr lang="en-US" sz="1000" b="0" dirty="0">
                          <a:latin typeface="Century Gothic" panose="020B0502020202020204" pitchFamily="34" charset="0"/>
                        </a:rPr>
                        <a:t>Prevents roaming in males</a:t>
                      </a:r>
                    </a:p>
                    <a:p>
                      <a:pPr algn="ctr"/>
                      <a:r>
                        <a:rPr lang="en-US" sz="1000" b="0" dirty="0">
                          <a:latin typeface="Century Gothic" panose="020B0502020202020204" pitchFamily="34" charset="0"/>
                        </a:rPr>
                        <a:t>Stops seasons and associated </a:t>
                      </a:r>
                      <a:r>
                        <a:rPr lang="en-US" sz="1000" b="0" dirty="0" err="1">
                          <a:latin typeface="Century Gothic" panose="020B0502020202020204" pitchFamily="34" charset="0"/>
                        </a:rPr>
                        <a:t>behaviour</a:t>
                      </a:r>
                      <a:r>
                        <a:rPr lang="en-US" sz="1000" b="0" dirty="0">
                          <a:latin typeface="Century Gothic" panose="020B0502020202020204" pitchFamily="34" charset="0"/>
                        </a:rPr>
                        <a:t> changes in females</a:t>
                      </a:r>
                    </a:p>
                    <a:p>
                      <a:pPr algn="ctr"/>
                      <a:r>
                        <a:rPr lang="en-US" sz="1000" b="0" dirty="0">
                          <a:latin typeface="Century Gothic" panose="020B0502020202020204" pitchFamily="34" charset="0"/>
                        </a:rPr>
                        <a:t>Reduces the chances of urine infections</a:t>
                      </a:r>
                    </a:p>
                    <a:p>
                      <a:pPr algn="ctr"/>
                      <a:r>
                        <a:rPr lang="en-US" sz="1000" b="0" dirty="0">
                          <a:latin typeface="Century Gothic" panose="020B0502020202020204" pitchFamily="34" charset="0"/>
                        </a:rPr>
                        <a:t>Prevents unwanted young </a:t>
                      </a:r>
                    </a:p>
                    <a:p>
                      <a:pPr algn="ctr"/>
                      <a:endParaRPr lang="en-US" sz="1000" b="0" dirty="0">
                        <a:latin typeface="Century Gothic" panose="020B0502020202020204" pitchFamily="34" charset="0"/>
                      </a:endParaRPr>
                    </a:p>
                    <a:p>
                      <a:pPr algn="ctr"/>
                      <a:r>
                        <a:rPr lang="en-US" sz="1000" b="0" dirty="0">
                          <a:latin typeface="Century Gothic" panose="020B0502020202020204" pitchFamily="34" charset="0"/>
                        </a:rPr>
                        <a:t>Negatives</a:t>
                      </a:r>
                    </a:p>
                    <a:p>
                      <a:pPr algn="ctr"/>
                      <a:r>
                        <a:rPr lang="en-US" sz="1000" b="0" dirty="0">
                          <a:latin typeface="Century Gothic" panose="020B0502020202020204" pitchFamily="34" charset="0"/>
                        </a:rPr>
                        <a:t>Can lead to loss of body conditioning and weight gain</a:t>
                      </a:r>
                    </a:p>
                    <a:p>
                      <a:pPr algn="ctr"/>
                      <a:r>
                        <a:rPr lang="en-US" sz="1000" b="0" dirty="0">
                          <a:latin typeface="Century Gothic" panose="020B0502020202020204" pitchFamily="34" charset="0"/>
                        </a:rPr>
                        <a:t>Is a form of mutilation</a:t>
                      </a:r>
                    </a:p>
                    <a:p>
                      <a:pPr algn="ctr"/>
                      <a:r>
                        <a:rPr lang="en-US" sz="1000" b="0" dirty="0">
                          <a:latin typeface="Century Gothic" panose="020B0502020202020204" pitchFamily="34" charset="0"/>
                        </a:rPr>
                        <a:t>Early neutering can cause bone growth problems</a:t>
                      </a:r>
                    </a:p>
                    <a:p>
                      <a:pPr algn="ctr"/>
                      <a:r>
                        <a:rPr lang="en-US" sz="1000" b="0" dirty="0">
                          <a:latin typeface="Century Gothic" panose="020B0502020202020204" pitchFamily="34" charset="0"/>
                        </a:rPr>
                        <a:t>Surgical procedure. Risk of infection and reaction to </a:t>
                      </a:r>
                      <a:r>
                        <a:rPr lang="en-US" sz="1000" b="0" dirty="0" err="1">
                          <a:latin typeface="Century Gothic" panose="020B0502020202020204" pitchFamily="34" charset="0"/>
                        </a:rPr>
                        <a:t>anaesthetic</a:t>
                      </a:r>
                      <a:endParaRPr lang="en-US" sz="1000" b="0" dirty="0">
                        <a:latin typeface="Century Gothic" panose="020B0502020202020204" pitchFamily="34" charset="0"/>
                      </a:endParaRPr>
                    </a:p>
                    <a:p>
                      <a:pPr algn="ctr"/>
                      <a:r>
                        <a:rPr lang="en-US" sz="1000" b="0" dirty="0">
                          <a:latin typeface="Century Gothic" panose="020B0502020202020204" pitchFamily="34" charset="0"/>
                        </a:rPr>
                        <a:t>Cost</a:t>
                      </a:r>
                    </a:p>
                    <a:p>
                      <a:pPr algn="ctr"/>
                      <a:r>
                        <a:rPr lang="en-US" sz="1000" b="0" dirty="0">
                          <a:latin typeface="Century Gothic" panose="020B0502020202020204" pitchFamily="34" charset="0"/>
                        </a:rPr>
                        <a:t>Not a guarantee that it will change a dog's </a:t>
                      </a:r>
                      <a:r>
                        <a:rPr lang="en-US" sz="1000" b="0" dirty="0" err="1">
                          <a:latin typeface="Century Gothic" panose="020B0502020202020204" pitchFamily="34" charset="0"/>
                        </a:rPr>
                        <a:t>behaviour</a:t>
                      </a:r>
                      <a:endParaRPr lang="en-US" sz="1000" b="0" dirty="0">
                        <a:latin typeface="Century Gothic" panose="020B0502020202020204" pitchFamily="34" charset="0"/>
                      </a:endParaRPr>
                    </a:p>
                    <a:p>
                      <a:pPr algn="ctr"/>
                      <a:r>
                        <a:rPr lang="en-US" sz="1000" b="0" dirty="0">
                          <a:latin typeface="Century Gothic" panose="020B0502020202020204" pitchFamily="34" charset="0"/>
                        </a:rPr>
                        <a:t>Texture of coat can change</a:t>
                      </a:r>
                    </a:p>
                    <a:p>
                      <a:pPr algn="ctr"/>
                      <a:r>
                        <a:rPr lang="en-US" sz="1000" b="0" dirty="0">
                          <a:latin typeface="Century Gothic" panose="020B0502020202020204" pitchFamily="34" charset="0"/>
                        </a:rPr>
                        <a:t>Can cause urinary incontinence</a:t>
                      </a:r>
                    </a:p>
                    <a:p>
                      <a:pPr algn="ctr"/>
                      <a:r>
                        <a:rPr lang="en-US" sz="1000" b="0" dirty="0">
                          <a:latin typeface="Century Gothic" panose="020B0502020202020204" pitchFamily="34" charset="0"/>
                        </a:rPr>
                        <a:t>May stop natural </a:t>
                      </a:r>
                      <a:r>
                        <a:rPr lang="en-US" sz="1000" b="0" dirty="0" err="1">
                          <a:latin typeface="Century Gothic" panose="020B0502020202020204" pitchFamily="34" charset="0"/>
                        </a:rPr>
                        <a:t>behaviour</a:t>
                      </a:r>
                      <a:endParaRPr lang="en-US" sz="1000" b="0" dirty="0">
                        <a:latin typeface="Century Gothic" panose="020B0502020202020204" pitchFamily="34" charset="0"/>
                      </a:endParaRPr>
                    </a:p>
                    <a:p>
                      <a:pPr algn="ctr"/>
                      <a:endParaRPr lang="en-US" sz="1000" b="0" dirty="0">
                        <a:latin typeface="Century Gothic" panose="020B0502020202020204" pitchFamily="34" charset="0"/>
                      </a:endParaRPr>
                    </a:p>
                  </a:txBody>
                  <a:tcPr>
                    <a:solidFill>
                      <a:schemeClr val="accent2">
                        <a:lumMod val="20000"/>
                        <a:lumOff val="80000"/>
                      </a:schemeClr>
                    </a:solidFill>
                  </a:tcPr>
                </a:tc>
                <a:tc>
                  <a:txBody>
                    <a:bodyPr/>
                    <a:lstStyle/>
                    <a:p>
                      <a:pPr marL="171450" indent="-171450" algn="l">
                        <a:buFont typeface="Arial" panose="020B0604020202020204" pitchFamily="34" charset="0"/>
                        <a:buChar char="•"/>
                      </a:pPr>
                      <a:endParaRPr lang="en-GB" sz="800" dirty="0">
                        <a:latin typeface="Century Gothic" panose="020B0502020202020204" pitchFamily="34" charset="0"/>
                      </a:endParaRPr>
                    </a:p>
                  </a:txBody>
                  <a:tcPr>
                    <a:solidFill>
                      <a:schemeClr val="accent2">
                        <a:lumMod val="20000"/>
                        <a:lumOff val="80000"/>
                      </a:schemeClr>
                    </a:solidFill>
                  </a:tcPr>
                </a:tc>
                <a:extLst>
                  <a:ext uri="{0D108BD9-81ED-4DB2-BD59-A6C34878D82A}">
                    <a16:rowId xmlns:a16="http://schemas.microsoft.com/office/drawing/2014/main" val="2955319433"/>
                  </a:ext>
                </a:extLst>
              </a:tr>
            </a:tbl>
          </a:graphicData>
        </a:graphic>
      </p:graphicFrame>
      <p:graphicFrame>
        <p:nvGraphicFramePr>
          <p:cNvPr id="40" name="Table 39">
            <a:extLst>
              <a:ext uri="{FF2B5EF4-FFF2-40B4-BE49-F238E27FC236}">
                <a16:creationId xmlns:a16="http://schemas.microsoft.com/office/drawing/2014/main" id="{ADE6C8D5-F588-4C0A-B787-C8AD71504164}"/>
              </a:ext>
            </a:extLst>
          </p:cNvPr>
          <p:cNvGraphicFramePr>
            <a:graphicFrameLocks noGrp="1"/>
          </p:cNvGraphicFramePr>
          <p:nvPr>
            <p:extLst>
              <p:ext uri="{D42A27DB-BD31-4B8C-83A1-F6EECF244321}">
                <p14:modId xmlns:p14="http://schemas.microsoft.com/office/powerpoint/2010/main" val="2557169673"/>
              </p:ext>
            </p:extLst>
          </p:nvPr>
        </p:nvGraphicFramePr>
        <p:xfrm>
          <a:off x="8046893" y="3785813"/>
          <a:ext cx="3818280" cy="1885009"/>
        </p:xfrm>
        <a:graphic>
          <a:graphicData uri="http://schemas.openxmlformats.org/drawingml/2006/table">
            <a:tbl>
              <a:tblPr firstRow="1" bandRow="1">
                <a:tableStyleId>{21E4AEA4-8DFA-4A89-87EB-49C32662AFE0}</a:tableStyleId>
              </a:tblPr>
              <a:tblGrid>
                <a:gridCol w="3818280">
                  <a:extLst>
                    <a:ext uri="{9D8B030D-6E8A-4147-A177-3AD203B41FA5}">
                      <a16:colId xmlns:a16="http://schemas.microsoft.com/office/drawing/2014/main" val="1146839133"/>
                    </a:ext>
                  </a:extLst>
                </a:gridCol>
              </a:tblGrid>
              <a:tr h="3225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anose="020B0502020202020204" pitchFamily="34" charset="0"/>
                        </a:rPr>
                        <a:t>Chemical castration</a:t>
                      </a:r>
                    </a:p>
                  </a:txBody>
                  <a:tcPr/>
                </a:tc>
                <a:extLst>
                  <a:ext uri="{0D108BD9-81ED-4DB2-BD59-A6C34878D82A}">
                    <a16:rowId xmlns:a16="http://schemas.microsoft.com/office/drawing/2014/main" val="123979717"/>
                  </a:ext>
                </a:extLst>
              </a:tr>
              <a:tr h="1562504">
                <a:tc>
                  <a:txBody>
                    <a:bodyPr/>
                    <a:lstStyle/>
                    <a:p>
                      <a:pPr algn="ctr"/>
                      <a:r>
                        <a:rPr lang="en-US" sz="1000" b="0" dirty="0">
                          <a:latin typeface="Century Gothic" panose="020B0502020202020204" pitchFamily="34" charset="0"/>
                        </a:rPr>
                        <a:t>Chemical castration is a non-permanent procedure, where a hormone chip is inserted under the skin of a male dog </a:t>
                      </a:r>
                    </a:p>
                    <a:p>
                      <a:pPr algn="ctr"/>
                      <a:r>
                        <a:rPr lang="en-US" sz="1000" b="0" dirty="0">
                          <a:latin typeface="Century Gothic" panose="020B0502020202020204" pitchFamily="34" charset="0"/>
                        </a:rPr>
                        <a:t>The chip is made up of a hormone to reduce the testosterone reproduction </a:t>
                      </a:r>
                    </a:p>
                    <a:p>
                      <a:pPr algn="ctr"/>
                      <a:r>
                        <a:rPr lang="en-US" sz="1000" b="0" dirty="0">
                          <a:latin typeface="Century Gothic" panose="020B0502020202020204" pitchFamily="34" charset="0"/>
                        </a:rPr>
                        <a:t>The chips can last between six and 12 months   </a:t>
                      </a:r>
                    </a:p>
                    <a:p>
                      <a:pPr algn="ctr"/>
                      <a:r>
                        <a:rPr lang="en-US" sz="1000" b="0" dirty="0">
                          <a:latin typeface="Century Gothic" panose="020B0502020202020204" pitchFamily="34" charset="0"/>
                        </a:rPr>
                        <a:t>Chemical castration is reversable</a:t>
                      </a:r>
                    </a:p>
                    <a:p>
                      <a:pPr algn="ctr"/>
                      <a:endParaRPr lang="en-GB" sz="1000" b="0" dirty="0">
                        <a:latin typeface="Century Gothic" panose="020B0502020202020204" pitchFamily="34" charset="0"/>
                      </a:endParaRPr>
                    </a:p>
                  </a:txBody>
                  <a:tcPr anchor="ctr">
                    <a:solidFill>
                      <a:schemeClr val="accent2">
                        <a:lumMod val="40000"/>
                        <a:lumOff val="60000"/>
                      </a:schemeClr>
                    </a:solidFill>
                  </a:tcPr>
                </a:tc>
                <a:extLst>
                  <a:ext uri="{0D108BD9-81ED-4DB2-BD59-A6C34878D82A}">
                    <a16:rowId xmlns:a16="http://schemas.microsoft.com/office/drawing/2014/main" val="1012953198"/>
                  </a:ext>
                </a:extLst>
              </a:tr>
            </a:tbl>
          </a:graphicData>
        </a:graphic>
      </p:graphicFrame>
      <p:graphicFrame>
        <p:nvGraphicFramePr>
          <p:cNvPr id="10" name="Table 9">
            <a:extLst>
              <a:ext uri="{FF2B5EF4-FFF2-40B4-BE49-F238E27FC236}">
                <a16:creationId xmlns:a16="http://schemas.microsoft.com/office/drawing/2014/main" id="{27A0B000-1E3A-4BDA-B3C3-1E52309474E7}"/>
              </a:ext>
            </a:extLst>
          </p:cNvPr>
          <p:cNvGraphicFramePr>
            <a:graphicFrameLocks noGrp="1"/>
          </p:cNvGraphicFramePr>
          <p:nvPr>
            <p:extLst>
              <p:ext uri="{D42A27DB-BD31-4B8C-83A1-F6EECF244321}">
                <p14:modId xmlns:p14="http://schemas.microsoft.com/office/powerpoint/2010/main" val="1101199055"/>
              </p:ext>
            </p:extLst>
          </p:nvPr>
        </p:nvGraphicFramePr>
        <p:xfrm>
          <a:off x="4167171" y="2704043"/>
          <a:ext cx="3815562" cy="2506245"/>
        </p:xfrm>
        <a:graphic>
          <a:graphicData uri="http://schemas.openxmlformats.org/drawingml/2006/table">
            <a:tbl>
              <a:tblPr firstRow="1" bandRow="1">
                <a:tableStyleId>{21E4AEA4-8DFA-4A89-87EB-49C32662AFE0}</a:tableStyleId>
              </a:tblPr>
              <a:tblGrid>
                <a:gridCol w="3815562">
                  <a:extLst>
                    <a:ext uri="{9D8B030D-6E8A-4147-A177-3AD203B41FA5}">
                      <a16:colId xmlns:a16="http://schemas.microsoft.com/office/drawing/2014/main" val="204375177"/>
                    </a:ext>
                  </a:extLst>
                </a:gridCol>
              </a:tblGrid>
              <a:tr h="161429">
                <a:tc>
                  <a:txBody>
                    <a:bodyPr/>
                    <a:lstStyle/>
                    <a:p>
                      <a:pPr algn="ctr"/>
                      <a:r>
                        <a:rPr lang="en-US" sz="1000" dirty="0">
                          <a:solidFill>
                            <a:schemeClr val="tx1"/>
                          </a:solidFill>
                        </a:rPr>
                        <a:t>Why are animals neutered?</a:t>
                      </a:r>
                      <a:endParaRPr lang="en-GB" sz="1000" dirty="0">
                        <a:solidFill>
                          <a:schemeClr val="tx1"/>
                        </a:solidFill>
                        <a:latin typeface="Century Gothic" panose="020B0502020202020204" pitchFamily="34" charset="0"/>
                      </a:endParaRPr>
                    </a:p>
                  </a:txBody>
                  <a:tcPr/>
                </a:tc>
                <a:extLst>
                  <a:ext uri="{0D108BD9-81ED-4DB2-BD59-A6C34878D82A}">
                    <a16:rowId xmlns:a16="http://schemas.microsoft.com/office/drawing/2014/main" val="2493414973"/>
                  </a:ext>
                </a:extLst>
              </a:tr>
              <a:tr h="2262405">
                <a:tc>
                  <a:txBody>
                    <a:bodyPr/>
                    <a:lstStyle/>
                    <a:p>
                      <a:pPr marL="342900" marR="540385" lvl="0" indent="-342900">
                        <a:lnSpc>
                          <a:spcPts val="1200"/>
                        </a:lnSpc>
                        <a:spcBef>
                          <a:spcPts val="400"/>
                        </a:spcBef>
                        <a:spcAft>
                          <a:spcPts val="300"/>
                        </a:spcAft>
                        <a:buFont typeface="Symbol" panose="05050102010706020507" pitchFamily="18" charset="2"/>
                        <a:buChar char=""/>
                      </a:pPr>
                      <a:r>
                        <a:rPr lang="en-US" sz="1000" dirty="0">
                          <a:solidFill>
                            <a:srgbClr val="000000"/>
                          </a:solidFill>
                          <a:effectLst/>
                          <a:latin typeface="Century Gothic" panose="020B0502020202020204" pitchFamily="34" charset="0"/>
                          <a:ea typeface="Times New Roman" panose="02020603050405020304" pitchFamily="18" charset="0"/>
                        </a:rPr>
                        <a:t>Prevents seasons </a:t>
                      </a:r>
                      <a:endParaRPr lang="en-GB" sz="1000" dirty="0">
                        <a:effectLst/>
                        <a:latin typeface="Century Gothic" panose="020B0502020202020204" pitchFamily="34" charset="0"/>
                        <a:ea typeface="Times New Roman" panose="02020603050405020304" pitchFamily="18" charset="0"/>
                      </a:endParaRPr>
                    </a:p>
                    <a:p>
                      <a:pPr marL="342900" marR="540385" lvl="0" indent="-342900">
                        <a:lnSpc>
                          <a:spcPts val="1200"/>
                        </a:lnSpc>
                        <a:spcBef>
                          <a:spcPts val="400"/>
                        </a:spcBef>
                        <a:spcAft>
                          <a:spcPts val="300"/>
                        </a:spcAft>
                        <a:buFont typeface="Symbol" panose="05050102010706020507" pitchFamily="18" charset="2"/>
                        <a:buChar char=""/>
                      </a:pPr>
                      <a:r>
                        <a:rPr lang="en-US" sz="1000" dirty="0">
                          <a:solidFill>
                            <a:srgbClr val="000000"/>
                          </a:solidFill>
                          <a:effectLst/>
                          <a:latin typeface="Century Gothic" panose="020B0502020202020204" pitchFamily="34" charset="0"/>
                          <a:ea typeface="Times New Roman" panose="02020603050405020304" pitchFamily="18" charset="0"/>
                        </a:rPr>
                        <a:t>Prevents pregnancy and contributing to the animal population problem </a:t>
                      </a:r>
                      <a:endParaRPr lang="en-GB" sz="1000" dirty="0">
                        <a:effectLst/>
                        <a:latin typeface="Century Gothic" panose="020B0502020202020204" pitchFamily="34" charset="0"/>
                        <a:ea typeface="Times New Roman" panose="02020603050405020304" pitchFamily="18" charset="0"/>
                      </a:endParaRPr>
                    </a:p>
                    <a:p>
                      <a:pPr marL="342900" marR="540385" lvl="0" indent="-342900">
                        <a:lnSpc>
                          <a:spcPts val="1200"/>
                        </a:lnSpc>
                        <a:spcBef>
                          <a:spcPts val="400"/>
                        </a:spcBef>
                        <a:spcAft>
                          <a:spcPts val="300"/>
                        </a:spcAft>
                        <a:buFont typeface="Symbol" panose="05050102010706020507" pitchFamily="18" charset="2"/>
                        <a:buChar char=""/>
                      </a:pPr>
                      <a:r>
                        <a:rPr lang="en-US" sz="1000" dirty="0">
                          <a:solidFill>
                            <a:srgbClr val="000000"/>
                          </a:solidFill>
                          <a:effectLst/>
                          <a:latin typeface="Century Gothic" panose="020B0502020202020204" pitchFamily="34" charset="0"/>
                          <a:ea typeface="Times New Roman" panose="02020603050405020304" pitchFamily="18" charset="0"/>
                        </a:rPr>
                        <a:t>Prevents womb infections, such as pyometra </a:t>
                      </a:r>
                      <a:endParaRPr lang="en-GB" sz="1000" dirty="0">
                        <a:effectLst/>
                        <a:latin typeface="Century Gothic" panose="020B0502020202020204" pitchFamily="34" charset="0"/>
                        <a:ea typeface="Times New Roman" panose="02020603050405020304" pitchFamily="18" charset="0"/>
                      </a:endParaRPr>
                    </a:p>
                    <a:p>
                      <a:pPr marL="342900" marR="540385" lvl="0" indent="-342900">
                        <a:lnSpc>
                          <a:spcPts val="1200"/>
                        </a:lnSpc>
                        <a:spcBef>
                          <a:spcPts val="400"/>
                        </a:spcBef>
                        <a:spcAft>
                          <a:spcPts val="300"/>
                        </a:spcAft>
                        <a:buFont typeface="Symbol" panose="05050102010706020507" pitchFamily="18" charset="2"/>
                        <a:buChar char=""/>
                      </a:pPr>
                      <a:r>
                        <a:rPr lang="en-US" sz="1000" dirty="0">
                          <a:solidFill>
                            <a:srgbClr val="000000"/>
                          </a:solidFill>
                          <a:effectLst/>
                          <a:latin typeface="Century Gothic" panose="020B0502020202020204" pitchFamily="34" charset="0"/>
                          <a:ea typeface="Times New Roman" panose="02020603050405020304" pitchFamily="18" charset="0"/>
                        </a:rPr>
                        <a:t>Prevents false pregnancies </a:t>
                      </a:r>
                      <a:endParaRPr lang="en-GB" sz="1000" dirty="0">
                        <a:effectLst/>
                        <a:latin typeface="Century Gothic" panose="020B0502020202020204" pitchFamily="34" charset="0"/>
                        <a:ea typeface="Times New Roman" panose="02020603050405020304" pitchFamily="18" charset="0"/>
                      </a:endParaRPr>
                    </a:p>
                    <a:p>
                      <a:pPr marL="342900" marR="540385" lvl="0" indent="-342900">
                        <a:lnSpc>
                          <a:spcPts val="1200"/>
                        </a:lnSpc>
                        <a:spcBef>
                          <a:spcPts val="400"/>
                        </a:spcBef>
                        <a:spcAft>
                          <a:spcPts val="300"/>
                        </a:spcAft>
                        <a:buFont typeface="Symbol" panose="05050102010706020507" pitchFamily="18" charset="2"/>
                        <a:buChar char=""/>
                      </a:pPr>
                      <a:r>
                        <a:rPr lang="en-US" sz="1000" dirty="0">
                          <a:solidFill>
                            <a:srgbClr val="000000"/>
                          </a:solidFill>
                          <a:effectLst/>
                          <a:latin typeface="Century Gothic" panose="020B0502020202020204" pitchFamily="34" charset="0"/>
                          <a:ea typeface="Times New Roman" panose="02020603050405020304" pitchFamily="18" charset="0"/>
                        </a:rPr>
                        <a:t>Reduces mammary/testicular cancers </a:t>
                      </a:r>
                      <a:endParaRPr lang="en-GB" sz="1000" dirty="0">
                        <a:effectLst/>
                        <a:latin typeface="Century Gothic" panose="020B0502020202020204" pitchFamily="34" charset="0"/>
                        <a:ea typeface="Times New Roman" panose="02020603050405020304" pitchFamily="18" charset="0"/>
                      </a:endParaRPr>
                    </a:p>
                    <a:p>
                      <a:pPr marL="342900" marR="540385" lvl="0" indent="-342900">
                        <a:lnSpc>
                          <a:spcPts val="1200"/>
                        </a:lnSpc>
                        <a:spcBef>
                          <a:spcPts val="400"/>
                        </a:spcBef>
                        <a:spcAft>
                          <a:spcPts val="300"/>
                        </a:spcAft>
                        <a:buFont typeface="Symbol" panose="05050102010706020507" pitchFamily="18" charset="2"/>
                        <a:buChar char=""/>
                      </a:pPr>
                      <a:r>
                        <a:rPr lang="en-US" sz="1000" dirty="0">
                          <a:solidFill>
                            <a:srgbClr val="000000"/>
                          </a:solidFill>
                          <a:effectLst/>
                          <a:latin typeface="Century Gothic" panose="020B0502020202020204" pitchFamily="34" charset="0"/>
                          <a:ea typeface="Times New Roman" panose="02020603050405020304" pitchFamily="18" charset="0"/>
                        </a:rPr>
                        <a:t>Reduces the risk of prostate conditions such as benign prostatic hyperplasia </a:t>
                      </a:r>
                      <a:endParaRPr lang="en-GB" sz="1000" dirty="0">
                        <a:effectLst/>
                        <a:latin typeface="Century Gothic" panose="020B0502020202020204" pitchFamily="34" charset="0"/>
                        <a:ea typeface="Times New Roman" panose="02020603050405020304" pitchFamily="18" charset="0"/>
                      </a:endParaRPr>
                    </a:p>
                    <a:p>
                      <a:pPr marL="342900" marR="540385" lvl="0" indent="-342900">
                        <a:lnSpc>
                          <a:spcPts val="1200"/>
                        </a:lnSpc>
                        <a:spcBef>
                          <a:spcPts val="400"/>
                        </a:spcBef>
                        <a:spcAft>
                          <a:spcPts val="300"/>
                        </a:spcAft>
                        <a:buFont typeface="Symbol" panose="05050102010706020507" pitchFamily="18" charset="2"/>
                        <a:buChar char=""/>
                      </a:pPr>
                      <a:r>
                        <a:rPr lang="en-US" sz="1000" dirty="0">
                          <a:solidFill>
                            <a:srgbClr val="000000"/>
                          </a:solidFill>
                          <a:effectLst/>
                          <a:latin typeface="Century Gothic" panose="020B0502020202020204" pitchFamily="34" charset="0"/>
                          <a:ea typeface="Times New Roman" panose="02020603050405020304" pitchFamily="18" charset="0"/>
                        </a:rPr>
                        <a:t>Can reduce </a:t>
                      </a:r>
                      <a:r>
                        <a:rPr lang="en-US" sz="1000" dirty="0" err="1">
                          <a:solidFill>
                            <a:srgbClr val="000000"/>
                          </a:solidFill>
                          <a:effectLst/>
                          <a:latin typeface="Century Gothic" panose="020B0502020202020204" pitchFamily="34" charset="0"/>
                          <a:ea typeface="Times New Roman" panose="02020603050405020304" pitchFamily="18" charset="0"/>
                        </a:rPr>
                        <a:t>behavioural</a:t>
                      </a:r>
                      <a:r>
                        <a:rPr lang="en-US" sz="1000" dirty="0">
                          <a:solidFill>
                            <a:srgbClr val="000000"/>
                          </a:solidFill>
                          <a:effectLst/>
                          <a:latin typeface="Century Gothic" panose="020B0502020202020204" pitchFamily="34" charset="0"/>
                          <a:ea typeface="Times New Roman" panose="02020603050405020304" pitchFamily="18" charset="0"/>
                        </a:rPr>
                        <a:t> problems, such as males trying to find a female. </a:t>
                      </a:r>
                      <a:endParaRPr lang="en-GB" sz="1000" dirty="0">
                        <a:effectLst/>
                        <a:latin typeface="Century Gothic" panose="020B0502020202020204" pitchFamily="34" charset="0"/>
                        <a:ea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677010289"/>
                  </a:ext>
                </a:extLst>
              </a:tr>
            </a:tbl>
          </a:graphicData>
        </a:graphic>
      </p:graphicFrame>
      <p:graphicFrame>
        <p:nvGraphicFramePr>
          <p:cNvPr id="17" name="Table 16">
            <a:extLst>
              <a:ext uri="{FF2B5EF4-FFF2-40B4-BE49-F238E27FC236}">
                <a16:creationId xmlns:a16="http://schemas.microsoft.com/office/drawing/2014/main" id="{7280FD5F-E3AA-4EE9-AB1A-83863848064B}"/>
              </a:ext>
            </a:extLst>
          </p:cNvPr>
          <p:cNvGraphicFramePr>
            <a:graphicFrameLocks noGrp="1"/>
          </p:cNvGraphicFramePr>
          <p:nvPr>
            <p:extLst>
              <p:ext uri="{D42A27DB-BD31-4B8C-83A1-F6EECF244321}">
                <p14:modId xmlns:p14="http://schemas.microsoft.com/office/powerpoint/2010/main" val="2092384247"/>
              </p:ext>
            </p:extLst>
          </p:nvPr>
        </p:nvGraphicFramePr>
        <p:xfrm>
          <a:off x="4141497" y="130887"/>
          <a:ext cx="3828179" cy="2485654"/>
        </p:xfrm>
        <a:graphic>
          <a:graphicData uri="http://schemas.openxmlformats.org/drawingml/2006/table">
            <a:tbl>
              <a:tblPr firstRow="1" bandRow="1">
                <a:tableStyleId>{21E4AEA4-8DFA-4A89-87EB-49C32662AFE0}</a:tableStyleId>
              </a:tblPr>
              <a:tblGrid>
                <a:gridCol w="3828179">
                  <a:extLst>
                    <a:ext uri="{9D8B030D-6E8A-4147-A177-3AD203B41FA5}">
                      <a16:colId xmlns:a16="http://schemas.microsoft.com/office/drawing/2014/main" val="204375177"/>
                    </a:ext>
                  </a:extLst>
                </a:gridCol>
              </a:tblGrid>
              <a:tr h="413014">
                <a:tc>
                  <a:txBody>
                    <a:bodyPr/>
                    <a:lstStyle/>
                    <a:p>
                      <a:pPr algn="ctr"/>
                      <a:r>
                        <a:rPr lang="en-GB" sz="1200" dirty="0">
                          <a:solidFill>
                            <a:schemeClr val="tx1"/>
                          </a:solidFill>
                          <a:latin typeface="Century Gothic" panose="020B0502020202020204" pitchFamily="34" charset="0"/>
                        </a:rPr>
                        <a:t>What is neutering</a:t>
                      </a:r>
                    </a:p>
                  </a:txBody>
                  <a:tcPr/>
                </a:tc>
                <a:extLst>
                  <a:ext uri="{0D108BD9-81ED-4DB2-BD59-A6C34878D82A}">
                    <a16:rowId xmlns:a16="http://schemas.microsoft.com/office/drawing/2014/main" val="2493414973"/>
                  </a:ext>
                </a:extLst>
              </a:tr>
              <a:tr h="2030857">
                <a:tc>
                  <a:txBody>
                    <a:bodyPr/>
                    <a:lstStyle/>
                    <a:p>
                      <a:pPr algn="ctr"/>
                      <a:r>
                        <a:rPr lang="en-US" sz="1000" b="0" dirty="0">
                          <a:latin typeface="Century Gothic" panose="020B0502020202020204" pitchFamily="34" charset="0"/>
                        </a:rPr>
                        <a:t>Neutering is a surgical process where the reproductive organs are removed </a:t>
                      </a:r>
                    </a:p>
                    <a:p>
                      <a:pPr algn="ctr"/>
                      <a:r>
                        <a:rPr lang="en-US" sz="1000" b="0" dirty="0">
                          <a:latin typeface="Century Gothic" panose="020B0502020202020204" pitchFamily="34" charset="0"/>
                        </a:rPr>
                        <a:t>In females, this is referred to as spaying, where the reproductive tract, both ovaries and the uterus are removed </a:t>
                      </a:r>
                    </a:p>
                    <a:p>
                      <a:pPr algn="ctr"/>
                      <a:r>
                        <a:rPr lang="en-US" sz="1000" b="0" dirty="0">
                          <a:latin typeface="Century Gothic" panose="020B0502020202020204" pitchFamily="34" charset="0"/>
                        </a:rPr>
                        <a:t>In males, this is referred to as castration, where both testicles </a:t>
                      </a:r>
                      <a:br>
                        <a:rPr lang="en-US" sz="1000" b="0" dirty="0">
                          <a:latin typeface="Century Gothic" panose="020B0502020202020204" pitchFamily="34" charset="0"/>
                        </a:rPr>
                      </a:br>
                      <a:r>
                        <a:rPr lang="en-US" sz="1000" b="0" dirty="0">
                          <a:latin typeface="Century Gothic" panose="020B0502020202020204" pitchFamily="34" charset="0"/>
                        </a:rPr>
                        <a:t>are removed </a:t>
                      </a:r>
                    </a:p>
                    <a:p>
                      <a:pPr algn="ctr"/>
                      <a:r>
                        <a:rPr lang="en-US" sz="1000" b="0" dirty="0">
                          <a:latin typeface="Century Gothic" panose="020B0502020202020204" pitchFamily="34" charset="0"/>
                        </a:rPr>
                        <a:t>54 per cent of the UK dog population is neutered </a:t>
                      </a:r>
                    </a:p>
                    <a:p>
                      <a:pPr algn="ctr"/>
                      <a:r>
                        <a:rPr lang="en-US" sz="1000" b="0" dirty="0">
                          <a:latin typeface="Century Gothic" panose="020B0502020202020204" pitchFamily="34" charset="0"/>
                        </a:rPr>
                        <a:t>It is believed 90 per cent of the UK cat population is neutered </a:t>
                      </a:r>
                    </a:p>
                    <a:p>
                      <a:pPr algn="ctr"/>
                      <a:r>
                        <a:rPr lang="en-US" sz="1000" b="0" dirty="0">
                          <a:latin typeface="Century Gothic" panose="020B0502020202020204" pitchFamily="34" charset="0"/>
                        </a:rPr>
                        <a:t>Neutering is not performed on hamsters due to anesthetic risks </a:t>
                      </a:r>
                    </a:p>
                  </a:txBody>
                  <a:tcPr>
                    <a:solidFill>
                      <a:schemeClr val="accent2">
                        <a:lumMod val="20000"/>
                        <a:lumOff val="80000"/>
                      </a:schemeClr>
                    </a:solidFill>
                  </a:tcPr>
                </a:tc>
                <a:extLst>
                  <a:ext uri="{0D108BD9-81ED-4DB2-BD59-A6C34878D82A}">
                    <a16:rowId xmlns:a16="http://schemas.microsoft.com/office/drawing/2014/main" val="2955319433"/>
                  </a:ext>
                </a:extLst>
              </a:tr>
            </a:tbl>
          </a:graphicData>
        </a:graphic>
      </p:graphicFrame>
      <p:pic>
        <p:nvPicPr>
          <p:cNvPr id="9" name="Picture 8">
            <a:extLst>
              <a:ext uri="{FF2B5EF4-FFF2-40B4-BE49-F238E27FC236}">
                <a16:creationId xmlns:a16="http://schemas.microsoft.com/office/drawing/2014/main" id="{77ED144E-CA43-41F1-981B-69E40DB591F1}"/>
              </a:ext>
            </a:extLst>
          </p:cNvPr>
          <p:cNvPicPr>
            <a:picLocks noChangeAspect="1"/>
          </p:cNvPicPr>
          <p:nvPr/>
        </p:nvPicPr>
        <p:blipFill>
          <a:blip r:embed="rId3"/>
          <a:stretch>
            <a:fillRect/>
          </a:stretch>
        </p:blipFill>
        <p:spPr>
          <a:xfrm>
            <a:off x="447270" y="489175"/>
            <a:ext cx="3425639" cy="1671973"/>
          </a:xfrm>
          <a:prstGeom prst="rect">
            <a:avLst/>
          </a:prstGeom>
        </p:spPr>
      </p:pic>
      <p:graphicFrame>
        <p:nvGraphicFramePr>
          <p:cNvPr id="24" name="Table 23">
            <a:extLst>
              <a:ext uri="{FF2B5EF4-FFF2-40B4-BE49-F238E27FC236}">
                <a16:creationId xmlns:a16="http://schemas.microsoft.com/office/drawing/2014/main" id="{6235DE6C-01DA-4590-BAD6-87A10859B8EF}"/>
              </a:ext>
            </a:extLst>
          </p:cNvPr>
          <p:cNvGraphicFramePr>
            <a:graphicFrameLocks noGrp="1"/>
          </p:cNvGraphicFramePr>
          <p:nvPr>
            <p:extLst>
              <p:ext uri="{D42A27DB-BD31-4B8C-83A1-F6EECF244321}">
                <p14:modId xmlns:p14="http://schemas.microsoft.com/office/powerpoint/2010/main" val="568927458"/>
              </p:ext>
            </p:extLst>
          </p:nvPr>
        </p:nvGraphicFramePr>
        <p:xfrm>
          <a:off x="231424" y="2347971"/>
          <a:ext cx="3815562" cy="4239400"/>
        </p:xfrm>
        <a:graphic>
          <a:graphicData uri="http://schemas.openxmlformats.org/drawingml/2006/table">
            <a:tbl>
              <a:tblPr firstRow="1" bandRow="1">
                <a:tableStyleId>{21E4AEA4-8DFA-4A89-87EB-49C32662AFE0}</a:tableStyleId>
              </a:tblPr>
              <a:tblGrid>
                <a:gridCol w="3815562">
                  <a:extLst>
                    <a:ext uri="{9D8B030D-6E8A-4147-A177-3AD203B41FA5}">
                      <a16:colId xmlns:a16="http://schemas.microsoft.com/office/drawing/2014/main" val="204375177"/>
                    </a:ext>
                  </a:extLst>
                </a:gridCol>
              </a:tblGrid>
              <a:tr h="238419">
                <a:tc>
                  <a:txBody>
                    <a:bodyPr/>
                    <a:lstStyle/>
                    <a:p>
                      <a:pPr algn="ctr"/>
                      <a:r>
                        <a:rPr lang="en-GB" sz="1100" dirty="0">
                          <a:solidFill>
                            <a:schemeClr val="tx1"/>
                          </a:solidFill>
                          <a:latin typeface="Century Gothic" panose="020B0502020202020204" pitchFamily="34" charset="0"/>
                        </a:rPr>
                        <a:t>Grooming </a:t>
                      </a:r>
                    </a:p>
                  </a:txBody>
                  <a:tcPr>
                    <a:solidFill>
                      <a:schemeClr val="accent5">
                        <a:lumMod val="20000"/>
                        <a:lumOff val="80000"/>
                      </a:schemeClr>
                    </a:solidFill>
                  </a:tcPr>
                </a:tc>
                <a:extLst>
                  <a:ext uri="{0D108BD9-81ED-4DB2-BD59-A6C34878D82A}">
                    <a16:rowId xmlns:a16="http://schemas.microsoft.com/office/drawing/2014/main" val="2493414973"/>
                  </a:ext>
                </a:extLst>
              </a:tr>
              <a:tr h="3980320">
                <a:tc>
                  <a:txBody>
                    <a:bodyPr/>
                    <a:lstStyle/>
                    <a:p>
                      <a:pPr algn="ctr"/>
                      <a:r>
                        <a:rPr lang="en-US" sz="1100" dirty="0">
                          <a:latin typeface="Century Gothic" panose="020B0502020202020204" pitchFamily="34" charset="0"/>
                        </a:rPr>
                        <a:t>Grooming is an important part of preventative care</a:t>
                      </a:r>
                    </a:p>
                    <a:p>
                      <a:pPr algn="ctr"/>
                      <a:r>
                        <a:rPr lang="en-US" sz="1100" dirty="0">
                          <a:latin typeface="Century Gothic" panose="020B0502020202020204" pitchFamily="34" charset="0"/>
                        </a:rPr>
                        <a:t>Grooming can involve washing, combing, hair and nail trimming</a:t>
                      </a:r>
                    </a:p>
                    <a:p>
                      <a:pPr algn="ctr"/>
                      <a:endParaRPr lang="en-GB" sz="1100" dirty="0">
                        <a:latin typeface="Century Gothic" panose="020B0502020202020204" pitchFamily="34" charset="0"/>
                      </a:endParaRPr>
                    </a:p>
                    <a:p>
                      <a:pPr algn="ctr"/>
                      <a:endParaRPr lang="en-US"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endParaRPr lang="en-GB" sz="1100" dirty="0">
                        <a:latin typeface="Century Gothic" panose="020B0502020202020204" pitchFamily="34" charset="0"/>
                      </a:endParaRPr>
                    </a:p>
                    <a:p>
                      <a:pPr algn="ctr"/>
                      <a:r>
                        <a:rPr lang="en-US" sz="1100" b="1" dirty="0">
                          <a:latin typeface="Century Gothic" panose="020B0502020202020204" pitchFamily="34" charset="0"/>
                        </a:rPr>
                        <a:t>Grooming is important for these reasons:</a:t>
                      </a:r>
                    </a:p>
                    <a:p>
                      <a:pPr algn="ctr"/>
                      <a:r>
                        <a:rPr lang="en-US" sz="1100" dirty="0">
                          <a:latin typeface="Century Gothic" panose="020B0502020202020204" pitchFamily="34" charset="0"/>
                        </a:rPr>
                        <a:t>Helps remove dead hair and skin cells </a:t>
                      </a:r>
                    </a:p>
                    <a:p>
                      <a:pPr algn="ctr"/>
                      <a:r>
                        <a:rPr lang="en-US" sz="1100" dirty="0">
                          <a:latin typeface="Century Gothic" panose="020B0502020202020204" pitchFamily="34" charset="0"/>
                        </a:rPr>
                        <a:t>Allows owners and/or caregivers to check for lumps, bumps, fleas and ticks </a:t>
                      </a:r>
                    </a:p>
                    <a:p>
                      <a:pPr algn="ctr"/>
                      <a:r>
                        <a:rPr lang="en-US" sz="1100" dirty="0">
                          <a:latin typeface="Century Gothic" panose="020B0502020202020204" pitchFamily="34" charset="0"/>
                        </a:rPr>
                        <a:t>By removing dead hair, this allows for the skin to breathe and therefore reduces grease buildup </a:t>
                      </a:r>
                    </a:p>
                    <a:p>
                      <a:pPr algn="ctr"/>
                      <a:r>
                        <a:rPr lang="en-US" sz="1100" dirty="0">
                          <a:latin typeface="Century Gothic" panose="020B0502020202020204" pitchFamily="34" charset="0"/>
                        </a:rPr>
                        <a:t>Clipping allows for dogs to be cooler in the summer and equally remove dead hair </a:t>
                      </a:r>
                    </a:p>
                    <a:p>
                      <a:pPr algn="ctr"/>
                      <a:r>
                        <a:rPr lang="en-US" sz="1100" dirty="0">
                          <a:latin typeface="Century Gothic" panose="020B0502020202020204" pitchFamily="34" charset="0"/>
                        </a:rPr>
                        <a:t>Washing should be done in quarterly intervals as this can dry skin out </a:t>
                      </a:r>
                    </a:p>
                    <a:p>
                      <a:pPr algn="ctr"/>
                      <a:r>
                        <a:rPr lang="en-US" sz="1100" dirty="0">
                          <a:latin typeface="Century Gothic" panose="020B0502020202020204" pitchFamily="34" charset="0"/>
                        </a:rPr>
                        <a:t>Nail trimming should be done intermittently when the nails start touching the ground, nails should be cut to the quick length.</a:t>
                      </a:r>
                    </a:p>
                  </a:txBody>
                  <a:tcPr>
                    <a:solidFill>
                      <a:schemeClr val="accent1">
                        <a:lumMod val="20000"/>
                        <a:lumOff val="80000"/>
                      </a:schemeClr>
                    </a:solidFill>
                  </a:tcPr>
                </a:tc>
                <a:extLst>
                  <a:ext uri="{0D108BD9-81ED-4DB2-BD59-A6C34878D82A}">
                    <a16:rowId xmlns:a16="http://schemas.microsoft.com/office/drawing/2014/main" val="677010289"/>
                  </a:ext>
                </a:extLst>
              </a:tr>
            </a:tbl>
          </a:graphicData>
        </a:graphic>
      </p:graphicFrame>
      <p:pic>
        <p:nvPicPr>
          <p:cNvPr id="11" name="Picture 10">
            <a:extLst>
              <a:ext uri="{FF2B5EF4-FFF2-40B4-BE49-F238E27FC236}">
                <a16:creationId xmlns:a16="http://schemas.microsoft.com/office/drawing/2014/main" id="{CA20DEE8-8D80-41D0-80BE-59BD15F6F835}"/>
              </a:ext>
            </a:extLst>
          </p:cNvPr>
          <p:cNvPicPr>
            <a:picLocks noChangeAspect="1"/>
          </p:cNvPicPr>
          <p:nvPr/>
        </p:nvPicPr>
        <p:blipFill>
          <a:blip r:embed="rId4"/>
          <a:stretch>
            <a:fillRect/>
          </a:stretch>
        </p:blipFill>
        <p:spPr>
          <a:xfrm>
            <a:off x="1262941" y="3159198"/>
            <a:ext cx="1667394" cy="1112354"/>
          </a:xfrm>
          <a:prstGeom prst="rect">
            <a:avLst/>
          </a:prstGeom>
        </p:spPr>
      </p:pic>
      <p:graphicFrame>
        <p:nvGraphicFramePr>
          <p:cNvPr id="25" name="Table 24">
            <a:extLst>
              <a:ext uri="{FF2B5EF4-FFF2-40B4-BE49-F238E27FC236}">
                <a16:creationId xmlns:a16="http://schemas.microsoft.com/office/drawing/2014/main" id="{35961D7C-3761-4AC5-8283-A80BFBA8403C}"/>
              </a:ext>
            </a:extLst>
          </p:cNvPr>
          <p:cNvGraphicFramePr>
            <a:graphicFrameLocks noGrp="1"/>
          </p:cNvGraphicFramePr>
          <p:nvPr>
            <p:extLst>
              <p:ext uri="{D42A27DB-BD31-4B8C-83A1-F6EECF244321}">
                <p14:modId xmlns:p14="http://schemas.microsoft.com/office/powerpoint/2010/main" val="2506120180"/>
              </p:ext>
            </p:extLst>
          </p:nvPr>
        </p:nvGraphicFramePr>
        <p:xfrm>
          <a:off x="4221247" y="5294469"/>
          <a:ext cx="3815562" cy="1249680"/>
        </p:xfrm>
        <a:graphic>
          <a:graphicData uri="http://schemas.openxmlformats.org/drawingml/2006/table">
            <a:tbl>
              <a:tblPr firstRow="1" bandRow="1">
                <a:tableStyleId>{21E4AEA4-8DFA-4A89-87EB-49C32662AFE0}</a:tableStyleId>
              </a:tblPr>
              <a:tblGrid>
                <a:gridCol w="3815562">
                  <a:extLst>
                    <a:ext uri="{9D8B030D-6E8A-4147-A177-3AD203B41FA5}">
                      <a16:colId xmlns:a16="http://schemas.microsoft.com/office/drawing/2014/main" val="204375177"/>
                    </a:ext>
                  </a:extLst>
                </a:gridCol>
              </a:tblGrid>
              <a:tr h="0">
                <a:tc>
                  <a:txBody>
                    <a:bodyPr/>
                    <a:lstStyle/>
                    <a:p>
                      <a:pPr algn="ctr"/>
                      <a:r>
                        <a:rPr lang="en-US" sz="1000" dirty="0">
                          <a:solidFill>
                            <a:schemeClr val="tx1"/>
                          </a:solidFill>
                        </a:rPr>
                        <a:t>Methods of neutering?</a:t>
                      </a:r>
                      <a:endParaRPr lang="en-GB" sz="1000" dirty="0">
                        <a:solidFill>
                          <a:schemeClr val="tx1"/>
                        </a:solidFill>
                        <a:latin typeface="Century Gothic" panose="020B0502020202020204" pitchFamily="34" charset="0"/>
                      </a:endParaRPr>
                    </a:p>
                  </a:txBody>
                  <a:tcPr/>
                </a:tc>
                <a:extLst>
                  <a:ext uri="{0D108BD9-81ED-4DB2-BD59-A6C34878D82A}">
                    <a16:rowId xmlns:a16="http://schemas.microsoft.com/office/drawing/2014/main" val="2493414973"/>
                  </a:ext>
                </a:extLst>
              </a:tr>
              <a:tr h="980954">
                <a:tc>
                  <a:txBody>
                    <a:bodyPr/>
                    <a:lstStyle/>
                    <a:p>
                      <a:pPr>
                        <a:spcBef>
                          <a:spcPts val="1800"/>
                        </a:spcBef>
                      </a:pPr>
                      <a:r>
                        <a:rPr lang="en-US" sz="1000" b="1" dirty="0"/>
                        <a:t>Closed neutering</a:t>
                      </a:r>
                      <a:r>
                        <a:rPr lang="en-US" sz="1000" dirty="0"/>
                        <a:t>: removal of the testes via a pre-scrotal incision  </a:t>
                      </a:r>
                      <a:r>
                        <a:rPr lang="en-US" sz="1000" b="1" dirty="0"/>
                        <a:t>Open neutering</a:t>
                      </a:r>
                      <a:r>
                        <a:rPr lang="en-US" sz="1000" dirty="0"/>
                        <a:t>: removal of the testes by opening the vaginal tunics </a:t>
                      </a:r>
                      <a:r>
                        <a:rPr lang="en-US" sz="1000" b="1" dirty="0"/>
                        <a:t>Traditional spaying</a:t>
                      </a:r>
                      <a:r>
                        <a:rPr lang="en-US" sz="1000" dirty="0"/>
                        <a:t>: removal of the female reproductive organs     </a:t>
                      </a:r>
                      <a:r>
                        <a:rPr lang="en-US" sz="1000" b="1" dirty="0"/>
                        <a:t>Laparoscopic neutering</a:t>
                      </a:r>
                      <a:r>
                        <a:rPr lang="en-US" sz="1000" dirty="0"/>
                        <a:t>: removal of the ovaries through two small incisions. Commonly referred to as keyhole surgery </a:t>
                      </a:r>
                    </a:p>
                    <a:p>
                      <a:pPr algn="ctr"/>
                      <a:endParaRPr lang="en-US" sz="10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677010289"/>
                  </a:ext>
                </a:extLst>
              </a:tr>
            </a:tbl>
          </a:graphicData>
        </a:graphic>
      </p:graphicFrame>
      <p:pic>
        <p:nvPicPr>
          <p:cNvPr id="14" name="Picture 13">
            <a:extLst>
              <a:ext uri="{FF2B5EF4-FFF2-40B4-BE49-F238E27FC236}">
                <a16:creationId xmlns:a16="http://schemas.microsoft.com/office/drawing/2014/main" id="{012859EB-85E6-4963-A802-BA99937077CB}"/>
              </a:ext>
            </a:extLst>
          </p:cNvPr>
          <p:cNvPicPr>
            <a:picLocks noChangeAspect="1"/>
          </p:cNvPicPr>
          <p:nvPr/>
        </p:nvPicPr>
        <p:blipFill>
          <a:blip r:embed="rId5"/>
          <a:stretch>
            <a:fillRect/>
          </a:stretch>
        </p:blipFill>
        <p:spPr>
          <a:xfrm>
            <a:off x="8145016" y="5686802"/>
            <a:ext cx="1395949" cy="1046962"/>
          </a:xfrm>
          <a:prstGeom prst="rect">
            <a:avLst/>
          </a:prstGeom>
        </p:spPr>
      </p:pic>
      <p:pic>
        <p:nvPicPr>
          <p:cNvPr id="15" name="Picture 14">
            <a:extLst>
              <a:ext uri="{FF2B5EF4-FFF2-40B4-BE49-F238E27FC236}">
                <a16:creationId xmlns:a16="http://schemas.microsoft.com/office/drawing/2014/main" id="{12ACA63A-FF26-4C84-BD5F-D19463113D60}"/>
              </a:ext>
            </a:extLst>
          </p:cNvPr>
          <p:cNvPicPr>
            <a:picLocks noChangeAspect="1"/>
          </p:cNvPicPr>
          <p:nvPr/>
        </p:nvPicPr>
        <p:blipFill>
          <a:blip r:embed="rId6"/>
          <a:stretch>
            <a:fillRect/>
          </a:stretch>
        </p:blipFill>
        <p:spPr>
          <a:xfrm>
            <a:off x="9686439" y="5686802"/>
            <a:ext cx="1925053" cy="1115878"/>
          </a:xfrm>
          <a:prstGeom prst="rect">
            <a:avLst/>
          </a:prstGeom>
        </p:spPr>
      </p:pic>
    </p:spTree>
    <p:extLst>
      <p:ext uri="{BB962C8B-B14F-4D97-AF65-F5344CB8AC3E}">
        <p14:creationId xmlns:p14="http://schemas.microsoft.com/office/powerpoint/2010/main" val="819432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127fefa-4192-41dd-b15f-4b07839450f2" xsi:nil="true"/>
    <lcf76f155ced4ddcb4097134ff3c332f xmlns="a5cbdb78-7aa1-49d8-b2cc-d3ec8fed5a6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65C84D2BBC9C4418D100289C50B411E" ma:contentTypeVersion="15" ma:contentTypeDescription="Create a new document." ma:contentTypeScope="" ma:versionID="29e6604ea140a9aaea01c2e53f7695c8">
  <xsd:schema xmlns:xsd="http://www.w3.org/2001/XMLSchema" xmlns:xs="http://www.w3.org/2001/XMLSchema" xmlns:p="http://schemas.microsoft.com/office/2006/metadata/properties" xmlns:ns2="a5cbdb78-7aa1-49d8-b2cc-d3ec8fed5a60" xmlns:ns3="a127fefa-4192-41dd-b15f-4b07839450f2" targetNamespace="http://schemas.microsoft.com/office/2006/metadata/properties" ma:root="true" ma:fieldsID="63d553d3f8dd32c9a31a8887c35ee449" ns2:_="" ns3:_="">
    <xsd:import namespace="a5cbdb78-7aa1-49d8-b2cc-d3ec8fed5a60"/>
    <xsd:import namespace="a127fefa-4192-41dd-b15f-4b07839450f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cbdb78-7aa1-49d8-b2cc-d3ec8fed5a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bb2d876-8ee0-4d09-bc65-142f9a6c1853"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27fefa-4192-41dd-b15f-4b07839450f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42cb1d8e-2764-4bd3-9d8c-9e5139a74793}" ma:internalName="TaxCatchAll" ma:showField="CatchAllData" ma:web="a127fefa-4192-41dd-b15f-4b07839450f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DF88E79-1C55-46B3-A0EF-BE9E2577D207}">
  <ds:schemaRefs>
    <ds:schemaRef ds:uri="http://purl.org/dc/dcmitype/"/>
    <ds:schemaRef ds:uri="http://purl.org/dc/terms/"/>
    <ds:schemaRef ds:uri="a5cbdb78-7aa1-49d8-b2cc-d3ec8fed5a60"/>
    <ds:schemaRef ds:uri="http://schemas.microsoft.com/office/2006/documentManagement/types"/>
    <ds:schemaRef ds:uri="a127fefa-4192-41dd-b15f-4b07839450f2"/>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9A24EDA6-22D1-4EC5-AFE1-C1BCBCFF1D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cbdb78-7aa1-49d8-b2cc-d3ec8fed5a60"/>
    <ds:schemaRef ds:uri="a127fefa-4192-41dd-b15f-4b07839450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BA8C7A2-FF21-454E-96E2-C362800A96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232</TotalTime>
  <Words>897</Words>
  <Application>Microsoft Office PowerPoint</Application>
  <PresentationFormat>Widescreen</PresentationFormat>
  <Paragraphs>128</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Century Gothic</vt:lpstr>
      <vt:lpstr>Symbol</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Leggett</dc:creator>
  <cp:lastModifiedBy>Kirsty Harvey</cp:lastModifiedBy>
  <cp:revision>65</cp:revision>
  <dcterms:created xsi:type="dcterms:W3CDTF">2017-09-02T18:18:42Z</dcterms:created>
  <dcterms:modified xsi:type="dcterms:W3CDTF">2025-03-06T12:05:07Z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0x010100765C84D2BBC9C4418D100289C50B411E</vt:lpwstr>
  </property>
  <property fmtid="{D5CDD505-2E9C-101B-9397-08002B2CF9AE}" pid="3" name="MediaServiceImageTags">
    <vt:lpwstr/>
  </property>
</Properties>
</file>