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59675" cy="10799763"/>
  <p:notesSz cx="6858000" cy="9144000"/>
  <p:embeddedFontLst>
    <p:embeddedFont>
      <p:font typeface="Lexend" panose="020B0604020202020204" charset="0"/>
      <p:regular r:id="rId8"/>
      <p:bold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402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5098565-2775-49DA-B57E-524FAE3134AE}">
  <a:tblStyle styleId="{15098565-2775-49DA-B57E-524FAE3134A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98" autoAdjust="0"/>
    <p:restoredTop sz="94660"/>
  </p:normalViewPr>
  <p:slideViewPr>
    <p:cSldViewPr snapToGrid="0">
      <p:cViewPr varScale="1">
        <p:scale>
          <a:sx n="55" d="100"/>
          <a:sy n="55" d="100"/>
        </p:scale>
        <p:origin x="2832" y="78"/>
      </p:cViewPr>
      <p:guideLst>
        <p:guide orient="horz" pos="3402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29173" y="685800"/>
            <a:ext cx="2400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28850" y="685800"/>
            <a:ext cx="2400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27ef9cf9ab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28850" y="685800"/>
            <a:ext cx="2400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27ef9cf9ab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27ef9cf9ab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28850" y="685800"/>
            <a:ext cx="2400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27ef9cf9ab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27ef9cf9ab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28850" y="685800"/>
            <a:ext cx="2400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27ef9cf9ab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27ef9cf9ab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28850" y="685800"/>
            <a:ext cx="2400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27ef9cf9ab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63412"/>
            <a:ext cx="7044600" cy="430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950919"/>
            <a:ext cx="7044600" cy="166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516220"/>
            <a:ext cx="7044600" cy="176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34436"/>
            <a:ext cx="7044600" cy="12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419895"/>
            <a:ext cx="7044600" cy="71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34436"/>
            <a:ext cx="7044600" cy="12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419895"/>
            <a:ext cx="3306900" cy="71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419895"/>
            <a:ext cx="3306900" cy="71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34436"/>
            <a:ext cx="7044600" cy="12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66614"/>
            <a:ext cx="2321700" cy="1586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917795"/>
            <a:ext cx="2321700" cy="667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45197"/>
            <a:ext cx="5264700" cy="858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2"/>
            <a:ext cx="3780000" cy="1080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89344"/>
            <a:ext cx="3344400" cy="3112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85722"/>
            <a:ext cx="3344400" cy="259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20367"/>
            <a:ext cx="3172200" cy="775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883097"/>
            <a:ext cx="4959600" cy="127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322572"/>
            <a:ext cx="7044600" cy="412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618845"/>
            <a:ext cx="7044600" cy="273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34436"/>
            <a:ext cx="7044600" cy="12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419895"/>
            <a:ext cx="7044600" cy="71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791531"/>
            <a:ext cx="453600" cy="8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72700" y="164525"/>
            <a:ext cx="7014600" cy="7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Component 3B - Animal Diseases</a:t>
            </a:r>
            <a:endParaRPr sz="24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55" name="Google Shape;55;p13"/>
          <p:cNvGraphicFramePr/>
          <p:nvPr/>
        </p:nvGraphicFramePr>
        <p:xfrm>
          <a:off x="272700" y="720650"/>
          <a:ext cx="6821100" cy="5376800"/>
        </p:xfrm>
        <a:graphic>
          <a:graphicData uri="http://schemas.openxmlformats.org/drawingml/2006/table">
            <a:tbl>
              <a:tblPr>
                <a:noFill/>
                <a:tableStyleId>{15098565-2775-49DA-B57E-524FAE3134AE}</a:tableStyleId>
              </a:tblPr>
              <a:tblGrid>
                <a:gridCol w="2273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3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73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Types of microorganisms</a:t>
                      </a:r>
                      <a:endParaRPr sz="1800" b="1"/>
                    </a:p>
                  </a:txBody>
                  <a:tcPr marL="91425" marR="91425" marT="91425" marB="91425"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Name</a:t>
                      </a:r>
                      <a:endParaRPr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Features</a:t>
                      </a:r>
                      <a:endParaRPr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Examples</a:t>
                      </a:r>
                      <a:endParaRPr b="1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17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chemeClr val="dk1"/>
                          </a:solidFill>
                        </a:rPr>
                        <a:t>Bacteria</a:t>
                      </a:r>
                      <a:endParaRPr sz="1200" b="1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Single cell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Effects animals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Can be seen with a microscope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Needs a host</a:t>
                      </a:r>
                      <a:endParaRPr sz="1200"/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Salmonella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Campylobacter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Leptospirosis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Septicemia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Bronchitis</a:t>
                      </a:r>
                      <a:endParaRPr sz="1200"/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chemeClr val="dk1"/>
                          </a:solidFill>
                        </a:rPr>
                        <a:t>Virus</a:t>
                      </a:r>
                      <a:endParaRPr sz="1200" b="1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Non-living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Effect plants + animals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Can’t be seen with a microscope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Needs a host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Parvovirus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Rabies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Feline Leukaemia Virus (FLV)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chemeClr val="dk1"/>
                          </a:solidFill>
                        </a:rPr>
                        <a:t>Fungi</a:t>
                      </a:r>
                      <a:endParaRPr sz="1200" b="1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Don’t need a host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Feed on their surrounding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Ringworm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Thrush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chemeClr val="dk1"/>
                          </a:solidFill>
                        </a:rPr>
                        <a:t>Endoparasite</a:t>
                      </a:r>
                      <a:endParaRPr sz="1200" b="1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Need a host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Live inside host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Damage organs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Tapeworm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Roundworm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chemeClr val="dk1"/>
                          </a:solidFill>
                        </a:rPr>
                        <a:t>Ectoparasites</a:t>
                      </a:r>
                      <a:endParaRPr sz="1200" b="1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Need a host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Live on outside of host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Flea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Tick (Lyme)</a:t>
                      </a:r>
                      <a:endParaRPr sz="1200"/>
                    </a:p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●"/>
                      </a:pPr>
                      <a:r>
                        <a:rPr lang="en-GB" sz="1200"/>
                        <a:t>Mite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6" name="Google Shape;56;p13"/>
          <p:cNvGraphicFramePr/>
          <p:nvPr/>
        </p:nvGraphicFramePr>
        <p:xfrm>
          <a:off x="272700" y="6273050"/>
          <a:ext cx="6821100" cy="4160370"/>
        </p:xfrm>
        <a:graphic>
          <a:graphicData uri="http://schemas.openxmlformats.org/drawingml/2006/table">
            <a:tbl>
              <a:tblPr>
                <a:noFill/>
                <a:tableStyleId>{15098565-2775-49DA-B57E-524FAE3134AE}</a:tableStyleId>
              </a:tblPr>
              <a:tblGrid>
                <a:gridCol w="1705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87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6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/>
                        <a:t>Zoonotic Diseases - Spread from animals to humans</a:t>
                      </a:r>
                      <a:endParaRPr sz="1700" b="1"/>
                    </a:p>
                  </a:txBody>
                  <a:tcPr marL="91425" marR="91425" marT="91425" marB="91425"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Name</a:t>
                      </a:r>
                      <a:endParaRPr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Symptoms in humans</a:t>
                      </a:r>
                      <a:endParaRPr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Prevention</a:t>
                      </a:r>
                      <a:endParaRPr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Treatment</a:t>
                      </a:r>
                      <a:endParaRPr b="1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23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/>
                        <a:t>Salmonella</a:t>
                      </a:r>
                      <a:endParaRPr sz="1200" b="1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/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- Diarrhoea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- Vomiting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- Loss of appetite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- Fever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/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- Wash hands thoroughly after handling animals</a:t>
                      </a:r>
                      <a:endParaRPr sz="1200"/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Antibiotics</a:t>
                      </a:r>
                      <a:endParaRPr sz="1200"/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/>
                        <a:t>Leptospirosis</a:t>
                      </a:r>
                      <a:endParaRPr sz="1200" b="1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- Vomiting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- Fever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- Abdominal pain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- Weakness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- Wear PPE when cleaning housing</a:t>
                      </a:r>
                      <a:endParaRPr sz="12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- Wash hands after handling animals or equipment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Antibiotics</a:t>
                      </a:r>
                      <a:endParaRPr sz="1200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/>
                        <a:t>Ringworm</a:t>
                      </a:r>
                      <a:endParaRPr sz="1200" b="1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Circular red patches on the skin</a:t>
                      </a:r>
                      <a:r>
                        <a:rPr lang="en-GB" sz="1200"/>
                        <a:t> </a:t>
                      </a:r>
                      <a:endParaRPr sz="12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048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Char char="-"/>
                      </a:pPr>
                      <a:r>
                        <a:rPr lang="en-GB" sz="1200"/>
                        <a:t>Wear long sleeve overalls when handling animals</a:t>
                      </a:r>
                      <a:endParaRPr sz="12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- antifungal creams / medications</a:t>
                      </a:r>
                      <a:endParaRPr sz="1200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" name="Google Shape;61;p14"/>
          <p:cNvGraphicFramePr/>
          <p:nvPr/>
        </p:nvGraphicFramePr>
        <p:xfrm>
          <a:off x="165063" y="241925"/>
          <a:ext cx="7197875" cy="10286685"/>
        </p:xfrm>
        <a:graphic>
          <a:graphicData uri="http://schemas.openxmlformats.org/drawingml/2006/table">
            <a:tbl>
              <a:tblPr>
                <a:noFill/>
                <a:tableStyleId>{15098565-2775-49DA-B57E-524FAE3134AE}</a:tableStyleId>
              </a:tblPr>
              <a:tblGrid>
                <a:gridCol w="15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1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4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9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1300">
                <a:tc gridSpan="5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/>
                        <a:t>Bacterial diseases</a:t>
                      </a:r>
                      <a:endParaRPr sz="1700" b="1"/>
                    </a:p>
                  </a:txBody>
                  <a:tcPr marL="91425" marR="91425" marT="91425" marB="91425">
                    <a:solidFill>
                      <a:srgbClr val="B7B7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Disease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Spread by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Symptoms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Prevention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Treatment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27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Salmonella</a:t>
                      </a:r>
                      <a:endParaRPr b="1"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Contact with animals 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Faeces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Diarrhoea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Vomiting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- Appetite loss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Fever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Clean up faeces often to stop it spreading</a:t>
                      </a: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Antibiotics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72000" marR="91425" marT="90000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26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Campylobacter</a:t>
                      </a:r>
                      <a:endParaRPr b="1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Contact with animals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Undercooking meat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Diarrhoea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Vomiting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- Appetite loss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Fever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Clean up faeces often to stop it spreading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Regular cleaning of fixtures and fittings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Antibiotics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72000" marR="91425" marT="90000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27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Leptospirosis</a:t>
                      </a:r>
                      <a:endParaRPr b="1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Spread in urine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Contaminated water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Vomiting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Fever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Abdominal pain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Appetite loss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Weakness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Antibiotics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72000" marR="91425" marT="90000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27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Septicemia</a:t>
                      </a:r>
                      <a:endParaRPr b="1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Infection of the blood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Fatal if not treated quickly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High fever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Rapid breathing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High heart rate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Pale / blue gums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Vomiting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Good hygiene at all times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Clean and treat wounds quickly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Antibiotics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8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Bronchitis</a:t>
                      </a:r>
                      <a:endParaRPr b="1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Infection of the lungs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Coughing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Difficult to breathe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Tiredness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Runny nose / eyes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175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Char char="-"/>
                      </a:pPr>
                      <a:r>
                        <a:rPr lang="en-GB"/>
                        <a:t>Good ventilation of housing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Antibiotics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5"/>
          <p:cNvGraphicFramePr/>
          <p:nvPr/>
        </p:nvGraphicFramePr>
        <p:xfrm>
          <a:off x="165063" y="241925"/>
          <a:ext cx="7197875" cy="6894310"/>
        </p:xfrm>
        <a:graphic>
          <a:graphicData uri="http://schemas.openxmlformats.org/drawingml/2006/table">
            <a:tbl>
              <a:tblPr>
                <a:noFill/>
                <a:tableStyleId>{15098565-2775-49DA-B57E-524FAE3134AE}</a:tableStyleId>
              </a:tblPr>
              <a:tblGrid>
                <a:gridCol w="15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5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0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9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2825">
                <a:tc gridSpan="5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/>
                        <a:t>Viral diseases</a:t>
                      </a:r>
                      <a:endParaRPr sz="1700" b="1"/>
                    </a:p>
                  </a:txBody>
                  <a:tcPr marL="91425" marR="91425" marT="91425" marB="91425">
                    <a:solidFill>
                      <a:srgbClr val="B7B7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Disease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Spread by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Symptoms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Prevention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Treatment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73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Parvovirus</a:t>
                      </a:r>
                      <a:endParaRPr b="1"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Contact with an infected animal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Faeces / urine / saliva of infected animal 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Dehydration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Vomiting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Fever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Diarrhoea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Vaccination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Quarantine infected animals</a:t>
                      </a: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None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90% fatal within 3 days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72000" marR="91425" marT="90000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233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Rabies</a:t>
                      </a:r>
                      <a:endParaRPr b="1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In saliva of infected animals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Bites / scratch 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100% fatality rate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Abnormal behaviour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Weak muscles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Hydrophobia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Drooling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Foamy saliva around the mouth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Vaccination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Keep pets / livestock away from wild animals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None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100% fatal within 10 days</a:t>
                      </a:r>
                      <a:endParaRPr/>
                    </a:p>
                  </a:txBody>
                  <a:tcPr marL="72000" marR="91425" marT="90000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77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Feline leukemia virus</a:t>
                      </a:r>
                      <a:endParaRPr b="1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Spread in saliva, urine and faeces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Fatal </a:t>
                      </a:r>
                      <a:r>
                        <a:rPr lang="en-GB"/>
                        <a:t>around 2.5 yrs after infection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Weight loss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Fever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Pale gums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Behavioural changes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Seizures 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175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Char char="-"/>
                      </a:pPr>
                      <a:r>
                        <a:rPr lang="en-GB"/>
                        <a:t>Vaccination</a:t>
                      </a:r>
                      <a:endParaRPr/>
                    </a:p>
                    <a:p>
                      <a:pPr marL="457200" lvl="0" indent="-3175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400"/>
                        <a:buChar char="-"/>
                      </a:pPr>
                      <a:r>
                        <a:rPr lang="en-GB"/>
                        <a:t>Keep cats with FLV in one cat homes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None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80% fatal within 3 years</a:t>
                      </a:r>
                      <a:endParaRPr/>
                    </a:p>
                  </a:txBody>
                  <a:tcPr marL="72000" marR="91425" marT="90000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7" name="Google Shape;67;p15"/>
          <p:cNvGraphicFramePr/>
          <p:nvPr/>
        </p:nvGraphicFramePr>
        <p:xfrm>
          <a:off x="181050" y="7301300"/>
          <a:ext cx="7197875" cy="3038850"/>
        </p:xfrm>
        <a:graphic>
          <a:graphicData uri="http://schemas.openxmlformats.org/drawingml/2006/table">
            <a:tbl>
              <a:tblPr>
                <a:noFill/>
                <a:tableStyleId>{15098565-2775-49DA-B57E-524FAE3134AE}</a:tableStyleId>
              </a:tblPr>
              <a:tblGrid>
                <a:gridCol w="15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5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0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9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2825">
                <a:tc gridSpan="5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/>
                        <a:t>Fungal disease</a:t>
                      </a:r>
                      <a:endParaRPr sz="1700" b="1"/>
                    </a:p>
                  </a:txBody>
                  <a:tcPr marL="91425" marR="91425" marT="91425" marB="91425">
                    <a:solidFill>
                      <a:srgbClr val="B7B7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Disease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Spread by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Symptoms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Prevention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Treatment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73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Ringworm</a:t>
                      </a:r>
                      <a:endParaRPr b="1"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Contact with an infected animal 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Circular patches on skin / fur / hide 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Hair loss</a:t>
                      </a: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Vaccination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Keeping enclosure clean</a:t>
                      </a: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Antifungal medication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Antifungal spray / shampoo / powders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72000" marR="91425" marT="90000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Google Shape;72;p16"/>
          <p:cNvGraphicFramePr/>
          <p:nvPr/>
        </p:nvGraphicFramePr>
        <p:xfrm>
          <a:off x="165063" y="241925"/>
          <a:ext cx="7197875" cy="9198340"/>
        </p:xfrm>
        <a:graphic>
          <a:graphicData uri="http://schemas.openxmlformats.org/drawingml/2006/table">
            <a:tbl>
              <a:tblPr>
                <a:noFill/>
                <a:tableStyleId>{15098565-2775-49DA-B57E-524FAE3134AE}</a:tableStyleId>
              </a:tblPr>
              <a:tblGrid>
                <a:gridCol w="15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3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1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1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0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1300">
                <a:tc gridSpan="5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/>
                        <a:t>Ectoparasites</a:t>
                      </a:r>
                      <a:endParaRPr sz="1700" b="1"/>
                    </a:p>
                  </a:txBody>
                  <a:tcPr marL="91425" marR="91425" marT="91425" marB="91425">
                    <a:solidFill>
                      <a:srgbClr val="B7B7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Disease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Features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Symptoms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Prevention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Treatment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27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Fleas</a:t>
                      </a:r>
                      <a:endParaRPr b="1"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3mm long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Live on skin and drink blood</a:t>
                      </a: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Itchy skin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Tiny black speck in fur ‘flea dirt’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Prevention medication on fur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Flea collars</a:t>
                      </a: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Sprays / powders / shampoos to kill fleas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Disinfect enclosure and bedding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72000" marR="91425" marT="90000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26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Tick</a:t>
                      </a:r>
                      <a:endParaRPr b="1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3-5 mm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Live on skin and drink blood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Spread lyme disease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Itching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Fur loss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Dull coat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Limit pet + livestock in high risk environments April - July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Repellant sprays / collars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Removal of tick </a:t>
                      </a:r>
                      <a:endParaRPr/>
                    </a:p>
                  </a:txBody>
                  <a:tcPr marL="72000" marR="91425" marT="90000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27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Mites</a:t>
                      </a:r>
                      <a:endParaRPr b="1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&lt;1mm long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Feed on dead skin and blood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Itching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Sore / dry skin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poor skin condition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dark skin crusts in ears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Quarantine infected animals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Keep living and bedding areas clean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Dips / sprays / powders / shampoos</a:t>
                      </a:r>
                      <a:endParaRPr/>
                    </a:p>
                  </a:txBody>
                  <a:tcPr marL="72000" marR="91425" marT="90000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27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Lyme disease</a:t>
                      </a:r>
                      <a:endParaRPr b="1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Bacteria that is spread by infected ticks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Lameness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Swollen joints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Fever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Appetite loss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Tiredness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- Cover skin when moving through high risk habitats April - July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Antibiotics 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" name="Google Shape;77;p17"/>
          <p:cNvGraphicFramePr/>
          <p:nvPr/>
        </p:nvGraphicFramePr>
        <p:xfrm>
          <a:off x="165063" y="241925"/>
          <a:ext cx="7197875" cy="4633400"/>
        </p:xfrm>
        <a:graphic>
          <a:graphicData uri="http://schemas.openxmlformats.org/drawingml/2006/table">
            <a:tbl>
              <a:tblPr>
                <a:noFill/>
                <a:tableStyleId>{15098565-2775-49DA-B57E-524FAE3134AE}</a:tableStyleId>
              </a:tblPr>
              <a:tblGrid>
                <a:gridCol w="15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3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0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4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8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7550">
                <a:tc gridSpan="5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/>
                        <a:t>Endoparasites</a:t>
                      </a:r>
                      <a:endParaRPr sz="1700" b="1"/>
                    </a:p>
                  </a:txBody>
                  <a:tcPr marL="91425" marR="91425" marT="91425" marB="91425">
                    <a:solidFill>
                      <a:srgbClr val="B7B7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29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Disease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Features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Symptoms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Prevention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Treatment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04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Tapeworm</a:t>
                      </a:r>
                      <a:endParaRPr b="1"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Flat bodies with segments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Can be up to 60cm long</a:t>
                      </a: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White ‘grains’ in faeces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Appetite loss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Scratching at rear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Weight loss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Regular deworming treatment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Medication to kill the parasite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72000" marR="91425" marT="90000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24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Roundworm</a:t>
                      </a:r>
                      <a:endParaRPr b="1"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Rounded bodies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Can be up to 15 cm long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Worms in faeces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Diarrhoea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Vomiting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Pot belly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Coughing 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Short of breath 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- </a:t>
                      </a:r>
                      <a:r>
                        <a:rPr lang="en-GB">
                          <a:solidFill>
                            <a:schemeClr val="dk1"/>
                          </a:solidFill>
                        </a:rPr>
                        <a:t>Regular deworming treatment</a:t>
                      </a:r>
                      <a:endParaRPr/>
                    </a:p>
                  </a:txBody>
                  <a:tcPr marL="54000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Medication to kill the parasite</a:t>
                      </a:r>
                      <a:endParaRPr/>
                    </a:p>
                  </a:txBody>
                  <a:tcPr marL="72000" marR="91425" marT="90000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732</Words>
  <Application>Microsoft Office PowerPoint</Application>
  <PresentationFormat>Custom</PresentationFormat>
  <Paragraphs>274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Lexend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Harvey</dc:creator>
  <cp:lastModifiedBy>Kirsty Harvey</cp:lastModifiedBy>
  <cp:revision>1</cp:revision>
  <dcterms:modified xsi:type="dcterms:W3CDTF">2025-02-06T12:14:12Z</dcterms:modified>
</cp:coreProperties>
</file>