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4"/>
  </p:sldMasterIdLst>
  <p:notesMasterIdLst>
    <p:notesMasterId r:id="rId7"/>
  </p:notesMasterIdLst>
  <p:sldIdLst>
    <p:sldId id="273" r:id="rId5"/>
    <p:sldId id="274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/>
    <p:restoredTop sz="95890"/>
  </p:normalViewPr>
  <p:slideViewPr>
    <p:cSldViewPr snapToGrid="0">
      <p:cViewPr varScale="1">
        <p:scale>
          <a:sx n="83" d="100"/>
          <a:sy n="83" d="100"/>
        </p:scale>
        <p:origin x="658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F09122-D3E7-524F-AEF4-7434AC3A86B6}" type="datetimeFigureOut">
              <a:rPr lang="en-GB" smtClean="0"/>
              <a:t>12/09/2024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95FB60-EE49-4640-8D08-C4757997D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07161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783686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dt" idx="10"/>
          </p:nvPr>
        </p:nvSpPr>
        <p:spPr>
          <a:xfrm>
            <a:off x="838201" y="6356353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ftr" idx="11"/>
          </p:nvPr>
        </p:nvSpPr>
        <p:spPr>
          <a:xfrm>
            <a:off x="4038601" y="6356353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8610601" y="6356353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AE" smtClean="0"/>
              <a:pPr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7215445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dt" idx="10"/>
          </p:nvPr>
        </p:nvSpPr>
        <p:spPr>
          <a:xfrm>
            <a:off x="838201" y="6356353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ftr" idx="11"/>
          </p:nvPr>
        </p:nvSpPr>
        <p:spPr>
          <a:xfrm>
            <a:off x="4038601" y="6356353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sldNum" idx="12"/>
          </p:nvPr>
        </p:nvSpPr>
        <p:spPr>
          <a:xfrm>
            <a:off x="8610601" y="6356353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AE" smtClean="0"/>
              <a:pPr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4834559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Title and Conten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>
            <a:spLocks noGrp="1"/>
          </p:cNvSpPr>
          <p:nvPr>
            <p:ph type="title"/>
          </p:nvPr>
        </p:nvSpPr>
        <p:spPr>
          <a:xfrm>
            <a:off x="838201" y="365128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body" idx="1"/>
          </p:nvPr>
        </p:nvSpPr>
        <p:spPr>
          <a:xfrm>
            <a:off x="838201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dt" idx="10"/>
          </p:nvPr>
        </p:nvSpPr>
        <p:spPr>
          <a:xfrm>
            <a:off x="838201" y="6356353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ftr" idx="11"/>
          </p:nvPr>
        </p:nvSpPr>
        <p:spPr>
          <a:xfrm>
            <a:off x="4038601" y="6356353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sldNum" idx="12"/>
          </p:nvPr>
        </p:nvSpPr>
        <p:spPr>
          <a:xfrm>
            <a:off x="8610601" y="6356353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AE" smtClean="0"/>
              <a:pPr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32451070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>
            <a:off x="831852" y="1709741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1"/>
          </p:nvPr>
        </p:nvSpPr>
        <p:spPr>
          <a:xfrm>
            <a:off x="831852" y="4589466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dt" idx="10"/>
          </p:nvPr>
        </p:nvSpPr>
        <p:spPr>
          <a:xfrm>
            <a:off x="838201" y="6356353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ftr" idx="11"/>
          </p:nvPr>
        </p:nvSpPr>
        <p:spPr>
          <a:xfrm>
            <a:off x="4038601" y="6356353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ldNum" idx="12"/>
          </p:nvPr>
        </p:nvSpPr>
        <p:spPr>
          <a:xfrm>
            <a:off x="8610601" y="6356353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AE" smtClean="0"/>
              <a:pPr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17355701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 Conten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838201" y="365128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body" idx="1"/>
          </p:nvPr>
        </p:nvSpPr>
        <p:spPr>
          <a:xfrm>
            <a:off x="838201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body" idx="2"/>
          </p:nvPr>
        </p:nvSpPr>
        <p:spPr>
          <a:xfrm>
            <a:off x="6172201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6"/>
          <p:cNvSpPr txBox="1">
            <a:spLocks noGrp="1"/>
          </p:cNvSpPr>
          <p:nvPr>
            <p:ph type="dt" idx="10"/>
          </p:nvPr>
        </p:nvSpPr>
        <p:spPr>
          <a:xfrm>
            <a:off x="838201" y="6356353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ftr" idx="11"/>
          </p:nvPr>
        </p:nvSpPr>
        <p:spPr>
          <a:xfrm>
            <a:off x="4038601" y="6356353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sldNum" idx="12"/>
          </p:nvPr>
        </p:nvSpPr>
        <p:spPr>
          <a:xfrm>
            <a:off x="8610601" y="6356353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AE" smtClean="0"/>
              <a:pPr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36206285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Comparison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>
            <a:spLocks noGrp="1"/>
          </p:cNvSpPr>
          <p:nvPr>
            <p:ph type="title"/>
          </p:nvPr>
        </p:nvSpPr>
        <p:spPr>
          <a:xfrm>
            <a:off x="839789" y="365128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body" idx="1"/>
          </p:nvPr>
        </p:nvSpPr>
        <p:spPr>
          <a:xfrm>
            <a:off x="839790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body" idx="2"/>
          </p:nvPr>
        </p:nvSpPr>
        <p:spPr>
          <a:xfrm>
            <a:off x="839790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7"/>
          <p:cNvSpPr txBox="1">
            <a:spLocks noGrp="1"/>
          </p:cNvSpPr>
          <p:nvPr>
            <p:ph type="dt" idx="10"/>
          </p:nvPr>
        </p:nvSpPr>
        <p:spPr>
          <a:xfrm>
            <a:off x="838201" y="6356353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ftr" idx="11"/>
          </p:nvPr>
        </p:nvSpPr>
        <p:spPr>
          <a:xfrm>
            <a:off x="4038601" y="6356353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sldNum" idx="12"/>
          </p:nvPr>
        </p:nvSpPr>
        <p:spPr>
          <a:xfrm>
            <a:off x="8610601" y="6356353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AE" smtClean="0"/>
              <a:pPr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22350082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>
            <a:spLocks noGrp="1"/>
          </p:cNvSpPr>
          <p:nvPr>
            <p:ph type="title"/>
          </p:nvPr>
        </p:nvSpPr>
        <p:spPr>
          <a:xfrm>
            <a:off x="838201" y="365128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838201" y="6356353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4038601" y="6356353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8610601" y="6356353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AE" smtClean="0"/>
              <a:pPr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20308967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Content with Caption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839789" y="457200"/>
            <a:ext cx="3932238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5183188" y="987427"/>
            <a:ext cx="6172201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839789" y="2057400"/>
            <a:ext cx="3932238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838201" y="6356353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4038601" y="6356353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8610601" y="6356353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AE" smtClean="0"/>
              <a:pPr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34325475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 with Caption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839789" y="457200"/>
            <a:ext cx="3932238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5183188" y="987427"/>
            <a:ext cx="6172201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839789" y="2057400"/>
            <a:ext cx="3932238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838201" y="6356353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4038601" y="6356353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8610601" y="6356353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AE" smtClean="0"/>
              <a:pPr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856784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Title and Vertical 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838201" y="365128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3920332" y="-1256505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838201" y="6356353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4038601" y="6356353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8610601" y="6356353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AE" smtClean="0"/>
              <a:pPr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32327182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 Title and 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7133432" y="1956595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1799432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838201" y="6356353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4038601" y="6356353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8610601" y="6356353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AE" smtClean="0"/>
              <a:pPr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30159583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38201" y="365128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38201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838201" y="6356353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4038601" y="6356353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8610601" y="6356353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-AE" smtClean="0"/>
              <a:pPr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1348838550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microsoft.com/office/2007/relationships/hdphoto" Target="../media/hdphoto2.wdp"/><Relationship Id="rId3" Type="http://schemas.openxmlformats.org/officeDocument/2006/relationships/image" Target="../media/image1.png"/><Relationship Id="rId21" Type="http://schemas.openxmlformats.org/officeDocument/2006/relationships/image" Target="../media/image17.png"/><Relationship Id="rId7" Type="http://schemas.openxmlformats.org/officeDocument/2006/relationships/image" Target="../media/image5.emf"/><Relationship Id="rId12" Type="http://schemas.openxmlformats.org/officeDocument/2006/relationships/image" Target="../media/image10.png"/><Relationship Id="rId17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6" Type="http://schemas.microsoft.com/office/2007/relationships/hdphoto" Target="../media/hdphoto1.wdp"/><Relationship Id="rId20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24" Type="http://schemas.openxmlformats.org/officeDocument/2006/relationships/image" Target="../media/image20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23" Type="http://schemas.openxmlformats.org/officeDocument/2006/relationships/image" Target="../media/image19.jpeg"/><Relationship Id="rId10" Type="http://schemas.openxmlformats.org/officeDocument/2006/relationships/image" Target="../media/image8.png"/><Relationship Id="rId19" Type="http://schemas.openxmlformats.org/officeDocument/2006/relationships/image" Target="../media/image15.emf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1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7.png"/><Relationship Id="rId18" Type="http://schemas.microsoft.com/office/2007/relationships/hdphoto" Target="../media/hdphoto6.wdp"/><Relationship Id="rId26" Type="http://schemas.openxmlformats.org/officeDocument/2006/relationships/image" Target="../media/image35.png"/><Relationship Id="rId3" Type="http://schemas.openxmlformats.org/officeDocument/2006/relationships/image" Target="../media/image21.png"/><Relationship Id="rId21" Type="http://schemas.openxmlformats.org/officeDocument/2006/relationships/image" Target="../media/image32.png"/><Relationship Id="rId7" Type="http://schemas.openxmlformats.org/officeDocument/2006/relationships/image" Target="../media/image22.png"/><Relationship Id="rId12" Type="http://schemas.openxmlformats.org/officeDocument/2006/relationships/image" Target="../media/image26.png"/><Relationship Id="rId17" Type="http://schemas.openxmlformats.org/officeDocument/2006/relationships/image" Target="../media/image29.png"/><Relationship Id="rId25" Type="http://schemas.openxmlformats.org/officeDocument/2006/relationships/image" Target="../media/image34.png"/><Relationship Id="rId2" Type="http://schemas.openxmlformats.org/officeDocument/2006/relationships/notesSlide" Target="../notesSlides/notesSlide2.xml"/><Relationship Id="rId16" Type="http://schemas.microsoft.com/office/2007/relationships/hdphoto" Target="../media/hdphoto5.wdp"/><Relationship Id="rId20" Type="http://schemas.openxmlformats.org/officeDocument/2006/relationships/image" Target="../media/image3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google.com/search?sca_esv=d5d0c4751fe7bdbd&amp;rlz=1C5MACD_enGB1045GB1045&amp;sxsrf=ADLYWIKGOBcn9lCsTARQBPrqiwBChGtFDA:1718907438593&amp;q=downfall&amp;si=ACC90nwZKElgOcNXBU934ENhMNgqwz-c1ICNvP4F3pxrXDAEYqWuhze_py-XqQtxD1m4O8V1VZ7vTb6H095Sib1Qq2YHmNJbPA-mF4v_6Qv4JAFOedUh4gU%3D&amp;expnd=1&amp;sa=X&amp;ved=2ahUKEwiHwp2a5eqGAxXbVkEAHeJcCGoQyecJegQIExBQ" TargetMode="External"/><Relationship Id="rId11" Type="http://schemas.microsoft.com/office/2007/relationships/hdphoto" Target="../media/hdphoto3.wdp"/><Relationship Id="rId24" Type="http://schemas.microsoft.com/office/2007/relationships/hdphoto" Target="../media/hdphoto8.wdp"/><Relationship Id="rId5" Type="http://schemas.openxmlformats.org/officeDocument/2006/relationships/hyperlink" Target="https://www.google.com/search?sca_esv=d5d0c4751fe7bdbd&amp;rlz=1C5MACD_enGB1045GB1045&amp;sxsrf=ADLYWIKGOBcn9lCsTARQBPrqiwBChGtFDA:1718907438593&amp;q=unhappy&amp;si=ACC90nypsxZVz3WGK63NbnSPlfCBnKWIhcQEtjI2v7LxcsO4LnTa6AzQBBrmQUwecLmo9ygJ_UaYRSQic_RSPjZ420Ofvskz8w%3D%3D&amp;expnd=1&amp;sa=X&amp;ved=2ahUKEwiHwp2a5eqGAxXbVkEAHeJcCGoQyecJegQIExBP" TargetMode="External"/><Relationship Id="rId15" Type="http://schemas.openxmlformats.org/officeDocument/2006/relationships/image" Target="../media/image28.png"/><Relationship Id="rId23" Type="http://schemas.openxmlformats.org/officeDocument/2006/relationships/image" Target="../media/image33.png"/><Relationship Id="rId10" Type="http://schemas.openxmlformats.org/officeDocument/2006/relationships/image" Target="../media/image25.png"/><Relationship Id="rId19" Type="http://schemas.openxmlformats.org/officeDocument/2006/relationships/image" Target="../media/image30.png"/><Relationship Id="rId4" Type="http://schemas.openxmlformats.org/officeDocument/2006/relationships/hyperlink" Target="https://www.google.com/search?sca_esv=d5d0c4751fe7bdbd&amp;rlz=1C5MACD_enGB1045GB1045&amp;sxsrf=ADLYWIKGOBcn9lCsTARQBPrqiwBChGtFDA:1718907438593&amp;q=tragic&amp;si=ACC90nwzNcbSj6HKgPz_Y9fzn5jc6a_zwgldIgM-0iuBaR8JiMIh7lwLG-NaWJ4GhVtWDnmEPH8FjWYWCVSb0JmI8zVTh3lbkA%3D%3D&amp;expnd=1&amp;sa=X&amp;ved=2ahUKEwiHwp2a5eqGAxXbVkEAHeJcCGoQyecJegQIExBO" TargetMode="External"/><Relationship Id="rId9" Type="http://schemas.openxmlformats.org/officeDocument/2006/relationships/image" Target="../media/image24.png"/><Relationship Id="rId14" Type="http://schemas.microsoft.com/office/2007/relationships/hdphoto" Target="../media/hdphoto4.wdp"/><Relationship Id="rId22" Type="http://schemas.microsoft.com/office/2007/relationships/hdphoto" Target="../media/hdphoto7.wdp"/><Relationship Id="rId27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0" name="Table 129">
            <a:extLst>
              <a:ext uri="{FF2B5EF4-FFF2-40B4-BE49-F238E27FC236}">
                <a16:creationId xmlns:a16="http://schemas.microsoft.com/office/drawing/2014/main" id="{592A0036-0FA7-B8B6-E952-631A6E3DF6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0694251"/>
              </p:ext>
            </p:extLst>
          </p:nvPr>
        </p:nvGraphicFramePr>
        <p:xfrm>
          <a:off x="6866684" y="5283138"/>
          <a:ext cx="4993809" cy="1357807"/>
        </p:xfrm>
        <a:graphic>
          <a:graphicData uri="http://schemas.openxmlformats.org/drawingml/2006/table">
            <a:tbl>
              <a:tblPr firstRow="1" firstCol="1" bandRow="1"/>
              <a:tblGrid>
                <a:gridCol w="1191738">
                  <a:extLst>
                    <a:ext uri="{9D8B030D-6E8A-4147-A177-3AD203B41FA5}">
                      <a16:colId xmlns:a16="http://schemas.microsoft.com/office/drawing/2014/main" val="636281326"/>
                    </a:ext>
                  </a:extLst>
                </a:gridCol>
                <a:gridCol w="3802071">
                  <a:extLst>
                    <a:ext uri="{9D8B030D-6E8A-4147-A177-3AD203B41FA5}">
                      <a16:colId xmlns:a16="http://schemas.microsoft.com/office/drawing/2014/main" val="3057585870"/>
                    </a:ext>
                  </a:extLst>
                </a:gridCol>
              </a:tblGrid>
              <a:tr h="21807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1000" b="1" kern="100" dirty="0">
                          <a:effectLst/>
                          <a:latin typeface="Century Gothic" panose="020B0502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ambition</a:t>
                      </a:r>
                      <a:endParaRPr lang="en-GB" sz="1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000" kern="100" dirty="0">
                          <a:effectLst/>
                          <a:latin typeface="Century Gothic" panose="020B0502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A strong desire to do or achieve something</a:t>
                      </a:r>
                      <a:endParaRPr lang="en-GB" sz="1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4615057"/>
                  </a:ext>
                </a:extLst>
              </a:tr>
              <a:tr h="21807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1000" b="1" kern="100" dirty="0">
                          <a:effectLst/>
                          <a:latin typeface="Century Gothic" panose="020B0502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regicide</a:t>
                      </a:r>
                      <a:endParaRPr lang="en-GB" sz="1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000" kern="100" dirty="0">
                          <a:effectLst/>
                          <a:latin typeface="Century Gothic" panose="020B0502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Murdering a monarch</a:t>
                      </a:r>
                      <a:endParaRPr lang="en-GB" sz="1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8131455"/>
                  </a:ext>
                </a:extLst>
              </a:tr>
              <a:tr h="21807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1000" b="1" kern="100" dirty="0">
                          <a:effectLst/>
                          <a:latin typeface="Century Gothic" panose="020B0502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antithesis</a:t>
                      </a:r>
                      <a:endParaRPr lang="en-GB" sz="1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000" kern="100" dirty="0">
                          <a:effectLst/>
                          <a:latin typeface="Century Gothic" panose="020B0502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Opposite</a:t>
                      </a:r>
                      <a:endParaRPr lang="en-GB" sz="1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2995688"/>
                  </a:ext>
                </a:extLst>
              </a:tr>
              <a:tr h="21807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1000" b="1" kern="100" dirty="0">
                          <a:effectLst/>
                          <a:latin typeface="Century Gothic" panose="020B0502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malevolent</a:t>
                      </a:r>
                      <a:endParaRPr lang="en-GB" sz="1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000" kern="100" dirty="0">
                          <a:effectLst/>
                          <a:latin typeface="Century Gothic" panose="020B0502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Having or showing a wish to do evil or harm</a:t>
                      </a:r>
                      <a:endParaRPr lang="en-GB" sz="1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0202131"/>
                  </a:ext>
                </a:extLst>
              </a:tr>
              <a:tr h="26741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1000" b="1" kern="100" dirty="0">
                          <a:effectLst/>
                          <a:latin typeface="Century Gothic" panose="020B0502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patriarchal</a:t>
                      </a:r>
                      <a:endParaRPr lang="en-GB" sz="1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000" kern="100" dirty="0">
                          <a:effectLst/>
                          <a:latin typeface="Century Gothic" panose="020B0502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A system of society or government controlled by men</a:t>
                      </a:r>
                      <a:endParaRPr lang="en-GB" sz="1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0907172"/>
                  </a:ext>
                </a:extLst>
              </a:tr>
              <a:tr h="21807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1000" b="1" kern="100" dirty="0">
                          <a:effectLst/>
                          <a:latin typeface="Century Gothic" panose="020B0502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hubris</a:t>
                      </a:r>
                      <a:endParaRPr lang="en-GB" sz="1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000" kern="100" dirty="0">
                          <a:effectLst/>
                          <a:latin typeface="Century Gothic" panose="020B0502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Excessive pride or self-confidence</a:t>
                      </a:r>
                      <a:endParaRPr lang="en-GB" sz="1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5989782"/>
                  </a:ext>
                </a:extLst>
              </a:tr>
            </a:tbl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2855025B-8D5F-8178-BF94-4A16549D0DFB}"/>
              </a:ext>
            </a:extLst>
          </p:cNvPr>
          <p:cNvSpPr/>
          <p:nvPr/>
        </p:nvSpPr>
        <p:spPr>
          <a:xfrm>
            <a:off x="189938" y="416835"/>
            <a:ext cx="11710236" cy="201162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Google Shape;86;p13"/>
          <p:cNvSpPr txBox="1"/>
          <p:nvPr/>
        </p:nvSpPr>
        <p:spPr>
          <a:xfrm>
            <a:off x="7960100" y="109099"/>
            <a:ext cx="3379154" cy="3077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r" defTabSz="914400">
              <a:buClr>
                <a:srgbClr val="000000"/>
              </a:buClr>
            </a:pPr>
            <a:r>
              <a:rPr lang="en-AE" sz="1400" b="1" kern="0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English KO – Year 11  – </a:t>
            </a:r>
            <a:r>
              <a:rPr lang="en-GB" sz="1400" b="1" kern="0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Autumn 1</a:t>
            </a:r>
            <a:endParaRPr lang="en-AE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cxnSp>
        <p:nvCxnSpPr>
          <p:cNvPr id="87" name="Google Shape;87;p13"/>
          <p:cNvCxnSpPr>
            <a:cxnSpLocks/>
          </p:cNvCxnSpPr>
          <p:nvPr/>
        </p:nvCxnSpPr>
        <p:spPr>
          <a:xfrm>
            <a:off x="5313941" y="2428464"/>
            <a:ext cx="6646672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88" name="Google Shape;88;p13"/>
          <p:cNvCxnSpPr>
            <a:cxnSpLocks/>
          </p:cNvCxnSpPr>
          <p:nvPr/>
        </p:nvCxnSpPr>
        <p:spPr>
          <a:xfrm>
            <a:off x="6729567" y="2436307"/>
            <a:ext cx="12878" cy="4324666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36" name="Google Shape;84;p13">
            <a:extLst>
              <a:ext uri="{FF2B5EF4-FFF2-40B4-BE49-F238E27FC236}">
                <a16:creationId xmlns:a16="http://schemas.microsoft.com/office/drawing/2014/main" id="{70C858EB-4AFF-3FB3-C5D7-D054F5A64F67}"/>
              </a:ext>
            </a:extLst>
          </p:cNvPr>
          <p:cNvSpPr txBox="1"/>
          <p:nvPr/>
        </p:nvSpPr>
        <p:spPr>
          <a:xfrm>
            <a:off x="135484" y="-2805"/>
            <a:ext cx="2192701" cy="40006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defTabSz="914400">
              <a:buClr>
                <a:srgbClr val="000000"/>
              </a:buClr>
            </a:pPr>
            <a:r>
              <a:rPr lang="en-GB" sz="2000" b="1" i="1" kern="0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MACBETH</a:t>
            </a:r>
            <a:endParaRPr sz="2000" b="1" i="1" kern="0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60" name="Picture 59">
            <a:extLst>
              <a:ext uri="{FF2B5EF4-FFF2-40B4-BE49-F238E27FC236}">
                <a16:creationId xmlns:a16="http://schemas.microsoft.com/office/drawing/2014/main" id="{C4C97188-22E3-D8A0-C6A3-76195CAE18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826" y="650629"/>
            <a:ext cx="490460" cy="466728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846DEF35-BF40-D2D7-76EB-9B43DB079A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6982" y="1710047"/>
            <a:ext cx="460813" cy="500497"/>
          </a:xfrm>
          <a:prstGeom prst="rect">
            <a:avLst/>
          </a:prstGeom>
        </p:spPr>
      </p:pic>
      <p:sp>
        <p:nvSpPr>
          <p:cNvPr id="62" name="Text Placeholder 8">
            <a:extLst>
              <a:ext uri="{FF2B5EF4-FFF2-40B4-BE49-F238E27FC236}">
                <a16:creationId xmlns:a16="http://schemas.microsoft.com/office/drawing/2014/main" id="{3334CBBF-27D9-1E6E-A66D-23342DAC3EA3}"/>
              </a:ext>
            </a:extLst>
          </p:cNvPr>
          <p:cNvSpPr txBox="1">
            <a:spLocks/>
          </p:cNvSpPr>
          <p:nvPr/>
        </p:nvSpPr>
        <p:spPr>
          <a:xfrm>
            <a:off x="674614" y="621132"/>
            <a:ext cx="1063311" cy="425848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900" dirty="0">
                <a:latin typeface="Century Gothic" panose="020B0502020202020204" pitchFamily="34" charset="0"/>
              </a:rPr>
              <a:t>Three witches meet, talking of a battle and arrange to meet Macbeth.</a:t>
            </a:r>
          </a:p>
        </p:txBody>
      </p:sp>
      <p:sp>
        <p:nvSpPr>
          <p:cNvPr id="63" name="Text Placeholder 11">
            <a:extLst>
              <a:ext uri="{FF2B5EF4-FFF2-40B4-BE49-F238E27FC236}">
                <a16:creationId xmlns:a16="http://schemas.microsoft.com/office/drawing/2014/main" id="{9C91F806-6F30-2D12-8029-07867BD3EBAA}"/>
              </a:ext>
            </a:extLst>
          </p:cNvPr>
          <p:cNvSpPr txBox="1">
            <a:spLocks/>
          </p:cNvSpPr>
          <p:nvPr/>
        </p:nvSpPr>
        <p:spPr>
          <a:xfrm>
            <a:off x="1414522" y="1762248"/>
            <a:ext cx="1212682" cy="70447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900" i="0" dirty="0">
                <a:solidFill>
                  <a:schemeClr val="tx1"/>
                </a:solidFill>
                <a:latin typeface="Century Gothic" panose="020B0502020202020204" pitchFamily="34" charset="0"/>
              </a:rPr>
              <a:t>The witches prophesise that Macbeth will be King, and Banquo, father of kings.</a:t>
            </a:r>
          </a:p>
        </p:txBody>
      </p:sp>
      <p:sp>
        <p:nvSpPr>
          <p:cNvPr id="64" name="Text Placeholder 27">
            <a:extLst>
              <a:ext uri="{FF2B5EF4-FFF2-40B4-BE49-F238E27FC236}">
                <a16:creationId xmlns:a16="http://schemas.microsoft.com/office/drawing/2014/main" id="{BC6CA8CB-6B60-348D-A27E-86CEB94914D5}"/>
              </a:ext>
            </a:extLst>
          </p:cNvPr>
          <p:cNvSpPr txBox="1">
            <a:spLocks/>
          </p:cNvSpPr>
          <p:nvPr/>
        </p:nvSpPr>
        <p:spPr>
          <a:xfrm>
            <a:off x="1692068" y="1046083"/>
            <a:ext cx="1049533" cy="40686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900" i="0" dirty="0">
                <a:solidFill>
                  <a:schemeClr val="tx1"/>
                </a:solidFill>
                <a:latin typeface="Century Gothic" panose="020B0502020202020204" pitchFamily="34" charset="0"/>
              </a:rPr>
              <a:t>Macbeth and Lady Macbeth plot King Duncan’s murder.</a:t>
            </a:r>
          </a:p>
        </p:txBody>
      </p:sp>
      <p:cxnSp>
        <p:nvCxnSpPr>
          <p:cNvPr id="66" name="Straight Connector 65">
            <a:extLst>
              <a:ext uri="{FF2B5EF4-FFF2-40B4-BE49-F238E27FC236}">
                <a16:creationId xmlns:a16="http://schemas.microsoft.com/office/drawing/2014/main" id="{AFE6E010-CFE6-66BA-17EF-1290810EB430}"/>
              </a:ext>
            </a:extLst>
          </p:cNvPr>
          <p:cNvCxnSpPr>
            <a:cxnSpLocks/>
          </p:cNvCxnSpPr>
          <p:nvPr/>
        </p:nvCxnSpPr>
        <p:spPr>
          <a:xfrm>
            <a:off x="1017655" y="1596965"/>
            <a:ext cx="143453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23952117-7754-AF89-E768-EF76B3FC36DD}"/>
              </a:ext>
            </a:extLst>
          </p:cNvPr>
          <p:cNvCxnSpPr>
            <a:cxnSpLocks/>
          </p:cNvCxnSpPr>
          <p:nvPr/>
        </p:nvCxnSpPr>
        <p:spPr>
          <a:xfrm>
            <a:off x="4812665" y="1589380"/>
            <a:ext cx="143453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5633DC7B-5968-4A68-BB70-F05D800D5A61}"/>
              </a:ext>
            </a:extLst>
          </p:cNvPr>
          <p:cNvCxnSpPr>
            <a:cxnSpLocks/>
          </p:cNvCxnSpPr>
          <p:nvPr/>
        </p:nvCxnSpPr>
        <p:spPr>
          <a:xfrm>
            <a:off x="6718979" y="1596965"/>
            <a:ext cx="126631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C58D2B3F-7C5B-96BC-9866-4688322EAA9D}"/>
              </a:ext>
            </a:extLst>
          </p:cNvPr>
          <p:cNvCxnSpPr>
            <a:cxnSpLocks/>
          </p:cNvCxnSpPr>
          <p:nvPr/>
        </p:nvCxnSpPr>
        <p:spPr>
          <a:xfrm>
            <a:off x="8410081" y="1596965"/>
            <a:ext cx="165965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Box 71">
            <a:extLst>
              <a:ext uri="{FF2B5EF4-FFF2-40B4-BE49-F238E27FC236}">
                <a16:creationId xmlns:a16="http://schemas.microsoft.com/office/drawing/2014/main" id="{402627F0-B67B-8526-770F-E2A7255F2CA7}"/>
              </a:ext>
            </a:extLst>
          </p:cNvPr>
          <p:cNvSpPr txBox="1"/>
          <p:nvPr/>
        </p:nvSpPr>
        <p:spPr>
          <a:xfrm rot="16200000">
            <a:off x="198011" y="1391417"/>
            <a:ext cx="11994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E" sz="1600" b="1" i="1" dirty="0">
                <a:latin typeface="Century Gothic" panose="020B0502020202020204" pitchFamily="34" charset="0"/>
                <a:cs typeface="Aharoni" panose="02010803020104030203" pitchFamily="2" charset="-79"/>
              </a:rPr>
              <a:t>ACT 1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9F0845D8-F5A5-C3AA-B88C-DD8361FC316A}"/>
              </a:ext>
            </a:extLst>
          </p:cNvPr>
          <p:cNvSpPr txBox="1"/>
          <p:nvPr/>
        </p:nvSpPr>
        <p:spPr>
          <a:xfrm rot="16200000">
            <a:off x="4043684" y="1470401"/>
            <a:ext cx="11994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E" sz="1600" b="1" i="1" dirty="0">
                <a:latin typeface="Century Gothic" panose="020B0502020202020204" pitchFamily="34" charset="0"/>
                <a:cs typeface="Aharoni" panose="02010803020104030203" pitchFamily="2" charset="-79"/>
              </a:rPr>
              <a:t>ACT 3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8C779DE3-25C0-21B4-8D90-0DABA67B3AE8}"/>
              </a:ext>
            </a:extLst>
          </p:cNvPr>
          <p:cNvSpPr txBox="1"/>
          <p:nvPr/>
        </p:nvSpPr>
        <p:spPr>
          <a:xfrm rot="16200000">
            <a:off x="5886381" y="1483009"/>
            <a:ext cx="11994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E" sz="1600" b="1" i="1" dirty="0">
                <a:latin typeface="Century Gothic" panose="020B0502020202020204" pitchFamily="34" charset="0"/>
                <a:cs typeface="Aharoni" panose="02010803020104030203" pitchFamily="2" charset="-79"/>
              </a:rPr>
              <a:t>ACT 4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8E218F07-188B-0B4D-2381-C469CF998228}"/>
              </a:ext>
            </a:extLst>
          </p:cNvPr>
          <p:cNvSpPr txBox="1"/>
          <p:nvPr/>
        </p:nvSpPr>
        <p:spPr>
          <a:xfrm rot="16200000">
            <a:off x="7593569" y="1499902"/>
            <a:ext cx="11994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E" sz="1600" b="1" i="1" dirty="0">
                <a:latin typeface="Century Gothic" panose="020B0502020202020204" pitchFamily="34" charset="0"/>
                <a:cs typeface="Aharoni" panose="02010803020104030203" pitchFamily="2" charset="-79"/>
              </a:rPr>
              <a:t>ACT 5</a:t>
            </a:r>
          </a:p>
        </p:txBody>
      </p:sp>
      <p:pic>
        <p:nvPicPr>
          <p:cNvPr id="76" name="Picture 75" descr="A close up of a logo&#10;&#10;Description automatically generated">
            <a:extLst>
              <a:ext uri="{FF2B5EF4-FFF2-40B4-BE49-F238E27FC236}">
                <a16:creationId xmlns:a16="http://schemas.microsoft.com/office/drawing/2014/main" id="{1A844B81-2B39-F548-69AB-BEC601A6C97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12769"/>
          <a:stretch/>
        </p:blipFill>
        <p:spPr>
          <a:xfrm>
            <a:off x="2036007" y="598202"/>
            <a:ext cx="464108" cy="404844"/>
          </a:xfrm>
          <a:prstGeom prst="rect">
            <a:avLst/>
          </a:prstGeom>
        </p:spPr>
      </p:pic>
      <p:pic>
        <p:nvPicPr>
          <p:cNvPr id="77" name="Picture 76" descr="A close up of a logo&#10;&#10;Description automatically generated">
            <a:extLst>
              <a:ext uri="{FF2B5EF4-FFF2-40B4-BE49-F238E27FC236}">
                <a16:creationId xmlns:a16="http://schemas.microsoft.com/office/drawing/2014/main" id="{48130BC5-B0DA-EF18-FB67-BDE24291E56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2022" r="20811" b="14039"/>
          <a:stretch/>
        </p:blipFill>
        <p:spPr>
          <a:xfrm>
            <a:off x="4188165" y="697020"/>
            <a:ext cx="323579" cy="486565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A537E7AB-1E92-2263-819C-3E0192CC0C9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91749" y="1107252"/>
            <a:ext cx="364359" cy="404844"/>
          </a:xfrm>
          <a:prstGeom prst="rect">
            <a:avLst/>
          </a:prstGeom>
        </p:spPr>
      </p:pic>
      <p:sp>
        <p:nvSpPr>
          <p:cNvPr id="79" name="Text Placeholder 30">
            <a:extLst>
              <a:ext uri="{FF2B5EF4-FFF2-40B4-BE49-F238E27FC236}">
                <a16:creationId xmlns:a16="http://schemas.microsoft.com/office/drawing/2014/main" id="{3BA4FC62-651A-ADC7-1EA1-E3B584805D55}"/>
              </a:ext>
            </a:extLst>
          </p:cNvPr>
          <p:cNvSpPr txBox="1">
            <a:spLocks/>
          </p:cNvSpPr>
          <p:nvPr/>
        </p:nvSpPr>
        <p:spPr>
          <a:xfrm>
            <a:off x="2517602" y="730198"/>
            <a:ext cx="1199193" cy="29496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900" i="0" dirty="0">
                <a:solidFill>
                  <a:schemeClr val="tx1"/>
                </a:solidFill>
                <a:latin typeface="Century Gothic" panose="020B0502020202020204" pitchFamily="34" charset="0"/>
              </a:rPr>
              <a:t>Macbeth murders King Duncan.</a:t>
            </a:r>
          </a:p>
        </p:txBody>
      </p:sp>
      <p:sp>
        <p:nvSpPr>
          <p:cNvPr id="80" name="Text Placeholder 30">
            <a:extLst>
              <a:ext uri="{FF2B5EF4-FFF2-40B4-BE49-F238E27FC236}">
                <a16:creationId xmlns:a16="http://schemas.microsoft.com/office/drawing/2014/main" id="{80A82BA8-446A-33C8-3D7D-32B33D867CC0}"/>
              </a:ext>
            </a:extLst>
          </p:cNvPr>
          <p:cNvSpPr txBox="1">
            <a:spLocks/>
          </p:cNvSpPr>
          <p:nvPr/>
        </p:nvSpPr>
        <p:spPr>
          <a:xfrm>
            <a:off x="3503584" y="1226205"/>
            <a:ext cx="987427" cy="22248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900" i="0" dirty="0">
                <a:solidFill>
                  <a:schemeClr val="tx1"/>
                </a:solidFill>
                <a:latin typeface="Century Gothic" panose="020B0502020202020204" pitchFamily="34" charset="0"/>
              </a:rPr>
              <a:t>Macbeth is named King.</a:t>
            </a:r>
          </a:p>
        </p:txBody>
      </p:sp>
      <p:pic>
        <p:nvPicPr>
          <p:cNvPr id="81" name="Picture 80" descr="A close up of a logo&#10;&#10;Description automatically generated">
            <a:extLst>
              <a:ext uri="{FF2B5EF4-FFF2-40B4-BE49-F238E27FC236}">
                <a16:creationId xmlns:a16="http://schemas.microsoft.com/office/drawing/2014/main" id="{75CBA77B-BACD-104E-E8E4-42D5195A32A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b="18313"/>
          <a:stretch/>
        </p:blipFill>
        <p:spPr>
          <a:xfrm>
            <a:off x="3546348" y="1675954"/>
            <a:ext cx="574915" cy="469631"/>
          </a:xfrm>
          <a:prstGeom prst="rect">
            <a:avLst/>
          </a:prstGeom>
        </p:spPr>
      </p:pic>
      <p:sp>
        <p:nvSpPr>
          <p:cNvPr id="82" name="Text Placeholder 30">
            <a:extLst>
              <a:ext uri="{FF2B5EF4-FFF2-40B4-BE49-F238E27FC236}">
                <a16:creationId xmlns:a16="http://schemas.microsoft.com/office/drawing/2014/main" id="{BC1E8462-F95A-692C-3312-B4EEA42E5FD1}"/>
              </a:ext>
            </a:extLst>
          </p:cNvPr>
          <p:cNvSpPr txBox="1">
            <a:spLocks/>
          </p:cNvSpPr>
          <p:nvPr/>
        </p:nvSpPr>
        <p:spPr>
          <a:xfrm>
            <a:off x="2940857" y="1949742"/>
            <a:ext cx="729746" cy="48656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900" i="0" dirty="0">
                <a:solidFill>
                  <a:schemeClr val="tx1"/>
                </a:solidFill>
                <a:latin typeface="Century Gothic" panose="020B0502020202020204" pitchFamily="34" charset="0"/>
              </a:rPr>
              <a:t>The King’s sons flee Scotland.</a:t>
            </a:r>
          </a:p>
        </p:txBody>
      </p:sp>
      <p:pic>
        <p:nvPicPr>
          <p:cNvPr id="83" name="Picture 82">
            <a:extLst>
              <a:ext uri="{FF2B5EF4-FFF2-40B4-BE49-F238E27FC236}">
                <a16:creationId xmlns:a16="http://schemas.microsoft.com/office/drawing/2014/main" id="{9F1DA0FB-2AB6-1FB3-F29D-96E47599805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45948" y="1008455"/>
            <a:ext cx="368299" cy="529824"/>
          </a:xfrm>
          <a:prstGeom prst="rect">
            <a:avLst/>
          </a:prstGeom>
        </p:spPr>
      </p:pic>
      <p:pic>
        <p:nvPicPr>
          <p:cNvPr id="84" name="Picture 83" descr="A close up of a logo&#10;&#10;Description automatically generated">
            <a:extLst>
              <a:ext uri="{FF2B5EF4-FFF2-40B4-BE49-F238E27FC236}">
                <a16:creationId xmlns:a16="http://schemas.microsoft.com/office/drawing/2014/main" id="{71D51C36-30CB-4CED-D0D4-5D36E4B2CDBC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9752" r="5657" b="14265"/>
          <a:stretch/>
        </p:blipFill>
        <p:spPr>
          <a:xfrm>
            <a:off x="5181444" y="1668734"/>
            <a:ext cx="288521" cy="292426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5D658B55-5E51-B13D-CD8B-851570F323B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749638" y="1023414"/>
            <a:ext cx="465841" cy="487341"/>
          </a:xfrm>
          <a:prstGeom prst="rect">
            <a:avLst/>
          </a:prstGeom>
        </p:spPr>
      </p:pic>
      <p:sp>
        <p:nvSpPr>
          <p:cNvPr id="90" name="Text Placeholder 14">
            <a:extLst>
              <a:ext uri="{FF2B5EF4-FFF2-40B4-BE49-F238E27FC236}">
                <a16:creationId xmlns:a16="http://schemas.microsoft.com/office/drawing/2014/main" id="{DBD77450-19FD-C622-D921-EA78B731BBD7}"/>
              </a:ext>
            </a:extLst>
          </p:cNvPr>
          <p:cNvSpPr txBox="1">
            <a:spLocks/>
          </p:cNvSpPr>
          <p:nvPr/>
        </p:nvSpPr>
        <p:spPr>
          <a:xfrm>
            <a:off x="5421798" y="1842835"/>
            <a:ext cx="1174296" cy="447646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900" dirty="0">
                <a:latin typeface="Century Gothic" panose="020B0502020202020204" pitchFamily="34" charset="0"/>
              </a:rPr>
              <a:t>The ghost of a bloody Banquo </a:t>
            </a:r>
            <a:br>
              <a:rPr lang="en-GB" sz="900" dirty="0">
                <a:latin typeface="Century Gothic" panose="020B0502020202020204" pitchFamily="34" charset="0"/>
              </a:rPr>
            </a:br>
            <a:r>
              <a:rPr lang="en-GB" sz="900" dirty="0">
                <a:latin typeface="Century Gothic" panose="020B0502020202020204" pitchFamily="34" charset="0"/>
              </a:rPr>
              <a:t>appears to Macbeth.</a:t>
            </a:r>
          </a:p>
        </p:txBody>
      </p:sp>
      <p:sp>
        <p:nvSpPr>
          <p:cNvPr id="91" name="Text Placeholder 27">
            <a:extLst>
              <a:ext uri="{FF2B5EF4-FFF2-40B4-BE49-F238E27FC236}">
                <a16:creationId xmlns:a16="http://schemas.microsoft.com/office/drawing/2014/main" id="{DC161887-C37E-7E4F-0980-EA9615D34C1F}"/>
              </a:ext>
            </a:extLst>
          </p:cNvPr>
          <p:cNvSpPr txBox="1">
            <a:spLocks/>
          </p:cNvSpPr>
          <p:nvPr/>
        </p:nvSpPr>
        <p:spPr>
          <a:xfrm>
            <a:off x="5919632" y="486244"/>
            <a:ext cx="537278" cy="41389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900" i="0" dirty="0">
                <a:solidFill>
                  <a:schemeClr val="tx1"/>
                </a:solidFill>
                <a:latin typeface="Century Gothic" panose="020B0502020202020204" pitchFamily="34" charset="0"/>
              </a:rPr>
              <a:t>Duncan’s son, Malcolm, starts to form an army.</a:t>
            </a:r>
          </a:p>
        </p:txBody>
      </p:sp>
      <p:sp>
        <p:nvSpPr>
          <p:cNvPr id="92" name="Text Placeholder 30">
            <a:extLst>
              <a:ext uri="{FF2B5EF4-FFF2-40B4-BE49-F238E27FC236}">
                <a16:creationId xmlns:a16="http://schemas.microsoft.com/office/drawing/2014/main" id="{216134AC-8C07-1EFE-4514-26BC96F5427E}"/>
              </a:ext>
            </a:extLst>
          </p:cNvPr>
          <p:cNvSpPr txBox="1">
            <a:spLocks/>
          </p:cNvSpPr>
          <p:nvPr/>
        </p:nvSpPr>
        <p:spPr>
          <a:xfrm>
            <a:off x="4738866" y="634868"/>
            <a:ext cx="916972" cy="29496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900" i="0" dirty="0">
                <a:solidFill>
                  <a:schemeClr val="tx1"/>
                </a:solidFill>
                <a:latin typeface="Century Gothic" panose="020B0502020202020204" pitchFamily="34" charset="0"/>
              </a:rPr>
              <a:t>Macbeth has Banquo murdered.</a:t>
            </a:r>
          </a:p>
        </p:txBody>
      </p:sp>
      <p:pic>
        <p:nvPicPr>
          <p:cNvPr id="93" name="Picture 92" descr="A close up of a logo&#10;&#10;Description automatically generated">
            <a:extLst>
              <a:ext uri="{FF2B5EF4-FFF2-40B4-BE49-F238E27FC236}">
                <a16:creationId xmlns:a16="http://schemas.microsoft.com/office/drawing/2014/main" id="{91E0EF77-0A5A-1BBE-397D-B4E2C4BB27E2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b="16172"/>
          <a:stretch/>
        </p:blipFill>
        <p:spPr>
          <a:xfrm>
            <a:off x="7461936" y="1730753"/>
            <a:ext cx="466457" cy="391022"/>
          </a:xfrm>
          <a:prstGeom prst="rect">
            <a:avLst/>
          </a:prstGeom>
        </p:spPr>
      </p:pic>
      <p:pic>
        <p:nvPicPr>
          <p:cNvPr id="94" name="Picture 93" descr="A close up of a logo&#10;&#10;Description automatically generated">
            <a:extLst>
              <a:ext uri="{FF2B5EF4-FFF2-40B4-BE49-F238E27FC236}">
                <a16:creationId xmlns:a16="http://schemas.microsoft.com/office/drawing/2014/main" id="{F5CB6CBD-9185-3E4D-707D-D6BE01738683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b="17627"/>
          <a:stretch/>
        </p:blipFill>
        <p:spPr>
          <a:xfrm>
            <a:off x="7780118" y="465180"/>
            <a:ext cx="447810" cy="368876"/>
          </a:xfrm>
          <a:prstGeom prst="rect">
            <a:avLst/>
          </a:prstGeom>
        </p:spPr>
      </p:pic>
      <p:pic>
        <p:nvPicPr>
          <p:cNvPr id="95" name="Picture 94">
            <a:extLst>
              <a:ext uri="{FF2B5EF4-FFF2-40B4-BE49-F238E27FC236}">
                <a16:creationId xmlns:a16="http://schemas.microsoft.com/office/drawing/2014/main" id="{0B386ADD-9E49-8CAC-5AAF-FFEEADB3C3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8333" y="1095792"/>
            <a:ext cx="490460" cy="466728"/>
          </a:xfrm>
          <a:prstGeom prst="rect">
            <a:avLst/>
          </a:prstGeom>
        </p:spPr>
      </p:pic>
      <p:sp>
        <p:nvSpPr>
          <p:cNvPr id="97" name="Text Placeholder 8">
            <a:extLst>
              <a:ext uri="{FF2B5EF4-FFF2-40B4-BE49-F238E27FC236}">
                <a16:creationId xmlns:a16="http://schemas.microsoft.com/office/drawing/2014/main" id="{E028B577-5BEA-3AC2-E030-6978BF59079B}"/>
              </a:ext>
            </a:extLst>
          </p:cNvPr>
          <p:cNvSpPr txBox="1">
            <a:spLocks/>
          </p:cNvSpPr>
          <p:nvPr/>
        </p:nvSpPr>
        <p:spPr>
          <a:xfrm>
            <a:off x="6615096" y="402674"/>
            <a:ext cx="1040414" cy="459466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900" dirty="0">
                <a:latin typeface="Century Gothic" panose="020B0502020202020204" pitchFamily="34" charset="0"/>
              </a:rPr>
              <a:t>Macbeth visits the witches who give him three prophecies.</a:t>
            </a:r>
          </a:p>
        </p:txBody>
      </p:sp>
      <p:sp>
        <p:nvSpPr>
          <p:cNvPr id="98" name="Text Placeholder 21">
            <a:extLst>
              <a:ext uri="{FF2B5EF4-FFF2-40B4-BE49-F238E27FC236}">
                <a16:creationId xmlns:a16="http://schemas.microsoft.com/office/drawing/2014/main" id="{C47D5D1B-299C-42DE-483F-B7168C7C43FA}"/>
              </a:ext>
            </a:extLst>
          </p:cNvPr>
          <p:cNvSpPr txBox="1">
            <a:spLocks/>
          </p:cNvSpPr>
          <p:nvPr/>
        </p:nvSpPr>
        <p:spPr>
          <a:xfrm>
            <a:off x="7447065" y="863353"/>
            <a:ext cx="1402201" cy="39102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900" dirty="0">
                <a:latin typeface="Century Gothic" panose="020B0502020202020204" pitchFamily="34" charset="0"/>
              </a:rPr>
              <a:t>In England, Macduff and Malcolm prepare to invade Scotland.</a:t>
            </a:r>
          </a:p>
        </p:txBody>
      </p:sp>
      <p:sp>
        <p:nvSpPr>
          <p:cNvPr id="99" name="Text Placeholder 14">
            <a:extLst>
              <a:ext uri="{FF2B5EF4-FFF2-40B4-BE49-F238E27FC236}">
                <a16:creationId xmlns:a16="http://schemas.microsoft.com/office/drawing/2014/main" id="{5B28BB34-4BB9-6EAD-8D04-E3DE48D76C0B}"/>
              </a:ext>
            </a:extLst>
          </p:cNvPr>
          <p:cNvSpPr txBox="1">
            <a:spLocks/>
          </p:cNvSpPr>
          <p:nvPr/>
        </p:nvSpPr>
        <p:spPr>
          <a:xfrm>
            <a:off x="6690135" y="1677625"/>
            <a:ext cx="785437" cy="56629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900" i="0" dirty="0">
                <a:solidFill>
                  <a:schemeClr val="tx1"/>
                </a:solidFill>
                <a:latin typeface="Century Gothic" panose="020B0502020202020204" pitchFamily="34" charset="0"/>
              </a:rPr>
              <a:t>Lady Macduff and her children are murdered on Macbeth’s orders.</a:t>
            </a:r>
          </a:p>
        </p:txBody>
      </p:sp>
      <p:pic>
        <p:nvPicPr>
          <p:cNvPr id="100" name="Picture 99" descr="A close up of a logo&#10;&#10;Description automatically generated">
            <a:extLst>
              <a:ext uri="{FF2B5EF4-FFF2-40B4-BE49-F238E27FC236}">
                <a16:creationId xmlns:a16="http://schemas.microsoft.com/office/drawing/2014/main" id="{EC73203B-811B-4C07-4351-D8E8E05DCCAC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b="19489"/>
          <a:stretch/>
        </p:blipFill>
        <p:spPr>
          <a:xfrm>
            <a:off x="8601828" y="1052620"/>
            <a:ext cx="552028" cy="444442"/>
          </a:xfrm>
          <a:prstGeom prst="rect">
            <a:avLst/>
          </a:prstGeom>
        </p:spPr>
      </p:pic>
      <p:pic>
        <p:nvPicPr>
          <p:cNvPr id="101" name="Picture 100" descr="A close up of a logo&#10;&#10;Description automatically generated">
            <a:extLst>
              <a:ext uri="{FF2B5EF4-FFF2-40B4-BE49-F238E27FC236}">
                <a16:creationId xmlns:a16="http://schemas.microsoft.com/office/drawing/2014/main" id="{108C7E21-3C9B-092D-4C97-6011E92B617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2022" r="20811" b="14039"/>
          <a:stretch/>
        </p:blipFill>
        <p:spPr>
          <a:xfrm>
            <a:off x="10069737" y="1069476"/>
            <a:ext cx="338555" cy="509085"/>
          </a:xfrm>
          <a:prstGeom prst="rect">
            <a:avLst/>
          </a:prstGeom>
        </p:spPr>
      </p:pic>
      <p:pic>
        <p:nvPicPr>
          <p:cNvPr id="103" name="Picture 102">
            <a:extLst>
              <a:ext uri="{FF2B5EF4-FFF2-40B4-BE49-F238E27FC236}">
                <a16:creationId xmlns:a16="http://schemas.microsoft.com/office/drawing/2014/main" id="{ED5EBCDF-AE76-C43C-92CE-5C55466A2205}"/>
              </a:ext>
            </a:extLst>
          </p:cNvPr>
          <p:cNvPicPr>
            <a:picLocks noChangeAspect="1"/>
          </p:cNvPicPr>
          <p:nvPr/>
        </p:nvPicPr>
        <p:blipFill rotWithShape="1"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8227" b="74047" l="10000" r="90000">
                        <a14:foregroundMark x1="34259" y1="30043" x2="34259" y2="30043"/>
                        <a14:foregroundMark x1="56481" y1="52790" x2="56481" y2="52790"/>
                        <a14:foregroundMark x1="75926" y1="69528" x2="75926" y2="69528"/>
                        <a14:foregroundMark x1="24537" y1="69528" x2="24537" y2="69528"/>
                        <a14:foregroundMark x1="35185" y1="60515" x2="35185" y2="60515"/>
                        <a14:foregroundMark x1="62963" y1="60086" x2="62963" y2="60086"/>
                      </a14:backgroundRemoval>
                    </a14:imgEffect>
                  </a14:imgLayer>
                </a14:imgProps>
              </a:ext>
            </a:extLst>
          </a:blip>
          <a:srcRect b="17725"/>
          <a:stretch/>
        </p:blipFill>
        <p:spPr>
          <a:xfrm>
            <a:off x="8870101" y="1560695"/>
            <a:ext cx="666950" cy="591918"/>
          </a:xfrm>
          <a:prstGeom prst="rect">
            <a:avLst/>
          </a:prstGeom>
        </p:spPr>
      </p:pic>
      <p:sp>
        <p:nvSpPr>
          <p:cNvPr id="104" name="Text Placeholder 27">
            <a:extLst>
              <a:ext uri="{FF2B5EF4-FFF2-40B4-BE49-F238E27FC236}">
                <a16:creationId xmlns:a16="http://schemas.microsoft.com/office/drawing/2014/main" id="{8C1A781F-816F-7B0C-60F1-78684495C2C4}"/>
              </a:ext>
            </a:extLst>
          </p:cNvPr>
          <p:cNvSpPr txBox="1">
            <a:spLocks/>
          </p:cNvSpPr>
          <p:nvPr/>
        </p:nvSpPr>
        <p:spPr>
          <a:xfrm>
            <a:off x="10372272" y="842652"/>
            <a:ext cx="673314" cy="40686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900" i="0" dirty="0">
                <a:solidFill>
                  <a:schemeClr val="tx1"/>
                </a:solidFill>
                <a:latin typeface="Century Gothic" panose="020B0502020202020204" pitchFamily="34" charset="0"/>
              </a:rPr>
              <a:t>Malcolm is hailed as the new King of Scotland.</a:t>
            </a:r>
          </a:p>
        </p:txBody>
      </p:sp>
      <p:sp>
        <p:nvSpPr>
          <p:cNvPr id="105" name="Text Placeholder 11">
            <a:extLst>
              <a:ext uri="{FF2B5EF4-FFF2-40B4-BE49-F238E27FC236}">
                <a16:creationId xmlns:a16="http://schemas.microsoft.com/office/drawing/2014/main" id="{1EC66A83-40D0-7CB5-51C4-1D94E025FBD5}"/>
              </a:ext>
            </a:extLst>
          </p:cNvPr>
          <p:cNvSpPr txBox="1">
            <a:spLocks/>
          </p:cNvSpPr>
          <p:nvPr/>
        </p:nvSpPr>
        <p:spPr>
          <a:xfrm>
            <a:off x="9436928" y="1762248"/>
            <a:ext cx="1047897" cy="16727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900" i="0" dirty="0">
                <a:solidFill>
                  <a:schemeClr val="tx1"/>
                </a:solidFill>
                <a:latin typeface="Century Gothic" panose="020B0502020202020204" pitchFamily="34" charset="0"/>
              </a:rPr>
              <a:t>Battle ensues. Macbeth is killed</a:t>
            </a:r>
          </a:p>
        </p:txBody>
      </p:sp>
      <p:sp>
        <p:nvSpPr>
          <p:cNvPr id="106" name="Text Placeholder 11">
            <a:extLst>
              <a:ext uri="{FF2B5EF4-FFF2-40B4-BE49-F238E27FC236}">
                <a16:creationId xmlns:a16="http://schemas.microsoft.com/office/drawing/2014/main" id="{169897E1-43AA-4B76-DF98-E5F5DD6EBCBA}"/>
              </a:ext>
            </a:extLst>
          </p:cNvPr>
          <p:cNvSpPr txBox="1">
            <a:spLocks/>
          </p:cNvSpPr>
          <p:nvPr/>
        </p:nvSpPr>
        <p:spPr>
          <a:xfrm>
            <a:off x="8811838" y="465180"/>
            <a:ext cx="1263890" cy="63370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900" i="0" dirty="0">
                <a:solidFill>
                  <a:schemeClr val="tx1"/>
                </a:solidFill>
                <a:latin typeface="Century Gothic" panose="020B0502020202020204" pitchFamily="34" charset="0"/>
              </a:rPr>
              <a:t>A guilt-ridden Lady Macbeth sleepwalks washing her hands of blood and eventually commits suicide.</a:t>
            </a: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10B8C453-8605-FF02-36EC-866ED6021408}"/>
              </a:ext>
            </a:extLst>
          </p:cNvPr>
          <p:cNvSpPr txBox="1"/>
          <p:nvPr/>
        </p:nvSpPr>
        <p:spPr>
          <a:xfrm rot="16200000">
            <a:off x="55122" y="1483990"/>
            <a:ext cx="815344" cy="26585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 defTabSz="914400">
              <a:buClr>
                <a:srgbClr val="000000"/>
              </a:buClr>
            </a:pPr>
            <a:r>
              <a:rPr lang="en-GB" sz="1100" b="1" kern="0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PLOT</a:t>
            </a:r>
            <a:endParaRPr lang="en-GB" sz="11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86D99E6C-5711-6D23-E039-5050FD5078DC}"/>
              </a:ext>
            </a:extLst>
          </p:cNvPr>
          <p:cNvSpPr txBox="1"/>
          <p:nvPr/>
        </p:nvSpPr>
        <p:spPr>
          <a:xfrm>
            <a:off x="8818439" y="5004006"/>
            <a:ext cx="1130615" cy="26161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 defTabSz="914400">
              <a:buClr>
                <a:srgbClr val="000000"/>
              </a:buClr>
            </a:pPr>
            <a:r>
              <a:rPr lang="en-GB" sz="1100" b="1" kern="0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KEY WORDS</a:t>
            </a:r>
            <a:endParaRPr lang="en-GB" sz="11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id="{C43132B0-8119-D8C3-7BC5-086E20EF9F6F}"/>
              </a:ext>
            </a:extLst>
          </p:cNvPr>
          <p:cNvSpPr txBox="1"/>
          <p:nvPr/>
        </p:nvSpPr>
        <p:spPr>
          <a:xfrm>
            <a:off x="331506" y="3107838"/>
            <a:ext cx="3184755" cy="326804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000" b="1" dirty="0">
                <a:latin typeface="Century Gothic" panose="020B0502020202020204" pitchFamily="34" charset="0"/>
              </a:rPr>
              <a:t>Macbeth 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Thane of Glamis</a:t>
            </a:r>
            <a:r>
              <a:rPr lang="en-US" sz="1000" dirty="0">
                <a:latin typeface="Century Gothic" panose="020B0502020202020204" pitchFamily="34" charset="0"/>
              </a:rPr>
              <a:t>: </a:t>
            </a:r>
            <a:r>
              <a:rPr lang="en-US" sz="1000" i="1" dirty="0">
                <a:latin typeface="Century Gothic" panose="020B0502020202020204" pitchFamily="34" charset="0"/>
              </a:rPr>
              <a:t>ambitious, courageous, deceitful, impulsive, ruthless, treasonous, tyrannical, zealous</a:t>
            </a:r>
          </a:p>
          <a:p>
            <a:r>
              <a:rPr lang="en-GB" sz="1000" b="1" dirty="0">
                <a:latin typeface="Century Gothic" panose="020B0502020202020204" pitchFamily="34" charset="0"/>
              </a:rPr>
              <a:t>Lady Macbeth</a:t>
            </a:r>
            <a:r>
              <a:rPr lang="en-GB" sz="1000" dirty="0">
                <a:latin typeface="Century Gothic" panose="020B0502020202020204" pitchFamily="34" charset="0"/>
              </a:rPr>
              <a:t> 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his wife</a:t>
            </a:r>
            <a:r>
              <a:rPr lang="en-GB" sz="1000" i="1" dirty="0">
                <a:latin typeface="Century Gothic" panose="020B0502020202020204" pitchFamily="34" charset="0"/>
              </a:rPr>
              <a:t>:  </a:t>
            </a:r>
            <a:r>
              <a:rPr lang="en-US" sz="1000" i="1" dirty="0">
                <a:latin typeface="Century Gothic" panose="020B0502020202020204" pitchFamily="34" charset="0"/>
              </a:rPr>
              <a:t>cunning, dominant, emasculating, malevolent, mutinous, powerful, scheming, vulnerable</a:t>
            </a:r>
            <a:endParaRPr lang="en-GB" sz="1000" i="1" dirty="0">
              <a:latin typeface="Century Gothic" panose="020B0502020202020204" pitchFamily="34" charset="0"/>
            </a:endParaRPr>
          </a:p>
          <a:p>
            <a:r>
              <a:rPr lang="en-GB" sz="1000" b="1" dirty="0">
                <a:latin typeface="Century Gothic" panose="020B0502020202020204" pitchFamily="34" charset="0"/>
              </a:rPr>
              <a:t>Banquo</a:t>
            </a:r>
            <a:r>
              <a:rPr lang="en-GB" sz="1000" dirty="0">
                <a:latin typeface="Century Gothic" panose="020B0502020202020204" pitchFamily="34" charset="0"/>
              </a:rPr>
              <a:t> 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Macbeth’s best friend</a:t>
            </a:r>
            <a:r>
              <a:rPr lang="en-GB" sz="1000" i="1" dirty="0">
                <a:latin typeface="Century Gothic" panose="020B0502020202020204" pitchFamily="34" charset="0"/>
              </a:rPr>
              <a:t>: </a:t>
            </a:r>
            <a:r>
              <a:rPr lang="en-US" sz="1000" i="1" dirty="0">
                <a:latin typeface="Century Gothic" panose="020B0502020202020204" pitchFamily="34" charset="0"/>
              </a:rPr>
              <a:t>devoted, intuitive, loyal, trustworthy, virtuous</a:t>
            </a:r>
            <a:endParaRPr lang="en-GB" sz="1000" i="1" dirty="0">
              <a:latin typeface="Century Gothic" panose="020B0502020202020204" pitchFamily="34" charset="0"/>
            </a:endParaRPr>
          </a:p>
          <a:p>
            <a:r>
              <a:rPr lang="en-GB" sz="1000" b="1" dirty="0">
                <a:latin typeface="Century Gothic" panose="020B0502020202020204" pitchFamily="34" charset="0"/>
              </a:rPr>
              <a:t>Duncan 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King of Scotland</a:t>
            </a:r>
            <a:r>
              <a:rPr lang="en-GB" sz="1000" dirty="0">
                <a:latin typeface="Century Gothic" panose="020B0502020202020204" pitchFamily="34" charset="0"/>
              </a:rPr>
              <a:t>: </a:t>
            </a:r>
            <a:r>
              <a:rPr lang="en-US" sz="1000" dirty="0">
                <a:latin typeface="Century Gothic" panose="020B0502020202020204" pitchFamily="34" charset="0"/>
              </a:rPr>
              <a:t>benevolent, faithful, honest, naïve, sincere</a:t>
            </a:r>
            <a:endParaRPr lang="en-GB" sz="1000" dirty="0">
              <a:latin typeface="Century Gothic" panose="020B0502020202020204" pitchFamily="34" charset="0"/>
            </a:endParaRPr>
          </a:p>
          <a:p>
            <a:r>
              <a:rPr lang="en-GB" sz="1000" b="1" dirty="0">
                <a:latin typeface="Century Gothic" panose="020B0502020202020204" pitchFamily="34" charset="0"/>
              </a:rPr>
              <a:t>Macduff</a:t>
            </a:r>
            <a:r>
              <a:rPr lang="en-GB" sz="1000" dirty="0">
                <a:latin typeface="Century Gothic" panose="020B0502020202020204" pitchFamily="34" charset="0"/>
              </a:rPr>
              <a:t> – Thane of Fife: </a:t>
            </a:r>
            <a:r>
              <a:rPr lang="en-US" sz="1000" i="1" dirty="0">
                <a:latin typeface="Century Gothic" panose="020B0502020202020204" pitchFamily="34" charset="0"/>
              </a:rPr>
              <a:t>devout, fervent, heroic, merciless, patriotic, unwavering</a:t>
            </a:r>
          </a:p>
          <a:p>
            <a:r>
              <a:rPr lang="en-GB" sz="1000" b="1" dirty="0">
                <a:latin typeface="Century Gothic" panose="020B0502020202020204" pitchFamily="34" charset="0"/>
              </a:rPr>
              <a:t>Malcolm</a:t>
            </a:r>
            <a:r>
              <a:rPr lang="en-GB" sz="1000" dirty="0">
                <a:latin typeface="Century Gothic" panose="020B0502020202020204" pitchFamily="34" charset="0"/>
              </a:rPr>
              <a:t> 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Duncan’s eldest son</a:t>
            </a:r>
          </a:p>
          <a:p>
            <a:r>
              <a:rPr lang="en-GB" sz="1000" b="1" dirty="0">
                <a:latin typeface="Century Gothic" panose="020B0502020202020204" pitchFamily="34" charset="0"/>
              </a:rPr>
              <a:t>Donalbain</a:t>
            </a:r>
            <a:r>
              <a:rPr lang="en-GB" sz="1000" dirty="0">
                <a:latin typeface="Century Gothic" panose="020B0502020202020204" pitchFamily="34" charset="0"/>
              </a:rPr>
              <a:t> 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Duncan’s younger son</a:t>
            </a:r>
          </a:p>
          <a:p>
            <a:r>
              <a:rPr lang="en-GB" sz="1000" b="1" dirty="0">
                <a:latin typeface="Century Gothic" panose="020B0502020202020204" pitchFamily="34" charset="0"/>
              </a:rPr>
              <a:t>Fleance</a:t>
            </a:r>
            <a:r>
              <a:rPr lang="en-GB" sz="1000" dirty="0">
                <a:latin typeface="Century Gothic" panose="020B0502020202020204" pitchFamily="34" charset="0"/>
              </a:rPr>
              <a:t> 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Banquo’s son</a:t>
            </a:r>
          </a:p>
          <a:p>
            <a:r>
              <a:rPr lang="en-GB" sz="1000" b="1" dirty="0">
                <a:latin typeface="Century Gothic" panose="020B0502020202020204" pitchFamily="34" charset="0"/>
              </a:rPr>
              <a:t>Ross, Lennox, Angus</a:t>
            </a:r>
            <a:r>
              <a:rPr lang="en-GB" sz="1000" dirty="0">
                <a:latin typeface="Century Gothic" panose="020B0502020202020204" pitchFamily="34" charset="0"/>
              </a:rPr>
              <a:t> 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Scottish nobles</a:t>
            </a:r>
          </a:p>
          <a:p>
            <a:r>
              <a:rPr lang="en-GB" sz="1000" b="1" dirty="0">
                <a:latin typeface="Century Gothic" panose="020B0502020202020204" pitchFamily="34" charset="0"/>
              </a:rPr>
              <a:t>Weird Sisters (the witches)</a:t>
            </a:r>
            <a:r>
              <a:rPr lang="en-GB" sz="1000" dirty="0">
                <a:latin typeface="Century Gothic" panose="020B0502020202020204" pitchFamily="34" charset="0"/>
              </a:rPr>
              <a:t> 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supernatural beings who predict events in the play</a:t>
            </a:r>
            <a:r>
              <a:rPr lang="en-GB" sz="1000" dirty="0">
                <a:latin typeface="Century Gothic" panose="020B0502020202020204" pitchFamily="34" charset="0"/>
              </a:rPr>
              <a:t>: </a:t>
            </a:r>
            <a:r>
              <a:rPr lang="en-US" sz="1000" dirty="0">
                <a:latin typeface="Century Gothic" panose="020B0502020202020204" pitchFamily="34" charset="0"/>
              </a:rPr>
              <a:t>corrupt, ignoble, manipulative, sinister, subversive</a:t>
            </a:r>
          </a:p>
          <a:p>
            <a:r>
              <a:rPr lang="en-GB" sz="1000" b="1" dirty="0">
                <a:latin typeface="Century Gothic" panose="020B0502020202020204" pitchFamily="34" charset="0"/>
              </a:rPr>
              <a:t>Hecate</a:t>
            </a:r>
            <a:r>
              <a:rPr lang="en-GB" sz="1000" dirty="0">
                <a:latin typeface="Century Gothic" panose="020B0502020202020204" pitchFamily="34" charset="0"/>
              </a:rPr>
              <a:t> 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goddess of the witches</a:t>
            </a:r>
            <a:endParaRPr lang="en-GB" sz="10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id="{9C309CEC-291B-5393-2A69-BBA29EC0C84C}"/>
              </a:ext>
            </a:extLst>
          </p:cNvPr>
          <p:cNvSpPr txBox="1"/>
          <p:nvPr/>
        </p:nvSpPr>
        <p:spPr>
          <a:xfrm>
            <a:off x="1076109" y="2599669"/>
            <a:ext cx="2066906" cy="26161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 defTabSz="914400">
              <a:buClr>
                <a:srgbClr val="000000"/>
              </a:buClr>
            </a:pPr>
            <a:r>
              <a:rPr lang="en-GB" sz="1100" b="1" kern="0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MAIN CHARACTERS </a:t>
            </a:r>
            <a:endParaRPr lang="en-GB" sz="11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pic>
        <p:nvPicPr>
          <p:cNvPr id="120" name="Picture 119" descr="CHARACTERS - Macbeth by William shakespeare">
            <a:extLst>
              <a:ext uri="{FF2B5EF4-FFF2-40B4-BE49-F238E27FC236}">
                <a16:creationId xmlns:a16="http://schemas.microsoft.com/office/drawing/2014/main" id="{A167F6D8-2883-2A0A-145A-0CE09DD9DCF7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11500" b="75625" l="12081" r="88859">
                        <a14:foregroundMark x1="59597" y1="14500" x2="59597" y2="14500"/>
                        <a14:foregroundMark x1="53423" y1="11500" x2="53423" y2="11500"/>
                        <a14:foregroundMark x1="72617" y1="16250" x2="72617" y2="16250"/>
                        <a14:foregroundMark x1="72886" y1="14875" x2="72886" y2="14875"/>
                        <a14:foregroundMark x1="73154" y1="15625" x2="73154" y2="15625"/>
                        <a14:foregroundMark x1="82416" y1="24250" x2="82416" y2="24250"/>
                        <a14:foregroundMark x1="82013" y1="26125" x2="82013" y2="26125"/>
                        <a14:foregroundMark x1="81208" y1="25000" x2="81208" y2="25000"/>
                        <a14:foregroundMark x1="82550" y1="23750" x2="82550" y2="23750"/>
                        <a14:foregroundMark x1="85638" y1="37625" x2="85638" y2="37625"/>
                        <a14:foregroundMark x1="79732" y1="39875" x2="79732" y2="39875"/>
                        <a14:foregroundMark x1="88993" y1="46000" x2="88993" y2="46000"/>
                        <a14:foregroundMark x1="86846" y1="73875" x2="86846" y2="73875"/>
                        <a14:foregroundMark x1="82282" y1="75625" x2="82282" y2="75625"/>
                        <a14:foregroundMark x1="83490" y1="65375" x2="83490" y2="65375"/>
                        <a14:foregroundMark x1="81342" y1="61375" x2="81342" y2="61375"/>
                        <a14:foregroundMark x1="81745" y1="63500" x2="81745" y2="63500"/>
                        <a14:foregroundMark x1="88993" y1="68000" x2="88993" y2="68000"/>
                        <a14:foregroundMark x1="88993" y1="74875" x2="88993" y2="74875"/>
                        <a14:foregroundMark x1="12081" y1="65875" x2="12081" y2="65875"/>
                        <a14:foregroundMark x1="18255" y1="63250" x2="18255" y2="63250"/>
                        <a14:foregroundMark x1="20537" y1="41500" x2="20537" y2="41500"/>
                        <a14:foregroundMark x1="30470" y1="44000" x2="30470" y2="44000"/>
                        <a14:foregroundMark x1="27785" y1="25250" x2="27785" y2="25250"/>
                        <a14:foregroundMark x1="18121" y1="22250" x2="18121" y2="22250"/>
                        <a14:foregroundMark x1="52349" y1="28375" x2="52349" y2="283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997" t="8773" r="5806" b="22724"/>
          <a:stretch/>
        </p:blipFill>
        <p:spPr bwMode="auto">
          <a:xfrm>
            <a:off x="131813" y="2252286"/>
            <a:ext cx="748527" cy="631156"/>
          </a:xfrm>
          <a:prstGeom prst="rect">
            <a:avLst/>
          </a:prstGeom>
          <a:noFill/>
        </p:spPr>
      </p:pic>
      <p:cxnSp>
        <p:nvCxnSpPr>
          <p:cNvPr id="121" name="Straight Connector 120">
            <a:extLst>
              <a:ext uri="{FF2B5EF4-FFF2-40B4-BE49-F238E27FC236}">
                <a16:creationId xmlns:a16="http://schemas.microsoft.com/office/drawing/2014/main" id="{05D0F001-4FEA-9E99-B61F-229DC53C2CFF}"/>
              </a:ext>
            </a:extLst>
          </p:cNvPr>
          <p:cNvCxnSpPr>
            <a:cxnSpLocks/>
          </p:cNvCxnSpPr>
          <p:nvPr/>
        </p:nvCxnSpPr>
        <p:spPr>
          <a:xfrm>
            <a:off x="3015370" y="1579825"/>
            <a:ext cx="143453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" name="TextBox 121">
            <a:extLst>
              <a:ext uri="{FF2B5EF4-FFF2-40B4-BE49-F238E27FC236}">
                <a16:creationId xmlns:a16="http://schemas.microsoft.com/office/drawing/2014/main" id="{21D003A5-8FDA-8363-2DD8-A75F92FB169A}"/>
              </a:ext>
            </a:extLst>
          </p:cNvPr>
          <p:cNvSpPr txBox="1"/>
          <p:nvPr/>
        </p:nvSpPr>
        <p:spPr>
          <a:xfrm rot="16200000">
            <a:off x="2183902" y="1453260"/>
            <a:ext cx="11994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E" sz="1600" b="1" i="1" dirty="0">
                <a:latin typeface="Century Gothic" panose="020B0502020202020204" pitchFamily="34" charset="0"/>
                <a:cs typeface="Aharoni" panose="02010803020104030203" pitchFamily="2" charset="-79"/>
              </a:rPr>
              <a:t>ACT 2</a:t>
            </a:r>
          </a:p>
        </p:txBody>
      </p:sp>
      <p:pic>
        <p:nvPicPr>
          <p:cNvPr id="125" name="Picture 124">
            <a:extLst>
              <a:ext uri="{FF2B5EF4-FFF2-40B4-BE49-F238E27FC236}">
                <a16:creationId xmlns:a16="http://schemas.microsoft.com/office/drawing/2014/main" id="{E6348CE2-B522-726F-A577-E62889975A44}"/>
              </a:ext>
            </a:extLst>
          </p:cNvPr>
          <p:cNvPicPr>
            <a:picLocks noChangeAspect="1"/>
          </p:cNvPicPr>
          <p:nvPr/>
        </p:nvPicPr>
        <p:blipFill rotWithShape="1">
          <a:blip r:embed="rId19"/>
          <a:srcRect l="16221" t="25868" r="15331"/>
          <a:stretch/>
        </p:blipFill>
        <p:spPr>
          <a:xfrm>
            <a:off x="3774902" y="2830901"/>
            <a:ext cx="2813084" cy="239421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26" name="TextBox 125">
            <a:extLst>
              <a:ext uri="{FF2B5EF4-FFF2-40B4-BE49-F238E27FC236}">
                <a16:creationId xmlns:a16="http://schemas.microsoft.com/office/drawing/2014/main" id="{3588E043-D659-009B-21D9-DB1F3904C688}"/>
              </a:ext>
            </a:extLst>
          </p:cNvPr>
          <p:cNvSpPr txBox="1"/>
          <p:nvPr/>
        </p:nvSpPr>
        <p:spPr>
          <a:xfrm>
            <a:off x="4567903" y="2525426"/>
            <a:ext cx="1344530" cy="26161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 defTabSz="914400">
              <a:buClr>
                <a:srgbClr val="000000"/>
              </a:buClr>
            </a:pPr>
            <a:r>
              <a:rPr lang="en-GB" sz="1100" b="1" kern="0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KEY THEMES</a:t>
            </a:r>
            <a:endParaRPr lang="en-GB" sz="11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pic>
        <p:nvPicPr>
          <p:cNvPr id="127" name="Picture 126" descr="A qr code on a white background&#10;&#10;Description automatically generated">
            <a:extLst>
              <a:ext uri="{FF2B5EF4-FFF2-40B4-BE49-F238E27FC236}">
                <a16:creationId xmlns:a16="http://schemas.microsoft.com/office/drawing/2014/main" id="{B768C775-8753-9004-2D22-B93A5DE55A1F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4922922" y="5616165"/>
            <a:ext cx="591161" cy="606450"/>
          </a:xfrm>
          <a:prstGeom prst="rect">
            <a:avLst/>
          </a:prstGeom>
        </p:spPr>
      </p:pic>
      <p:pic>
        <p:nvPicPr>
          <p:cNvPr id="128" name="Picture 127" descr="A qr code on a white background&#10;&#10;Description automatically generated">
            <a:extLst>
              <a:ext uri="{FF2B5EF4-FFF2-40B4-BE49-F238E27FC236}">
                <a16:creationId xmlns:a16="http://schemas.microsoft.com/office/drawing/2014/main" id="{540E2DCC-6BF8-5339-1BF7-2D3879641606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3865762" y="5616165"/>
            <a:ext cx="572503" cy="587309"/>
          </a:xfrm>
          <a:prstGeom prst="rect">
            <a:avLst/>
          </a:prstGeom>
        </p:spPr>
      </p:pic>
      <p:pic>
        <p:nvPicPr>
          <p:cNvPr id="133" name="Picture 132" descr="A qr code on a white background&#10;&#10;Description automatically generated">
            <a:extLst>
              <a:ext uri="{FF2B5EF4-FFF2-40B4-BE49-F238E27FC236}">
                <a16:creationId xmlns:a16="http://schemas.microsoft.com/office/drawing/2014/main" id="{49B7E92E-28F9-B6E8-0475-22995AB37807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11245637" y="603174"/>
            <a:ext cx="537278" cy="549009"/>
          </a:xfrm>
          <a:prstGeom prst="rect">
            <a:avLst/>
          </a:prstGeom>
        </p:spPr>
      </p:pic>
      <p:sp>
        <p:nvSpPr>
          <p:cNvPr id="134" name="TextBox 133">
            <a:extLst>
              <a:ext uri="{FF2B5EF4-FFF2-40B4-BE49-F238E27FC236}">
                <a16:creationId xmlns:a16="http://schemas.microsoft.com/office/drawing/2014/main" id="{CBC268FA-14EC-5E62-FBF8-D6EA4F8943E5}"/>
              </a:ext>
            </a:extLst>
          </p:cNvPr>
          <p:cNvSpPr txBox="1"/>
          <p:nvPr/>
        </p:nvSpPr>
        <p:spPr>
          <a:xfrm>
            <a:off x="8811838" y="2483600"/>
            <a:ext cx="959638" cy="27100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 defTabSz="914400">
              <a:buClr>
                <a:srgbClr val="000000"/>
              </a:buClr>
            </a:pPr>
            <a:r>
              <a:rPr lang="en-GB" sz="1100" b="1" kern="0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CONTEXT</a:t>
            </a:r>
            <a:endParaRPr lang="en-GB" sz="11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8" name="TextBox 137">
            <a:extLst>
              <a:ext uri="{FF2B5EF4-FFF2-40B4-BE49-F238E27FC236}">
                <a16:creationId xmlns:a16="http://schemas.microsoft.com/office/drawing/2014/main" id="{AFFF66FA-69FD-A45F-87E9-9E7E02CEDB5C}"/>
              </a:ext>
            </a:extLst>
          </p:cNvPr>
          <p:cNvSpPr txBox="1"/>
          <p:nvPr/>
        </p:nvSpPr>
        <p:spPr>
          <a:xfrm>
            <a:off x="6837454" y="2737670"/>
            <a:ext cx="5062720" cy="224676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1000" b="1" dirty="0">
                <a:latin typeface="Century Gothic" panose="020B0502020202020204" pitchFamily="34" charset="0"/>
              </a:rPr>
              <a:t>King James I </a:t>
            </a:r>
            <a:r>
              <a:rPr lang="en-US" sz="1000" dirty="0">
                <a:latin typeface="Century Gothic" panose="020B0502020202020204" pitchFamily="34" charset="0"/>
              </a:rPr>
              <a:t>- </a:t>
            </a:r>
            <a:r>
              <a:rPr lang="en-GB" sz="1000" b="0" i="0" kern="120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James I had been James VI of Scotland before he succeeded to the English throne in 1603. In focusing on Macbeth, a figure from Scottish history, Shakespeare paid homage to his king’s Scottish lineage. Additionally, the witches’ prophecy that Banquo will found a line of kings is a clear nod to James’ family’s claim to have descended from the historical Banquo. </a:t>
            </a:r>
          </a:p>
          <a:p>
            <a:endParaRPr lang="en-GB" sz="1000" b="0" i="0" kern="1200" dirty="0">
              <a:solidFill>
                <a:schemeClr val="tx1"/>
              </a:solidFill>
              <a:effectLst/>
              <a:latin typeface="Century Gothic" panose="020B0502020202020204" pitchFamily="34" charset="0"/>
            </a:endParaRPr>
          </a:p>
          <a:p>
            <a:r>
              <a:rPr lang="en-GB" sz="1000" b="1" i="0" kern="120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Witchcraft and </a:t>
            </a:r>
            <a:r>
              <a:rPr lang="en-GB" sz="1000" b="1" i="0" kern="1200" dirty="0" err="1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Daemonologie</a:t>
            </a:r>
            <a:r>
              <a:rPr lang="en-GB" sz="1000" b="1" i="0" kern="120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 </a:t>
            </a:r>
            <a:r>
              <a:rPr lang="en-GB" sz="1000" b="0" i="0" kern="120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- King James was convinced that a group of witches were plotting to bring about his death and played an active role in the North Berwick witch trials. He later published </a:t>
            </a:r>
            <a:r>
              <a:rPr lang="en-GB" sz="1000" b="0" i="1" kern="1200" dirty="0" err="1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Daemonologie</a:t>
            </a:r>
            <a:r>
              <a:rPr lang="en-GB" sz="1000" b="0" i="0" kern="120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 in 1597. Charges of witchcraft continued in Great Britain, with Scotland experiencing a number of witch hunt crazes throughout the 17th century. </a:t>
            </a:r>
          </a:p>
          <a:p>
            <a:endParaRPr lang="en-GB" sz="1000" dirty="0">
              <a:latin typeface="Century Gothic" panose="020B0502020202020204" pitchFamily="34" charset="0"/>
            </a:endParaRPr>
          </a:p>
          <a:p>
            <a:r>
              <a:rPr lang="en-GB" sz="1000" b="1" i="0" kern="120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Gunpowder Plot </a:t>
            </a:r>
            <a:r>
              <a:rPr lang="en-GB" sz="1000" i="0" kern="120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- </a:t>
            </a:r>
            <a:r>
              <a:rPr lang="en-GB" sz="1000" b="0" i="0" dirty="0">
                <a:solidFill>
                  <a:srgbClr val="040C28"/>
                </a:solidFill>
                <a:effectLst/>
                <a:latin typeface="Google Sans"/>
              </a:rPr>
              <a:t> </a:t>
            </a:r>
            <a:r>
              <a:rPr lang="en-GB" sz="1000" b="0" i="0" dirty="0">
                <a:solidFill>
                  <a:srgbClr val="040C28"/>
                </a:solidFill>
                <a:effectLst/>
                <a:latin typeface="Century Gothic" panose="020B0502020202020204" pitchFamily="34" charset="0"/>
              </a:rPr>
              <a:t>failed attempt to assassinate King James I of England during the Opening of Parliament in November 1605</a:t>
            </a:r>
            <a:r>
              <a:rPr lang="en-GB" sz="1000" b="0" i="0" dirty="0">
                <a:solidFill>
                  <a:srgbClr val="202124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.</a:t>
            </a:r>
            <a:endParaRPr lang="en-GB" sz="1000" b="0" i="0" kern="1200" dirty="0">
              <a:solidFill>
                <a:schemeClr val="tx1"/>
              </a:solidFill>
              <a:effectLst/>
              <a:latin typeface="Century Gothic" panose="020B0502020202020204" pitchFamily="34" charset="0"/>
            </a:endParaRPr>
          </a:p>
        </p:txBody>
      </p:sp>
      <p:pic>
        <p:nvPicPr>
          <p:cNvPr id="123" name="Picture 122">
            <a:extLst>
              <a:ext uri="{FF2B5EF4-FFF2-40B4-BE49-F238E27FC236}">
                <a16:creationId xmlns:a16="http://schemas.microsoft.com/office/drawing/2014/main" id="{909EB630-3D2B-C789-24D6-DC91DB61A9AE}"/>
              </a:ext>
            </a:extLst>
          </p:cNvPr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3974" y="1782185"/>
            <a:ext cx="623201" cy="830935"/>
          </a:xfrm>
          <a:prstGeom prst="rect">
            <a:avLst/>
          </a:prstGeom>
        </p:spPr>
      </p:pic>
      <p:pic>
        <p:nvPicPr>
          <p:cNvPr id="142" name="Picture 141" descr="A qr code on a white background&#10;&#10;Description automatically generated">
            <a:extLst>
              <a:ext uri="{FF2B5EF4-FFF2-40B4-BE49-F238E27FC236}">
                <a16:creationId xmlns:a16="http://schemas.microsoft.com/office/drawing/2014/main" id="{54378247-3799-5D86-55C4-B08D9449F06B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5838632" y="5646832"/>
            <a:ext cx="584645" cy="597410"/>
          </a:xfrm>
          <a:prstGeom prst="rect">
            <a:avLst/>
          </a:prstGeom>
        </p:spPr>
      </p:pic>
      <p:cxnSp>
        <p:nvCxnSpPr>
          <p:cNvPr id="3" name="Google Shape;88;p13">
            <a:extLst>
              <a:ext uri="{FF2B5EF4-FFF2-40B4-BE49-F238E27FC236}">
                <a16:creationId xmlns:a16="http://schemas.microsoft.com/office/drawing/2014/main" id="{FCCE28BA-C525-B543-B547-ABC3C7EB971E}"/>
              </a:ext>
            </a:extLst>
          </p:cNvPr>
          <p:cNvCxnSpPr>
            <a:cxnSpLocks/>
          </p:cNvCxnSpPr>
          <p:nvPr/>
        </p:nvCxnSpPr>
        <p:spPr>
          <a:xfrm>
            <a:off x="3576610" y="2428464"/>
            <a:ext cx="12878" cy="4324666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FCF7BF34-BBC6-32AE-AD80-6135491C49D4}"/>
              </a:ext>
            </a:extLst>
          </p:cNvPr>
          <p:cNvSpPr txBox="1"/>
          <p:nvPr/>
        </p:nvSpPr>
        <p:spPr>
          <a:xfrm>
            <a:off x="3977565" y="5305167"/>
            <a:ext cx="2310947" cy="26161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 defTabSz="914400">
              <a:buClr>
                <a:srgbClr val="000000"/>
              </a:buClr>
            </a:pPr>
            <a:r>
              <a:rPr lang="en-GB" sz="1100" b="1" kern="0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Scan here for more on…</a:t>
            </a:r>
            <a:endParaRPr lang="en-GB" sz="11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4A56BA0-0A04-7098-1817-D464B592F4AF}"/>
              </a:ext>
            </a:extLst>
          </p:cNvPr>
          <p:cNvSpPr txBox="1"/>
          <p:nvPr/>
        </p:nvSpPr>
        <p:spPr>
          <a:xfrm>
            <a:off x="3640500" y="6238425"/>
            <a:ext cx="1037874" cy="26161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 defTabSz="914400">
              <a:buClr>
                <a:srgbClr val="000000"/>
              </a:buClr>
            </a:pPr>
            <a:r>
              <a:rPr lang="en-GB" sz="1100" b="1" kern="0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Character</a:t>
            </a:r>
            <a:endParaRPr lang="en-GB" sz="11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5DF1968-5698-BAD1-6EEE-9A29385538A8}"/>
              </a:ext>
            </a:extLst>
          </p:cNvPr>
          <p:cNvSpPr txBox="1"/>
          <p:nvPr/>
        </p:nvSpPr>
        <p:spPr>
          <a:xfrm>
            <a:off x="4780850" y="6238425"/>
            <a:ext cx="826593" cy="26161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 defTabSz="914400">
              <a:buClr>
                <a:srgbClr val="000000"/>
              </a:buClr>
            </a:pPr>
            <a:r>
              <a:rPr lang="en-GB" sz="1100" b="1" kern="0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Themes</a:t>
            </a:r>
            <a:endParaRPr lang="en-GB" sz="11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170CBAD-A35F-CFD7-7A4A-8ED9BB042F88}"/>
              </a:ext>
            </a:extLst>
          </p:cNvPr>
          <p:cNvSpPr txBox="1"/>
          <p:nvPr/>
        </p:nvSpPr>
        <p:spPr>
          <a:xfrm>
            <a:off x="5751676" y="6241221"/>
            <a:ext cx="826593" cy="26161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 defTabSz="914400">
              <a:buClr>
                <a:srgbClr val="000000"/>
              </a:buClr>
            </a:pPr>
            <a:r>
              <a:rPr lang="en-GB" sz="1100" b="1" kern="0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Context</a:t>
            </a:r>
            <a:endParaRPr lang="en-GB" sz="11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417251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 txBox="1"/>
          <p:nvPr/>
        </p:nvSpPr>
        <p:spPr>
          <a:xfrm>
            <a:off x="1369353" y="3494258"/>
            <a:ext cx="419799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defTabSz="914400">
              <a:buClr>
                <a:srgbClr val="000000"/>
              </a:buClr>
            </a:pPr>
            <a:r>
              <a:rPr lang="en-GB" sz="2000" b="1" i="1" kern="0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MACBETH: ANALYTICAL</a:t>
            </a:r>
            <a:r>
              <a:rPr lang="en-AE" sz="2000" b="1" i="1" kern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en-GB" sz="2000" b="1" i="1" kern="0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SKILLS</a:t>
            </a:r>
            <a:endParaRPr sz="2000" b="1" i="1" kern="0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86" name="Google Shape;86;p13"/>
          <p:cNvSpPr txBox="1"/>
          <p:nvPr/>
        </p:nvSpPr>
        <p:spPr>
          <a:xfrm>
            <a:off x="686025" y="3856194"/>
            <a:ext cx="3717215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r" defTabSz="914400">
              <a:buClr>
                <a:srgbClr val="000000"/>
              </a:buClr>
            </a:pPr>
            <a:r>
              <a:rPr lang="en-AE" sz="1400" b="1" kern="0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English KO – Year </a:t>
            </a:r>
            <a:r>
              <a:rPr lang="en-GB" sz="1400" b="1" kern="0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11 </a:t>
            </a:r>
            <a:r>
              <a:rPr lang="en-AE" sz="1400" b="1" kern="0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– Autumn </a:t>
            </a:r>
            <a:r>
              <a:rPr lang="en-GB" sz="1400" b="1" kern="0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1.1</a:t>
            </a:r>
            <a:endParaRPr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cxnSp>
        <p:nvCxnSpPr>
          <p:cNvPr id="87" name="Google Shape;87;p13"/>
          <p:cNvCxnSpPr>
            <a:cxnSpLocks/>
          </p:cNvCxnSpPr>
          <p:nvPr/>
        </p:nvCxnSpPr>
        <p:spPr>
          <a:xfrm>
            <a:off x="0" y="3532895"/>
            <a:ext cx="121920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88" name="Google Shape;88;p13"/>
          <p:cNvCxnSpPr>
            <a:cxnSpLocks/>
          </p:cNvCxnSpPr>
          <p:nvPr/>
        </p:nvCxnSpPr>
        <p:spPr>
          <a:xfrm>
            <a:off x="6308180" y="3384396"/>
            <a:ext cx="0" cy="3484234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03" name="Google Shape;103;p13" descr="Reading Books Clipart Transparent Background, Reading Tag Book  Illustration, Books, Reading Books, Eyes PNG Image For Free Download"/>
          <p:cNvPicPr preferRelativeResize="0"/>
          <p:nvPr/>
        </p:nvPicPr>
        <p:blipFill rotWithShape="1">
          <a:blip r:embed="rId3">
            <a:alphaModFix/>
          </a:blip>
          <a:srcRect t="13793" b="14074"/>
          <a:stretch/>
        </p:blipFill>
        <p:spPr>
          <a:xfrm>
            <a:off x="235652" y="3606508"/>
            <a:ext cx="763739" cy="55090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Google Shape;145;p14">
            <a:extLst>
              <a:ext uri="{FF2B5EF4-FFF2-40B4-BE49-F238E27FC236}">
                <a16:creationId xmlns:a16="http://schemas.microsoft.com/office/drawing/2014/main" id="{08F648BF-EB49-57D0-9182-119B80ABAC13}"/>
              </a:ext>
            </a:extLst>
          </p:cNvPr>
          <p:cNvSpPr txBox="1"/>
          <p:nvPr/>
        </p:nvSpPr>
        <p:spPr>
          <a:xfrm>
            <a:off x="7948830" y="3573573"/>
            <a:ext cx="2489953" cy="27695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 defTabSz="914400">
              <a:buClr>
                <a:srgbClr val="000000"/>
              </a:buClr>
            </a:pPr>
            <a:r>
              <a:rPr lang="en-GB" sz="1200" b="1" kern="0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LANGUAGE TECHNIQUES</a:t>
            </a:r>
            <a:endParaRPr sz="1200" b="1" kern="0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BFF7EEA-FBC3-6028-95D5-B1030DF2742C}"/>
              </a:ext>
            </a:extLst>
          </p:cNvPr>
          <p:cNvSpPr txBox="1"/>
          <p:nvPr/>
        </p:nvSpPr>
        <p:spPr>
          <a:xfrm>
            <a:off x="6420564" y="3905871"/>
            <a:ext cx="2939649" cy="3139321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r>
              <a:rPr lang="en-AE" sz="1100" b="1" dirty="0">
                <a:latin typeface="Century Gothic" panose="020B0502020202020204" pitchFamily="34" charset="0"/>
              </a:rPr>
              <a:t>Allusion – </a:t>
            </a:r>
            <a:r>
              <a:rPr lang="en-AE" sz="1100" dirty="0">
                <a:latin typeface="Century Gothic" panose="020B0502020202020204" pitchFamily="34" charset="0"/>
              </a:rPr>
              <a:t>references to ideas outside of the text e.g. historical events, other literary works or philosophical ideas such as the story of Judas</a:t>
            </a:r>
            <a:endParaRPr lang="en-AE" sz="1100" b="1" dirty="0">
              <a:latin typeface="Century Gothic" panose="020B0502020202020204" pitchFamily="34" charset="0"/>
            </a:endParaRPr>
          </a:p>
          <a:p>
            <a:r>
              <a:rPr lang="en-AE" sz="1100" b="1" dirty="0">
                <a:latin typeface="Century Gothic" panose="020B0502020202020204" pitchFamily="34" charset="0"/>
              </a:rPr>
              <a:t>Light imagery – </a:t>
            </a:r>
            <a:r>
              <a:rPr lang="en-AE" sz="1100" dirty="0">
                <a:latin typeface="Century Gothic" panose="020B0502020202020204" pitchFamily="34" charset="0"/>
              </a:rPr>
              <a:t>visually descriptive language referencing light</a:t>
            </a:r>
            <a:endParaRPr lang="en-AE" sz="1100" b="1" dirty="0">
              <a:latin typeface="Century Gothic" panose="020B0502020202020204" pitchFamily="34" charset="0"/>
            </a:endParaRPr>
          </a:p>
          <a:p>
            <a:r>
              <a:rPr lang="en-AE" sz="1100" b="1" dirty="0">
                <a:latin typeface="Century Gothic" panose="020B0502020202020204" pitchFamily="34" charset="0"/>
              </a:rPr>
              <a:t>Metaphor – </a:t>
            </a:r>
            <a:r>
              <a:rPr lang="en-AE" sz="1100" dirty="0">
                <a:latin typeface="Century Gothic" panose="020B0502020202020204" pitchFamily="34" charset="0"/>
              </a:rPr>
              <a:t>an image/idea used to represent something else</a:t>
            </a:r>
          </a:p>
          <a:p>
            <a:r>
              <a:rPr lang="en-AE" sz="1100" b="1" dirty="0">
                <a:latin typeface="Century Gothic" panose="020B0502020202020204" pitchFamily="34" charset="0"/>
              </a:rPr>
              <a:t>   Motif – </a:t>
            </a:r>
            <a:r>
              <a:rPr lang="en-AE" sz="1100" dirty="0">
                <a:latin typeface="Century Gothic" panose="020B0502020202020204" pitchFamily="34" charset="0"/>
              </a:rPr>
              <a:t>an idea or image that runs   </a:t>
            </a:r>
          </a:p>
          <a:p>
            <a:r>
              <a:rPr lang="en-AE" sz="1100" dirty="0">
                <a:latin typeface="Century Gothic" panose="020B0502020202020204" pitchFamily="34" charset="0"/>
              </a:rPr>
              <a:t>   throughout a piece of work </a:t>
            </a:r>
            <a:endParaRPr lang="en-AE" sz="1100" b="1" dirty="0">
              <a:latin typeface="Century Gothic" panose="020B0502020202020204" pitchFamily="34" charset="0"/>
            </a:endParaRPr>
          </a:p>
          <a:p>
            <a:r>
              <a:rPr lang="en-AE" sz="1100" b="1" dirty="0">
                <a:latin typeface="Century Gothic" panose="020B0502020202020204" pitchFamily="34" charset="0"/>
              </a:rPr>
              <a:t>Oxymoron – </a:t>
            </a:r>
            <a:r>
              <a:rPr lang="en-AE" sz="1100" dirty="0">
                <a:latin typeface="Century Gothic" panose="020B0502020202020204" pitchFamily="34" charset="0"/>
              </a:rPr>
              <a:t>two contradictory terms paired together to make a point</a:t>
            </a:r>
          </a:p>
          <a:p>
            <a:r>
              <a:rPr lang="en-AE" sz="1100" b="1" dirty="0">
                <a:latin typeface="Century Gothic" panose="020B0502020202020204" pitchFamily="34" charset="0"/>
              </a:rPr>
              <a:t>Paradox – </a:t>
            </a:r>
            <a:r>
              <a:rPr lang="en-AE" sz="1100" dirty="0">
                <a:latin typeface="Century Gothic" panose="020B0502020202020204" pitchFamily="34" charset="0"/>
              </a:rPr>
              <a:t>a figure of speech that seems contradictory but actually reveals a truth</a:t>
            </a:r>
          </a:p>
          <a:p>
            <a:r>
              <a:rPr lang="en-AE" sz="1100" b="1" dirty="0">
                <a:latin typeface="Century Gothic" panose="020B0502020202020204" pitchFamily="34" charset="0"/>
              </a:rPr>
              <a:t>Religious imagery – </a:t>
            </a:r>
            <a:r>
              <a:rPr lang="en-AE" sz="1100" dirty="0">
                <a:latin typeface="Century Gothic" panose="020B0502020202020204" pitchFamily="34" charset="0"/>
              </a:rPr>
              <a:t>visually descriptive language referencing religion</a:t>
            </a:r>
            <a:endParaRPr lang="en-AE" sz="1100" b="1" dirty="0">
              <a:latin typeface="Century Gothic" panose="020B0502020202020204" pitchFamily="34" charset="0"/>
            </a:endParaRPr>
          </a:p>
          <a:p>
            <a:endParaRPr lang="en-AE" sz="1100" b="1" dirty="0">
              <a:latin typeface="Century Gothic" panose="020B050202020202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64CE69F-A08A-FE06-E1B8-FFF01B27D677}"/>
              </a:ext>
            </a:extLst>
          </p:cNvPr>
          <p:cNvSpPr txBox="1"/>
          <p:nvPr/>
        </p:nvSpPr>
        <p:spPr>
          <a:xfrm>
            <a:off x="179646" y="4247596"/>
            <a:ext cx="2139451" cy="26161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>
                <a:latin typeface="Century Gothic" panose="020B0502020202020204" pitchFamily="34" charset="0"/>
              </a:rPr>
              <a:t>STRUCTURAL TECHNIQUES</a:t>
            </a:r>
            <a:endParaRPr lang="en-AE" sz="1100" b="1" dirty="0">
              <a:latin typeface="Century Gothic" panose="020B0502020202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B3AD7EF-2E8F-4953-25A9-7B435B4B2FAA}"/>
              </a:ext>
            </a:extLst>
          </p:cNvPr>
          <p:cNvSpPr txBox="1"/>
          <p:nvPr/>
        </p:nvSpPr>
        <p:spPr>
          <a:xfrm>
            <a:off x="3136590" y="4599493"/>
            <a:ext cx="310061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E" sz="900" b="1">
                <a:latin typeface="Century Gothic" panose="020B0502020202020204" pitchFamily="34" charset="0"/>
              </a:rPr>
              <a:t>Tragedy</a:t>
            </a:r>
            <a:r>
              <a:rPr lang="en-GB" sz="900" b="1" dirty="0">
                <a:latin typeface="Century Gothic" panose="020B0502020202020204" pitchFamily="34" charset="0"/>
              </a:rPr>
              <a:t>: </a:t>
            </a:r>
            <a:r>
              <a:rPr lang="en-GB" sz="900" b="0" i="0" dirty="0"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a play dealing with </a:t>
            </a:r>
            <a:r>
              <a:rPr lang="en-GB" sz="900" b="0" i="0" strike="noStrike" dirty="0">
                <a:effectLst/>
                <a:highlight>
                  <a:srgbClr val="FFFFFF"/>
                </a:highlight>
                <a:latin typeface="Century Gothic" panose="020B0502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tragic</a:t>
            </a:r>
            <a:r>
              <a:rPr lang="en-GB" sz="900" b="0" i="0" dirty="0"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 events and having an </a:t>
            </a:r>
            <a:r>
              <a:rPr lang="en-GB" sz="900" b="0" i="0" strike="noStrike" dirty="0">
                <a:effectLst/>
                <a:highlight>
                  <a:srgbClr val="FFFFFF"/>
                </a:highlight>
                <a:latin typeface="Century Gothic" panose="020B0502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unhappy</a:t>
            </a:r>
            <a:r>
              <a:rPr lang="en-GB" sz="900" b="0" i="0" dirty="0"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 ending, especially one concerning the </a:t>
            </a:r>
            <a:r>
              <a:rPr lang="en-GB" sz="900" b="0" i="0" strike="noStrike" dirty="0">
                <a:effectLst/>
                <a:highlight>
                  <a:srgbClr val="FFFFFF"/>
                </a:highlight>
                <a:latin typeface="Century Gothic" panose="020B0502020202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downfall</a:t>
            </a:r>
            <a:r>
              <a:rPr lang="en-GB" sz="900" b="0" i="0" dirty="0"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 of the main character.</a:t>
            </a:r>
            <a:endParaRPr lang="en-AE" sz="900" dirty="0">
              <a:latin typeface="Century Gothic" panose="020B0502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D047AEE-4BC1-3343-2F55-18AB43ADEE7B}"/>
              </a:ext>
            </a:extLst>
          </p:cNvPr>
          <p:cNvSpPr txBox="1"/>
          <p:nvPr/>
        </p:nvSpPr>
        <p:spPr>
          <a:xfrm>
            <a:off x="98569" y="4604077"/>
            <a:ext cx="2697588" cy="7848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AE" sz="900" b="1">
                <a:latin typeface="Century Gothic" panose="020B0502020202020204" pitchFamily="34" charset="0"/>
              </a:rPr>
              <a:t>Dramatic </a:t>
            </a:r>
            <a:r>
              <a:rPr lang="en-AE" sz="900" b="1" dirty="0">
                <a:latin typeface="Century Gothic" panose="020B0502020202020204" pitchFamily="34" charset="0"/>
              </a:rPr>
              <a:t>irony </a:t>
            </a:r>
            <a:r>
              <a:rPr lang="en-AE" sz="900" dirty="0">
                <a:latin typeface="Century Gothic" panose="020B0502020202020204" pitchFamily="34" charset="0"/>
              </a:rPr>
              <a:t>– the audience understanding/knowledge is greater than the characters</a:t>
            </a:r>
          </a:p>
          <a:p>
            <a:r>
              <a:rPr lang="en-AE" sz="900" b="1" dirty="0">
                <a:latin typeface="Century Gothic" panose="020B0502020202020204" pitchFamily="34" charset="0"/>
              </a:rPr>
              <a:t>Foreshadowing </a:t>
            </a:r>
            <a:r>
              <a:rPr lang="en-AE" sz="900" dirty="0">
                <a:latin typeface="Century Gothic" panose="020B0502020202020204" pitchFamily="34" charset="0"/>
              </a:rPr>
              <a:t>–</a:t>
            </a:r>
            <a:r>
              <a:rPr lang="en-AE" sz="900" b="1" dirty="0">
                <a:latin typeface="Century Gothic" panose="020B0502020202020204" pitchFamily="34" charset="0"/>
              </a:rPr>
              <a:t> </a:t>
            </a:r>
            <a:r>
              <a:rPr lang="en-AE" sz="900" dirty="0">
                <a:latin typeface="Century Gothic" panose="020B0502020202020204" pitchFamily="34" charset="0"/>
              </a:rPr>
              <a:t>a warning or indication of a future event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B57F912-6C16-59CD-6E5E-27627AD8999F}"/>
              </a:ext>
            </a:extLst>
          </p:cNvPr>
          <p:cNvSpPr txBox="1"/>
          <p:nvPr/>
        </p:nvSpPr>
        <p:spPr>
          <a:xfrm>
            <a:off x="89194" y="5943144"/>
            <a:ext cx="305050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AE" sz="900" b="1">
                <a:latin typeface="Century Gothic" panose="020B0502020202020204" pitchFamily="34" charset="0"/>
              </a:rPr>
              <a:t>Archetype </a:t>
            </a:r>
            <a:r>
              <a:rPr lang="en-AE" sz="900" b="1" dirty="0">
                <a:latin typeface="Century Gothic" panose="020B0502020202020204" pitchFamily="34" charset="0"/>
              </a:rPr>
              <a:t>– </a:t>
            </a:r>
            <a:r>
              <a:rPr lang="en-AE" sz="900" dirty="0">
                <a:latin typeface="Century Gothic" panose="020B0502020202020204" pitchFamily="34" charset="0"/>
              </a:rPr>
              <a:t>a typical example of a person</a:t>
            </a:r>
            <a:endParaRPr lang="en-AE" sz="900" b="1" dirty="0">
              <a:latin typeface="Century Gothic" panose="020B0502020202020204" pitchFamily="34" charset="0"/>
            </a:endParaRPr>
          </a:p>
          <a:p>
            <a:r>
              <a:rPr lang="en-AE" sz="900" b="1">
                <a:latin typeface="Century Gothic" panose="020B0502020202020204" pitchFamily="34" charset="0"/>
              </a:rPr>
              <a:t>Hamartia </a:t>
            </a:r>
            <a:r>
              <a:rPr lang="en-AE" sz="900" b="1" dirty="0">
                <a:latin typeface="Century Gothic" panose="020B0502020202020204" pitchFamily="34" charset="0"/>
              </a:rPr>
              <a:t>– </a:t>
            </a:r>
            <a:r>
              <a:rPr lang="en-AE" sz="900" dirty="0">
                <a:latin typeface="Century Gothic" panose="020B0502020202020204" pitchFamily="34" charset="0"/>
              </a:rPr>
              <a:t>a fatal flaw leading to a downfall</a:t>
            </a:r>
            <a:endParaRPr lang="en-AE" sz="900" b="1" dirty="0">
              <a:latin typeface="Century Gothic" panose="020B0502020202020204" pitchFamily="34" charset="0"/>
            </a:endParaRPr>
          </a:p>
          <a:p>
            <a:r>
              <a:rPr lang="en-AE" sz="900" b="1" dirty="0">
                <a:latin typeface="Century Gothic" panose="020B0502020202020204" pitchFamily="34" charset="0"/>
              </a:rPr>
              <a:t>Foils</a:t>
            </a:r>
            <a:r>
              <a:rPr lang="en-AE" sz="900" dirty="0">
                <a:latin typeface="Century Gothic" panose="020B0502020202020204" pitchFamily="34" charset="0"/>
              </a:rPr>
              <a:t> – characters that are opposite to exaggerate </a:t>
            </a:r>
            <a:r>
              <a:rPr lang="en-AE" sz="900">
                <a:latin typeface="Century Gothic" panose="020B0502020202020204" pitchFamily="34" charset="0"/>
              </a:rPr>
              <a:t>contrasting qualities</a:t>
            </a:r>
            <a:endParaRPr lang="en-GB" sz="900" dirty="0">
              <a:latin typeface="Century Gothic" panose="020B050202020202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551B0DE-6F22-ED4F-11F4-6717E3B283DB}"/>
              </a:ext>
            </a:extLst>
          </p:cNvPr>
          <p:cNvSpPr txBox="1"/>
          <p:nvPr/>
        </p:nvSpPr>
        <p:spPr>
          <a:xfrm>
            <a:off x="1688444" y="5507498"/>
            <a:ext cx="2993464" cy="26161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>
                <a:latin typeface="Century Gothic" panose="020B0502020202020204" pitchFamily="34" charset="0"/>
              </a:rPr>
              <a:t>CHARACTERISATION/DRAMATIC DEVICES</a:t>
            </a:r>
            <a:endParaRPr lang="en-AE" sz="1100" b="1" dirty="0">
              <a:latin typeface="Century Gothic" panose="020B050202020202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08167624-B819-84F6-45B4-EC3D00376B31}"/>
              </a:ext>
            </a:extLst>
          </p:cNvPr>
          <p:cNvSpPr txBox="1"/>
          <p:nvPr/>
        </p:nvSpPr>
        <p:spPr>
          <a:xfrm>
            <a:off x="3185176" y="4254293"/>
            <a:ext cx="719960" cy="26161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>
                <a:latin typeface="Century Gothic" panose="020B0502020202020204" pitchFamily="34" charset="0"/>
              </a:rPr>
              <a:t>FORM</a:t>
            </a:r>
            <a:endParaRPr lang="en-AE" sz="1100" b="1" dirty="0">
              <a:latin typeface="Century Gothic" panose="020B0502020202020204" pitchFamily="34" charset="0"/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8A7EADC4-8D94-9D19-65AD-134DE942167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88186" y="5133485"/>
            <a:ext cx="545600" cy="648748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A7478143-1C29-E810-B7E0-856C9427D53E}"/>
              </a:ext>
            </a:extLst>
          </p:cNvPr>
          <p:cNvSpPr txBox="1"/>
          <p:nvPr/>
        </p:nvSpPr>
        <p:spPr>
          <a:xfrm>
            <a:off x="3185176" y="5923355"/>
            <a:ext cx="316672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b="1" dirty="0">
                <a:latin typeface="Century Gothic" panose="020B0502020202020204" pitchFamily="34" charset="0"/>
              </a:rPr>
              <a:t>Soliloquy </a:t>
            </a:r>
            <a:r>
              <a:rPr lang="en-US" sz="900" dirty="0">
                <a:latin typeface="Century Gothic" panose="020B0502020202020204" pitchFamily="34" charset="0"/>
              </a:rPr>
              <a:t>– one character speaking to the audience</a:t>
            </a:r>
          </a:p>
          <a:p>
            <a:r>
              <a:rPr lang="en-US" sz="900" b="1" dirty="0">
                <a:latin typeface="Century Gothic" panose="020B0502020202020204" pitchFamily="34" charset="0"/>
              </a:rPr>
              <a:t>Monologue </a:t>
            </a:r>
            <a:r>
              <a:rPr lang="en-US" sz="900" dirty="0">
                <a:latin typeface="Century Gothic" panose="020B0502020202020204" pitchFamily="34" charset="0"/>
              </a:rPr>
              <a:t>– a long speech by a single character</a:t>
            </a:r>
            <a:endParaRPr lang="en-GB" sz="900" dirty="0">
              <a:latin typeface="Century Gothic" panose="020B0502020202020204" pitchFamily="34" charset="0"/>
            </a:endParaRPr>
          </a:p>
          <a:p>
            <a:r>
              <a:rPr lang="en-US" sz="900" b="1" dirty="0">
                <a:latin typeface="Century Gothic" panose="020B0502020202020204" pitchFamily="34" charset="0"/>
              </a:rPr>
              <a:t>Peripeteia </a:t>
            </a:r>
            <a:r>
              <a:rPr lang="en-US" sz="900" dirty="0">
                <a:latin typeface="Century Gothic" panose="020B0502020202020204" pitchFamily="34" charset="0"/>
              </a:rPr>
              <a:t>– sudden reversal of fortune</a:t>
            </a:r>
          </a:p>
          <a:p>
            <a:r>
              <a:rPr lang="en-GB" sz="900" b="1" dirty="0">
                <a:solidFill>
                  <a:srgbClr val="202124"/>
                </a:solidFill>
                <a:highlight>
                  <a:srgbClr val="FFFFFF"/>
                </a:highlight>
                <a:latin typeface="Century Gothic" panose="020B0502020202020204" pitchFamily="34" charset="0"/>
              </a:rPr>
              <a:t>A</a:t>
            </a:r>
            <a:r>
              <a:rPr lang="en-GB" sz="900" b="1" i="0" dirty="0">
                <a:solidFill>
                  <a:srgbClr val="202124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nagnorisis - </a:t>
            </a:r>
            <a:r>
              <a:rPr lang="en-GB" sz="900" i="0" dirty="0">
                <a:solidFill>
                  <a:srgbClr val="202124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th</a:t>
            </a:r>
            <a:r>
              <a:rPr lang="en-GB" sz="900" b="0" i="0" dirty="0"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e point in which a principal character recognises or discovers</a:t>
            </a:r>
            <a:r>
              <a:rPr lang="en-GB" sz="900" strike="noStrike" dirty="0">
                <a:highlight>
                  <a:srgbClr val="FFFFFF"/>
                </a:highlight>
                <a:latin typeface="Century Gothic" panose="020B0502020202020204" pitchFamily="34" charset="0"/>
              </a:rPr>
              <a:t> </a:t>
            </a:r>
            <a:r>
              <a:rPr lang="en-GB" sz="900" b="0" i="0" dirty="0"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 the true nature of their own circumstances</a:t>
            </a:r>
            <a:r>
              <a:rPr lang="en-US" sz="900" b="1" i="0" dirty="0"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.</a:t>
            </a:r>
            <a:endParaRPr lang="en-US" sz="900" dirty="0">
              <a:latin typeface="Century Gothic" panose="020B0502020202020204" pitchFamily="34" charset="0"/>
            </a:endParaRPr>
          </a:p>
        </p:txBody>
      </p:sp>
      <p:pic>
        <p:nvPicPr>
          <p:cNvPr id="42" name="Picture 41" descr="Qr code&#10;&#10;Description automatically generated">
            <a:extLst>
              <a:ext uri="{FF2B5EF4-FFF2-40B4-BE49-F238E27FC236}">
                <a16:creationId xmlns:a16="http://schemas.microsoft.com/office/drawing/2014/main" id="{6DE34F3B-E7CF-0110-CD2A-4D127287070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514724" y="3638542"/>
            <a:ext cx="564708" cy="564708"/>
          </a:xfrm>
          <a:prstGeom prst="rect">
            <a:avLst/>
          </a:prstGeom>
        </p:spPr>
      </p:pic>
      <p:pic>
        <p:nvPicPr>
          <p:cNvPr id="45" name="Picture 44" descr="A qr code on a white background&#10;&#10;Description automatically generated">
            <a:extLst>
              <a:ext uri="{FF2B5EF4-FFF2-40B4-BE49-F238E27FC236}">
                <a16:creationId xmlns:a16="http://schemas.microsoft.com/office/drawing/2014/main" id="{496704A7-8F8F-BBB7-FD50-A4D09FE5AF7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47491" y="3931446"/>
            <a:ext cx="578298" cy="59092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A1E4BFD-E9B8-2404-090A-C497A81267E3}"/>
              </a:ext>
            </a:extLst>
          </p:cNvPr>
          <p:cNvSpPr txBox="1"/>
          <p:nvPr/>
        </p:nvSpPr>
        <p:spPr>
          <a:xfrm>
            <a:off x="3491286" y="42455"/>
            <a:ext cx="32068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i="1" dirty="0">
                <a:latin typeface="Century Gothic" panose="020B0502020202020204" pitchFamily="34" charset="0"/>
              </a:rPr>
              <a:t>THEMES and QUOTES</a:t>
            </a:r>
            <a:endParaRPr lang="en-AE" sz="2400" b="1" i="1" dirty="0">
              <a:latin typeface="Century Gothic" panose="020B0502020202020204" pitchFamily="34" charset="0"/>
            </a:endParaRPr>
          </a:p>
        </p:txBody>
      </p:sp>
      <p:graphicFrame>
        <p:nvGraphicFramePr>
          <p:cNvPr id="8" name="Table 29">
            <a:extLst>
              <a:ext uri="{FF2B5EF4-FFF2-40B4-BE49-F238E27FC236}">
                <a16:creationId xmlns:a16="http://schemas.microsoft.com/office/drawing/2014/main" id="{1D9CF053-02E3-9E24-97E5-7C03110563C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983448"/>
              </p:ext>
            </p:extLst>
          </p:nvPr>
        </p:nvGraphicFramePr>
        <p:xfrm>
          <a:off x="273351" y="324796"/>
          <a:ext cx="10567377" cy="33070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522459">
                  <a:extLst>
                    <a:ext uri="{9D8B030D-6E8A-4147-A177-3AD203B41FA5}">
                      <a16:colId xmlns:a16="http://schemas.microsoft.com/office/drawing/2014/main" val="151636278"/>
                    </a:ext>
                  </a:extLst>
                </a:gridCol>
                <a:gridCol w="3522459">
                  <a:extLst>
                    <a:ext uri="{9D8B030D-6E8A-4147-A177-3AD203B41FA5}">
                      <a16:colId xmlns:a16="http://schemas.microsoft.com/office/drawing/2014/main" val="106121391"/>
                    </a:ext>
                  </a:extLst>
                </a:gridCol>
                <a:gridCol w="3522459">
                  <a:extLst>
                    <a:ext uri="{9D8B030D-6E8A-4147-A177-3AD203B41FA5}">
                      <a16:colId xmlns:a16="http://schemas.microsoft.com/office/drawing/2014/main" val="2621962792"/>
                    </a:ext>
                  </a:extLst>
                </a:gridCol>
              </a:tblGrid>
              <a:tr h="1371749">
                <a:tc>
                  <a:txBody>
                    <a:bodyPr/>
                    <a:lstStyle/>
                    <a:p>
                      <a:pPr algn="ctr"/>
                      <a:r>
                        <a:rPr lang="en-AE" sz="14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Power and Ambition</a:t>
                      </a:r>
                    </a:p>
                    <a:p>
                      <a:pPr algn="ctr"/>
                      <a:r>
                        <a:rPr lang="en-GB" sz="1100" b="1" i="0" u="none" strike="noStrike" cap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  <a:sym typeface="Arial"/>
                        </a:rPr>
                        <a:t>Lady M </a:t>
                      </a:r>
                      <a:r>
                        <a:rPr lang="en-GB" sz="11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  <a:sym typeface="Arial"/>
                        </a:rPr>
                        <a:t>- 'Glamis thou art, and Cawdor, and shalt be’</a:t>
                      </a:r>
                    </a:p>
                    <a:p>
                      <a:pPr algn="ctr"/>
                      <a:r>
                        <a:rPr lang="en-GB" sz="1100" b="1" i="0" u="none" strike="noStrike" cap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  <a:sym typeface="Arial"/>
                        </a:rPr>
                        <a:t>Macbeth: </a:t>
                      </a:r>
                      <a:r>
                        <a:rPr lang="en-GB" sz="11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  <a:sym typeface="Arial"/>
                        </a:rPr>
                        <a:t>“I dare do all that may become a man” </a:t>
                      </a:r>
                    </a:p>
                    <a:p>
                      <a:pPr algn="ctr"/>
                      <a:r>
                        <a:rPr lang="en-GB" sz="1100" b="1" i="0" u="none" strike="noStrike" cap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  <a:sym typeface="Arial"/>
                        </a:rPr>
                        <a:t>Witches: </a:t>
                      </a:r>
                      <a:r>
                        <a:rPr lang="en-GB" sz="11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  <a:sym typeface="Arial"/>
                        </a:rPr>
                        <a:t>"Be bloody, bold and resolute; laugh to scorn the power of man, for none born of woman shall harm Macbeth."</a:t>
                      </a:r>
                      <a:endParaRPr lang="en-AE" sz="11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AE" sz="14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E" sz="1400" b="1" dirty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Violence</a:t>
                      </a:r>
                    </a:p>
                    <a:p>
                      <a:pPr algn="ctr"/>
                      <a:r>
                        <a:rPr lang="en-AE" sz="1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Lady M: ‘</a:t>
                      </a:r>
                      <a:r>
                        <a:rPr lang="en-AE" sz="11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Who </a:t>
                      </a:r>
                      <a:r>
                        <a:rPr lang="en-AE" sz="1100" b="0" dirty="0" err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wou</a:t>
                      </a:r>
                      <a:r>
                        <a:rPr lang="en-GB" sz="1100" b="0" dirty="0" err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ld</a:t>
                      </a:r>
                      <a:r>
                        <a:rPr lang="en-AE" sz="11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have thought the old man to have so much blood in him?’</a:t>
                      </a:r>
                    </a:p>
                    <a:p>
                      <a:pPr algn="ctr"/>
                      <a:r>
                        <a:rPr lang="en-AE" sz="1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Macbeth: </a:t>
                      </a:r>
                      <a:r>
                        <a:rPr lang="en-AE" sz="11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‘My slaughterous thoughts’</a:t>
                      </a:r>
                    </a:p>
                    <a:p>
                      <a:pPr algn="ctr"/>
                      <a:r>
                        <a:rPr lang="en-GB" sz="1100" b="1" i="0" u="none" strike="noStrike" cap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  <a:sym typeface="Arial"/>
                        </a:rPr>
                        <a:t>Macbeth: </a:t>
                      </a:r>
                      <a:r>
                        <a:rPr lang="en-GB" sz="11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  <a:sym typeface="Arial"/>
                        </a:rPr>
                        <a:t>'I'll fight till from my bones my flesh be hacked’</a:t>
                      </a:r>
                    </a:p>
                    <a:p>
                      <a:pPr algn="ctr"/>
                      <a:r>
                        <a:rPr lang="en-GB" sz="1100" b="1" i="0" u="none" strike="noStrike" cap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  <a:sym typeface="Arial"/>
                        </a:rPr>
                        <a:t>Malcolm:</a:t>
                      </a:r>
                      <a:r>
                        <a:rPr lang="en-GB" sz="11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  <a:sym typeface="Arial"/>
                        </a:rPr>
                        <a:t> this butcher and his </a:t>
                      </a:r>
                    </a:p>
                    <a:p>
                      <a:pPr algn="ctr"/>
                      <a:r>
                        <a:rPr lang="en-GB" sz="11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  <a:sym typeface="Arial"/>
                        </a:rPr>
                        <a:t>fiend-like queen."</a:t>
                      </a:r>
                      <a:endParaRPr lang="en-AE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E" sz="1400" b="1" dirty="0">
                          <a:solidFill>
                            <a:schemeClr val="accent5"/>
                          </a:solidFill>
                          <a:latin typeface="Century Gothic" panose="020B0502020202020204" pitchFamily="34" charset="0"/>
                        </a:rPr>
                        <a:t>Gender</a:t>
                      </a:r>
                    </a:p>
                    <a:p>
                      <a:r>
                        <a:rPr lang="en-GB" sz="1100" b="1" i="0" u="none" strike="noStrike" cap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  <a:sym typeface="Arial"/>
                        </a:rPr>
                        <a:t>Lady M:</a:t>
                      </a:r>
                      <a:r>
                        <a:rPr lang="en-GB" sz="11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  <a:sym typeface="Arial"/>
                        </a:rPr>
                        <a:t> ‘Unsex me here/And fill me from the crown to the toe topfull of direst cruelty</a:t>
                      </a:r>
                    </a:p>
                    <a:p>
                      <a:r>
                        <a:rPr lang="en-GB" sz="1100" b="1" i="0" u="none" strike="noStrike" cap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  <a:sym typeface="Arial"/>
                        </a:rPr>
                        <a:t>Lady M: </a:t>
                      </a:r>
                      <a:r>
                        <a:rPr lang="en-GB" sz="11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  <a:sym typeface="Arial"/>
                        </a:rPr>
                        <a:t>Make thick my blood; / Stop up the access and passage to remorse</a:t>
                      </a:r>
                    </a:p>
                    <a:p>
                      <a:pPr algn="ctr"/>
                      <a:r>
                        <a:rPr lang="en-GB" sz="1050" b="1" i="0" u="none" strike="noStrike" cap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  <a:sym typeface="Arial"/>
                        </a:rPr>
                        <a:t>Lady M: </a:t>
                      </a:r>
                      <a:r>
                        <a:rPr lang="en-GB" sz="105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When you durst do it, then you were a man</a:t>
                      </a:r>
                    </a:p>
                    <a:p>
                      <a:pPr algn="ctr"/>
                      <a:r>
                        <a:rPr lang="en-GB" sz="105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Lady M: </a:t>
                      </a:r>
                      <a:r>
                        <a:rPr lang="en-GB" sz="105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"My hands are of your colour, but I shame to wear a heart so white."</a:t>
                      </a:r>
                      <a:endParaRPr lang="en-AE" sz="105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31142520"/>
                  </a:ext>
                </a:extLst>
              </a:tr>
              <a:tr h="1352398">
                <a:tc>
                  <a:txBody>
                    <a:bodyPr/>
                    <a:lstStyle/>
                    <a:p>
                      <a:pPr algn="ctr"/>
                      <a:r>
                        <a:rPr lang="en-AE" sz="1400" b="1" dirty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The Supernatural</a:t>
                      </a:r>
                    </a:p>
                    <a:p>
                      <a:pPr algn="ctr"/>
                      <a:r>
                        <a:rPr lang="en-GB" sz="1100" b="1" i="0" u="none" strike="noStrike" cap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  <a:sym typeface="Arial"/>
                        </a:rPr>
                        <a:t>Witches: </a:t>
                      </a:r>
                      <a:r>
                        <a:rPr lang="en-GB" sz="11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  <a:sym typeface="Arial"/>
                        </a:rPr>
                        <a:t>'Fair is foul and foul is fair.’</a:t>
                      </a:r>
                    </a:p>
                    <a:p>
                      <a:pPr algn="ctr"/>
                      <a:r>
                        <a:rPr lang="en-GB" sz="1100" b="1" i="0" u="none" strike="noStrike" cap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  <a:sym typeface="Arial"/>
                        </a:rPr>
                        <a:t>Banquo</a:t>
                      </a:r>
                      <a:r>
                        <a:rPr lang="en-GB" sz="11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  <a:sym typeface="Arial"/>
                        </a:rPr>
                        <a:t>: ‘Can the devil speak true?’</a:t>
                      </a:r>
                    </a:p>
                    <a:p>
                      <a:pPr algn="ctr"/>
                      <a:r>
                        <a:rPr lang="en-GB" sz="1100" b="1" i="0" u="none" strike="noStrike" cap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  <a:sym typeface="Arial"/>
                        </a:rPr>
                        <a:t>Witches: </a:t>
                      </a:r>
                      <a:r>
                        <a:rPr lang="en-GB" sz="11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  <a:sym typeface="Arial"/>
                        </a:rPr>
                        <a:t>‘By the pricking of my thumbs, something </a:t>
                      </a:r>
                    </a:p>
                    <a:p>
                      <a:pPr algn="ctr"/>
                      <a:r>
                        <a:rPr lang="en-GB" sz="11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  <a:sym typeface="Arial"/>
                        </a:rPr>
                        <a:t>wicked this was comes’</a:t>
                      </a:r>
                    </a:p>
                    <a:p>
                      <a:pPr algn="ctr"/>
                      <a:endParaRPr lang="en-GB" sz="1100" b="0" i="0" u="none" strike="noStrike" cap="none" dirty="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E" sz="1400" b="1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</a:rPr>
                        <a:t>Guilt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AE" sz="1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Macbeth</a:t>
                      </a:r>
                      <a:r>
                        <a:rPr lang="en-AE" sz="11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‘This is a sorry sight’</a:t>
                      </a:r>
                      <a:endParaRPr lang="en-GB" sz="1100" b="1" i="0" u="none" strike="noStrike" cap="none" dirty="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  <a:sym typeface="Arial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AE" sz="1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Macbeth</a:t>
                      </a:r>
                      <a:r>
                        <a:rPr lang="en-AE" sz="11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‘I am afraid to think what I have done’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100" b="1" i="0" u="none" strike="noStrike" cap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  <a:sym typeface="Arial"/>
                        </a:rPr>
                        <a:t> Macbeth</a:t>
                      </a:r>
                      <a:r>
                        <a:rPr lang="en-GB" sz="11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  <a:sym typeface="Arial"/>
                        </a:rPr>
                        <a:t>: ‘Is this a dagger I see before me?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100" b="1" i="0" u="none" strike="noStrike" cap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  <a:sym typeface="Arial"/>
                        </a:rPr>
                        <a:t> Macbeth</a:t>
                      </a:r>
                      <a:r>
                        <a:rPr lang="en-GB" sz="11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  <a:sym typeface="Arial"/>
                        </a:rPr>
                        <a:t>: ‘O full of scorpions is my mind’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100" b="1" i="0" u="none" strike="noStrike" cap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  <a:sym typeface="Arial"/>
                        </a:rPr>
                        <a:t>Lady M: </a:t>
                      </a:r>
                      <a:r>
                        <a:rPr lang="en-GB" sz="11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  <a:sym typeface="Arial"/>
                        </a:rPr>
                        <a:t>‘Out damn spot. Out I say!’</a:t>
                      </a:r>
                      <a:endParaRPr lang="en-AE" sz="1100" b="1" dirty="0">
                        <a:solidFill>
                          <a:schemeClr val="accent3">
                            <a:lumMod val="7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AE" sz="1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E" sz="1400" b="1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Fate and Freewill</a:t>
                      </a:r>
                    </a:p>
                    <a:p>
                      <a:r>
                        <a:rPr lang="en-AE" sz="1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Captain: </a:t>
                      </a:r>
                      <a:r>
                        <a:rPr lang="en-GB" sz="11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  <a:sym typeface="Arial"/>
                        </a:rPr>
                        <a:t>For brave Macbeth (well he deserves that name) / Disdaining Fortune, with his brandished steel</a:t>
                      </a:r>
                    </a:p>
                    <a:p>
                      <a:pPr algn="ctr"/>
                      <a:r>
                        <a:rPr lang="en-AE" sz="1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Witches: </a:t>
                      </a:r>
                      <a:r>
                        <a:rPr lang="en-GB" sz="11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  <a:sym typeface="Arial"/>
                        </a:rPr>
                        <a:t>'All hail, Macbeth, that shalt be king hereafter!’</a:t>
                      </a:r>
                    </a:p>
                    <a:p>
                      <a:pPr algn="ctr"/>
                      <a:r>
                        <a:rPr lang="en-GB" sz="1100" b="1" i="0" u="none" strike="noStrike" cap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  <a:sym typeface="Arial"/>
                        </a:rPr>
                        <a:t>Macbeth</a:t>
                      </a:r>
                      <a:r>
                        <a:rPr lang="en-GB" sz="11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  <a:sym typeface="Arial"/>
                        </a:rPr>
                        <a:t>: 'If chance will have me king, why chance  may crown me’</a:t>
                      </a:r>
                      <a:endParaRPr lang="en-AE" sz="1100" b="0" i="0" u="none" strike="noStrike" cap="none" dirty="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  <a:sym typeface="Arial"/>
                      </a:endParaRPr>
                    </a:p>
                    <a:p>
                      <a:pPr algn="ctr"/>
                      <a:endParaRPr lang="en-AE" sz="9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31243738"/>
                  </a:ext>
                </a:extLst>
              </a:tr>
            </a:tbl>
          </a:graphicData>
        </a:graphic>
      </p:graphicFrame>
      <p:pic>
        <p:nvPicPr>
          <p:cNvPr id="9" name="Picture 30" descr="Question Marks - Transparent Quiz Clip Art, HD Png Download - vhv">
            <a:extLst>
              <a:ext uri="{FF2B5EF4-FFF2-40B4-BE49-F238E27FC236}">
                <a16:creationId xmlns:a16="http://schemas.microsoft.com/office/drawing/2014/main" id="{CEF1BE9E-8036-9BBF-4B00-C5F7D9B6A8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6546" b="91365" l="6744" r="95349">
                        <a14:foregroundMark x1="31163" y1="8217" x2="31163" y2="8217"/>
                        <a14:foregroundMark x1="48140" y1="26602" x2="48140" y2="26602"/>
                        <a14:foregroundMark x1="39767" y1="23398" x2="39767" y2="23398"/>
                        <a14:foregroundMark x1="15349" y1="44150" x2="15349" y2="44150"/>
                        <a14:foregroundMark x1="14767" y1="48468" x2="14767" y2="48468"/>
                        <a14:foregroundMark x1="14070" y1="61003" x2="14070" y2="61003"/>
                        <a14:foregroundMark x1="18837" y1="72006" x2="18837" y2="72006"/>
                        <a14:foregroundMark x1="32791" y1="74791" x2="32791" y2="74791"/>
                        <a14:foregroundMark x1="42326" y1="61281" x2="42326" y2="61281"/>
                        <a14:foregroundMark x1="43605" y1="48747" x2="43605" y2="48747"/>
                        <a14:foregroundMark x1="40698" y1="45822" x2="40698" y2="45822"/>
                        <a14:foregroundMark x1="34186" y1="54178" x2="34186" y2="54178"/>
                        <a14:foregroundMark x1="45698" y1="59053" x2="45698" y2="59053"/>
                        <a14:foregroundMark x1="42326" y1="70195" x2="42326" y2="70195"/>
                        <a14:foregroundMark x1="40465" y1="78830" x2="40465" y2="78830"/>
                        <a14:foregroundMark x1="92442" y1="70195" x2="92442" y2="70195"/>
                        <a14:foregroundMark x1="62209" y1="91504" x2="62209" y2="91504"/>
                        <a14:foregroundMark x1="95581" y1="72006" x2="95581" y2="72006"/>
                        <a14:foregroundMark x1="55116" y1="7103" x2="55116" y2="7103"/>
                        <a14:foregroundMark x1="55581" y1="13928" x2="55581" y2="13928"/>
                        <a14:foregroundMark x1="65349" y1="15181" x2="65349" y2="15181"/>
                        <a14:foregroundMark x1="78837" y1="19081" x2="78837" y2="19081"/>
                        <a14:foregroundMark x1="75233" y1="32312" x2="75233" y2="32312"/>
                        <a14:foregroundMark x1="56047" y1="39833" x2="56047" y2="39833"/>
                        <a14:foregroundMark x1="55814" y1="49025" x2="55814" y2="49025"/>
                        <a14:foregroundMark x1="6860" y1="58774" x2="6860" y2="58774"/>
                        <a14:foregroundMark x1="29651" y1="6546" x2="29651" y2="6546"/>
                        <a14:foregroundMark x1="75930" y1="17967" x2="75930" y2="17967"/>
                        <a14:foregroundMark x1="62442" y1="13092" x2="62442" y2="13092"/>
                        <a14:foregroundMark x1="53605" y1="15738" x2="53605" y2="15738"/>
                        <a14:foregroundMark x1="51977" y1="29248" x2="51977" y2="29248"/>
                        <a14:foregroundMark x1="52674" y1="38022" x2="52674" y2="38022"/>
                        <a14:foregroundMark x1="76163" y1="32591" x2="76163" y2="32591"/>
                        <a14:foregroundMark x1="56279" y1="37465" x2="56279" y2="37465"/>
                        <a14:foregroundMark x1="55581" y1="48189" x2="55581" y2="48189"/>
                        <a14:foregroundMark x1="53837" y1="51253" x2="53837" y2="51253"/>
                        <a14:foregroundMark x1="54302" y1="30084" x2="54302" y2="30084"/>
                        <a14:foregroundMark x1="55581" y1="7939" x2="55581" y2="7939"/>
                        <a14:foregroundMark x1="62791" y1="7939" x2="62791" y2="7939"/>
                        <a14:foregroundMark x1="72326" y1="11978" x2="72326" y2="11978"/>
                        <a14:foregroundMark x1="79302" y1="11421" x2="79302" y2="11421"/>
                        <a14:foregroundMark x1="79535" y1="17409" x2="79535" y2="17409"/>
                        <a14:foregroundMark x1="80000" y1="25209" x2="80000" y2="252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18663" y="-10902"/>
            <a:ext cx="1099364" cy="917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367A70D-2272-856E-3305-E7E07341AA0F}"/>
              </a:ext>
            </a:extLst>
          </p:cNvPr>
          <p:cNvSpPr txBox="1"/>
          <p:nvPr/>
        </p:nvSpPr>
        <p:spPr>
          <a:xfrm>
            <a:off x="10973071" y="753186"/>
            <a:ext cx="11905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i="1" dirty="0">
                <a:latin typeface="Century Gothic" panose="020B0502020202020204" pitchFamily="34" charset="0"/>
              </a:rPr>
              <a:t>HOW TO ANSWER A THEME QUESTION</a:t>
            </a:r>
            <a:endParaRPr lang="en-AE" sz="1400" b="1" i="1" dirty="0">
              <a:latin typeface="Century Gothic" panose="020B0502020202020204" pitchFamily="3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00A1985-3AE5-7DF6-6AA2-E4ED6880457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1270036" y="1707293"/>
            <a:ext cx="809396" cy="809396"/>
          </a:xfrm>
          <a:prstGeom prst="rect">
            <a:avLst/>
          </a:prstGeom>
        </p:spPr>
      </p:pic>
      <p:pic>
        <p:nvPicPr>
          <p:cNvPr id="14" name="Picture 2" descr="Gender Clipart Hd PNG, Gender Icon, Gender Icons, Logo, Web PNG Image For  Free Download">
            <a:extLst>
              <a:ext uri="{FF2B5EF4-FFF2-40B4-BE49-F238E27FC236}">
                <a16:creationId xmlns:a16="http://schemas.microsoft.com/office/drawing/2014/main" id="{6495A2A1-BAE1-E28C-C570-262E3269174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0000" b="90000" l="10000" r="90000">
                        <a14:foregroundMark x1="40156" y1="28906" x2="40156" y2="2890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260" t="16632" r="18812" b="16839"/>
          <a:stretch/>
        </p:blipFill>
        <p:spPr bwMode="auto">
          <a:xfrm rot="19697559">
            <a:off x="9915836" y="259436"/>
            <a:ext cx="529328" cy="568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A7A7684-A5F8-8B75-E675-61D0181257B4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3595" b="94118" l="5719" r="89706">
                        <a14:foregroundMark x1="12418" y1="9804" x2="12418" y2="9804"/>
                        <a14:foregroundMark x1="11275" y1="5556" x2="11275" y2="5556"/>
                        <a14:foregroundMark x1="8333" y1="5065" x2="8333" y2="5065"/>
                        <a14:foregroundMark x1="7353" y1="6046" x2="12745" y2="9967"/>
                        <a14:foregroundMark x1="8170" y1="5392" x2="15033" y2="10131"/>
                        <a14:foregroundMark x1="9967" y1="3922" x2="16830" y2="10621"/>
                        <a14:foregroundMark x1="13399" y1="5392" x2="13399" y2="5392"/>
                        <a14:foregroundMark x1="12092" y1="3758" x2="12092" y2="3758"/>
                        <a14:foregroundMark x1="9314" y1="3595" x2="9314" y2="3595"/>
                        <a14:foregroundMark x1="8333" y1="5392" x2="8333" y2="5392"/>
                        <a14:foregroundMark x1="7516" y1="5719" x2="7516" y2="5719"/>
                        <a14:foregroundMark x1="5882" y1="7516" x2="5882" y2="7516"/>
                        <a14:foregroundMark x1="6863" y1="7516" x2="6863" y2="7516"/>
                        <a14:foregroundMark x1="7026" y1="9150" x2="7680" y2="9477"/>
                        <a14:foregroundMark x1="8824" y1="10458" x2="8824" y2="10458"/>
                        <a14:foregroundMark x1="8824" y1="10458" x2="8824" y2="10458"/>
                        <a14:foregroundMark x1="85131" y1="94118" x2="85131" y2="9411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473518" y="1375168"/>
            <a:ext cx="805801" cy="80580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7642FE1E-3C59-6941-C226-E767C3AE87AA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0" b="97778" l="9778" r="89778">
                        <a14:foregroundMark x1="41333" y1="9778" x2="41333" y2="9778"/>
                        <a14:foregroundMark x1="69778" y1="25778" x2="69778" y2="25778"/>
                        <a14:foregroundMark x1="39556" y1="44000" x2="39556" y2="44000"/>
                        <a14:foregroundMark x1="82222" y1="50222" x2="82222" y2="50222"/>
                        <a14:foregroundMark x1="49778" y1="94667" x2="49778" y2="94667"/>
                        <a14:foregroundMark x1="63556" y1="92889" x2="63556" y2="92889"/>
                        <a14:foregroundMark x1="45778" y1="5778" x2="45778" y2="5778"/>
                        <a14:foregroundMark x1="24444" y1="96889" x2="24444" y2="96889"/>
                        <a14:foregroundMark x1="64889" y1="97778" x2="64889" y2="97778"/>
                        <a14:foregroundMark x1="41333" y1="1333" x2="41333" y2="1333"/>
                        <a14:foregroundMark x1="28444" y1="36889" x2="29333" y2="42667"/>
                        <a14:foregroundMark x1="45333" y1="1333" x2="39556" y2="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743570" y="1817349"/>
            <a:ext cx="684883" cy="68488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AACB314-DE1F-3575-6233-4D8EE8FE39EA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374339" y="219150"/>
            <a:ext cx="623372" cy="378785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9DAC6539-087E-7BB3-21EC-D17EFC84B3E6}"/>
              </a:ext>
            </a:extLst>
          </p:cNvPr>
          <p:cNvPicPr>
            <a:picLocks noChangeAspect="1"/>
          </p:cNvPicPr>
          <p:nvPr/>
        </p:nvPicPr>
        <p:blipFill rotWithShape="1">
          <a:blip r:embed="rId20"/>
          <a:srcRect l="16212" t="19139" r="14628" b="31869"/>
          <a:stretch/>
        </p:blipFill>
        <p:spPr>
          <a:xfrm>
            <a:off x="10531222" y="2746380"/>
            <a:ext cx="859473" cy="656742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CA6B268D-6E65-A2A7-ABDE-4AC11FD79481}"/>
              </a:ext>
            </a:extLst>
          </p:cNvPr>
          <p:cNvSpPr txBox="1"/>
          <p:nvPr/>
        </p:nvSpPr>
        <p:spPr>
          <a:xfrm>
            <a:off x="9431185" y="4016848"/>
            <a:ext cx="2656497" cy="26314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100" b="1" dirty="0">
                <a:latin typeface="Century Gothic" panose="020B0502020202020204" pitchFamily="34" charset="0"/>
              </a:rPr>
              <a:t>Rhyming couplets </a:t>
            </a:r>
            <a:r>
              <a:rPr lang="en-GB" sz="1100" dirty="0">
                <a:latin typeface="Century Gothic" panose="020B0502020202020204" pitchFamily="34" charset="0"/>
              </a:rPr>
              <a:t>– two consecutive lines with the same sound at the end. Used by Shakespeare to show the person speaking is important or powerful</a:t>
            </a:r>
          </a:p>
          <a:p>
            <a:r>
              <a:rPr lang="en-GB" sz="1100" b="1" dirty="0">
                <a:latin typeface="Century Gothic" panose="020B0502020202020204" pitchFamily="34" charset="0"/>
              </a:rPr>
              <a:t>Semantic field </a:t>
            </a:r>
            <a:r>
              <a:rPr lang="en-GB" sz="1100" dirty="0">
                <a:latin typeface="Century Gothic" panose="020B0502020202020204" pitchFamily="34" charset="0"/>
              </a:rPr>
              <a:t>– a group of words linked by a theme</a:t>
            </a:r>
          </a:p>
          <a:p>
            <a:r>
              <a:rPr lang="en-GB" sz="1100" b="1" dirty="0">
                <a:latin typeface="Century Gothic" panose="020B0502020202020204" pitchFamily="34" charset="0"/>
              </a:rPr>
              <a:t>Simile</a:t>
            </a:r>
            <a:r>
              <a:rPr lang="en-GB" sz="1100" dirty="0">
                <a:latin typeface="Century Gothic" panose="020B0502020202020204" pitchFamily="34" charset="0"/>
              </a:rPr>
              <a:t> – comparison of one </a:t>
            </a:r>
          </a:p>
          <a:p>
            <a:r>
              <a:rPr lang="en-GB" sz="1100" dirty="0">
                <a:latin typeface="Century Gothic" panose="020B0502020202020204" pitchFamily="34" charset="0"/>
              </a:rPr>
              <a:t>thing to another using ‘like’ or </a:t>
            </a:r>
          </a:p>
          <a:p>
            <a:r>
              <a:rPr lang="en-GB" sz="1100" dirty="0">
                <a:latin typeface="Century Gothic" panose="020B0502020202020204" pitchFamily="34" charset="0"/>
              </a:rPr>
              <a:t>‘as’</a:t>
            </a:r>
          </a:p>
          <a:p>
            <a:r>
              <a:rPr lang="en-GB" sz="1100" b="1" dirty="0">
                <a:latin typeface="Century Gothic" panose="020B0502020202020204" pitchFamily="34" charset="0"/>
              </a:rPr>
              <a:t>Symbolism</a:t>
            </a:r>
            <a:r>
              <a:rPr lang="en-GB" sz="1100" dirty="0">
                <a:latin typeface="Century Gothic" panose="020B0502020202020204" pitchFamily="34" charset="0"/>
              </a:rPr>
              <a:t> – using symbols, </a:t>
            </a:r>
          </a:p>
          <a:p>
            <a:r>
              <a:rPr lang="en-GB" sz="1100" dirty="0">
                <a:latin typeface="Century Gothic" panose="020B0502020202020204" pitchFamily="34" charset="0"/>
              </a:rPr>
              <a:t>images or ideas to represent qualities</a:t>
            </a:r>
          </a:p>
          <a:p>
            <a:r>
              <a:rPr lang="en-GB" sz="1100" b="1" dirty="0">
                <a:latin typeface="Century Gothic" panose="020B0502020202020204" pitchFamily="34" charset="0"/>
              </a:rPr>
              <a:t>Word play </a:t>
            </a:r>
            <a:r>
              <a:rPr lang="en-GB" sz="1100" dirty="0">
                <a:latin typeface="Century Gothic" panose="020B0502020202020204" pitchFamily="34" charset="0"/>
              </a:rPr>
              <a:t>– manipulating words in order to create humour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737805BD-8C72-F607-02ED-949CE86CE420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6861" b="89781" l="9932" r="92381">
                        <a14:foregroundMark x1="24490" y1="54307" x2="24490" y2="54307"/>
                        <a14:foregroundMark x1="56735" y1="23504" x2="56735" y2="23504"/>
                        <a14:foregroundMark x1="63401" y1="16204" x2="63401" y2="16204"/>
                        <a14:foregroundMark x1="75102" y1="7153" x2="75102" y2="7153"/>
                        <a14:foregroundMark x1="78503" y1="8759" x2="79048" y2="8759"/>
                        <a14:foregroundMark x1="83537" y1="12409" x2="84354" y2="13577"/>
                        <a14:foregroundMark x1="85850" y1="17956" x2="85850" y2="17956"/>
                        <a14:foregroundMark x1="82449" y1="24818" x2="82449" y2="24818"/>
                        <a14:foregroundMark x1="80816" y1="31241" x2="77687" y2="42336"/>
                        <a14:foregroundMark x1="77687" y1="42336" x2="67755" y2="53431"/>
                        <a14:foregroundMark x1="67755" y1="53431" x2="66803" y2="53869"/>
                        <a14:foregroundMark x1="69388" y1="32409" x2="69388" y2="32409"/>
                        <a14:foregroundMark x1="62993" y1="36204" x2="62993" y2="36204"/>
                        <a14:foregroundMark x1="56327" y1="41606" x2="56327" y2="41606"/>
                        <a14:foregroundMark x1="66259" y1="68175" x2="66259" y2="68175"/>
                        <a14:foregroundMark x1="92381" y1="51387" x2="92381" y2="51387"/>
                        <a14:foregroundMark x1="51973" y1="75182" x2="51973" y2="75182"/>
                        <a14:foregroundMark x1="62313" y1="73869" x2="62313" y2="72993"/>
                        <a14:foregroundMark x1="56735" y1="71825" x2="56735" y2="71825"/>
                        <a14:foregroundMark x1="40000" y1="89781" x2="40000" y2="8978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810405" y="4864297"/>
            <a:ext cx="690150" cy="643201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78784122-6BA0-8289-FBD5-EA65B480F6B3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6861" b="89781" l="9932" r="92381">
                        <a14:foregroundMark x1="24490" y1="54307" x2="24490" y2="54307"/>
                        <a14:foregroundMark x1="56735" y1="23504" x2="56735" y2="23504"/>
                        <a14:foregroundMark x1="63401" y1="16204" x2="63401" y2="16204"/>
                        <a14:foregroundMark x1="75102" y1="7153" x2="75102" y2="7153"/>
                        <a14:foregroundMark x1="78503" y1="8759" x2="79048" y2="8759"/>
                        <a14:foregroundMark x1="83537" y1="12409" x2="84354" y2="13577"/>
                        <a14:foregroundMark x1="85850" y1="17956" x2="85850" y2="17956"/>
                        <a14:foregroundMark x1="82449" y1="24818" x2="82449" y2="24818"/>
                        <a14:foregroundMark x1="80816" y1="31241" x2="77687" y2="42336"/>
                        <a14:foregroundMark x1="77687" y1="42336" x2="67755" y2="53431"/>
                        <a14:foregroundMark x1="67755" y1="53431" x2="66803" y2="53869"/>
                        <a14:foregroundMark x1="69388" y1="32409" x2="69388" y2="32409"/>
                        <a14:foregroundMark x1="62993" y1="36204" x2="62993" y2="36204"/>
                        <a14:foregroundMark x1="56327" y1="41606" x2="56327" y2="41606"/>
                        <a14:foregroundMark x1="66259" y1="68175" x2="66259" y2="68175"/>
                        <a14:foregroundMark x1="92381" y1="51387" x2="92381" y2="51387"/>
                        <a14:foregroundMark x1="51973" y1="75182" x2="51973" y2="75182"/>
                        <a14:foregroundMark x1="62313" y1="73869" x2="62313" y2="72993"/>
                        <a14:foregroundMark x1="56735" y1="71825" x2="56735" y2="71825"/>
                        <a14:foregroundMark x1="40000" y1="89781" x2="40000" y2="8978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flipH="1">
            <a:off x="8859340" y="4765008"/>
            <a:ext cx="357357" cy="333047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09F232A4-3FC3-1A47-FD05-113DD0568A2B}"/>
              </a:ext>
            </a:extLst>
          </p:cNvPr>
          <p:cNvPicPr>
            <a:picLocks noChangeAspect="1"/>
          </p:cNvPicPr>
          <p:nvPr/>
        </p:nvPicPr>
        <p:blipFill rotWithShape="1"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0" b="72000" l="76771" r="98867">
                        <a14:foregroundMark x1="97167" y1="35000" x2="97167" y2="35000"/>
                        <a14:foregroundMark x1="89518" y1="66500" x2="89518" y2="66500"/>
                        <a14:foregroundMark x1="81020" y1="2500" x2="81020" y2="2500"/>
                        <a14:foregroundMark x1="81586" y1="0" x2="81586" y2="0"/>
                        <a14:foregroundMark x1="99150" y1="34500" x2="99150" y2="34500"/>
                        <a14:foregroundMark x1="88669" y1="72000" x2="88669" y2="72000"/>
                        <a14:foregroundMark x1="76771" y1="21500" x2="77904" y2="32500"/>
                        <a14:foregroundMark x1="77904" y1="32500" x2="86119" y2="34500"/>
                        <a14:foregroundMark x1="86119" y1="34500" x2="88385" y2="30500"/>
                        <a14:foregroundMark x1="91501" y1="71000" x2="91501" y2="71000"/>
                      </a14:backgroundRemoval>
                    </a14:imgEffect>
                  </a14:imgLayer>
                </a14:imgProps>
              </a:ext>
            </a:extLst>
          </a:blip>
          <a:srcRect l="75003" b="24179"/>
          <a:stretch/>
        </p:blipFill>
        <p:spPr>
          <a:xfrm rot="595017">
            <a:off x="6154046" y="5202959"/>
            <a:ext cx="413086" cy="709918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A71BDA55-63D3-2FCD-0C3A-692F5FF9D757}"/>
              </a:ext>
            </a:extLst>
          </p:cNvPr>
          <p:cNvPicPr>
            <a:picLocks noChangeAspect="1"/>
          </p:cNvPicPr>
          <p:nvPr/>
        </p:nvPicPr>
        <p:blipFill rotWithShape="1">
          <a:blip r:embed="rId25"/>
          <a:srcRect l="20757" t="11469" r="20704" b="31631"/>
          <a:stretch/>
        </p:blipFill>
        <p:spPr>
          <a:xfrm>
            <a:off x="5942786" y="3674018"/>
            <a:ext cx="536851" cy="563578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ABD62B16-2F02-1A3E-3510-6A4B0F73E1D4}"/>
              </a:ext>
            </a:extLst>
          </p:cNvPr>
          <p:cNvPicPr>
            <a:picLocks noChangeAspect="1"/>
          </p:cNvPicPr>
          <p:nvPr/>
        </p:nvPicPr>
        <p:blipFill rotWithShape="1">
          <a:blip r:embed="rId26"/>
          <a:srcRect l="16545" t="4736" r="19425" b="10588"/>
          <a:stretch/>
        </p:blipFill>
        <p:spPr>
          <a:xfrm>
            <a:off x="11545440" y="5133485"/>
            <a:ext cx="545599" cy="1113191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6C1BCCB5-4506-0CE8-3A6D-6A3EE355DBBC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248969" y="1716501"/>
            <a:ext cx="684883" cy="68488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Blue II">
      <a:dk1>
        <a:srgbClr val="000000"/>
      </a:dk1>
      <a:lt1>
        <a:srgbClr val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65C84D2BBC9C4418D100289C50B411E" ma:contentTypeVersion="15" ma:contentTypeDescription="Create a new document." ma:contentTypeScope="" ma:versionID="29e6604ea140a9aaea01c2e53f7695c8">
  <xsd:schema xmlns:xsd="http://www.w3.org/2001/XMLSchema" xmlns:xs="http://www.w3.org/2001/XMLSchema" xmlns:p="http://schemas.microsoft.com/office/2006/metadata/properties" xmlns:ns2="a5cbdb78-7aa1-49d8-b2cc-d3ec8fed5a60" xmlns:ns3="a127fefa-4192-41dd-b15f-4b07839450f2" targetNamespace="http://schemas.microsoft.com/office/2006/metadata/properties" ma:root="true" ma:fieldsID="63d553d3f8dd32c9a31a8887c35ee449" ns2:_="" ns3:_="">
    <xsd:import namespace="a5cbdb78-7aa1-49d8-b2cc-d3ec8fed5a60"/>
    <xsd:import namespace="a127fefa-4192-41dd-b15f-4b07839450f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5cbdb78-7aa1-49d8-b2cc-d3ec8fed5a6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2" nillable="true" ma:displayName="Length (seconds)" ma:internalName="MediaLengthInSeconds" ma:readOnly="true">
      <xsd:simpleType>
        <xsd:restriction base="dms:Unknown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3bb2d876-8ee0-4d09-bc65-142f9a6c185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127fefa-4192-41dd-b15f-4b07839450f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6" nillable="true" ma:displayName="Taxonomy Catch All Column" ma:hidden="true" ma:list="{42cb1d8e-2764-4bd3-9d8c-9e5139a74793}" ma:internalName="TaxCatchAll" ma:showField="CatchAllData" ma:web="a127fefa-4192-41dd-b15f-4b07839450f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a127fefa-4192-41dd-b15f-4b07839450f2" xsi:nil="true"/>
    <lcf76f155ced4ddcb4097134ff3c332f xmlns="a5cbdb78-7aa1-49d8-b2cc-d3ec8fed5a60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FA443A3-88AC-47C8-A818-D930C177816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5cbdb78-7aa1-49d8-b2cc-d3ec8fed5a60"/>
    <ds:schemaRef ds:uri="a127fefa-4192-41dd-b15f-4b07839450f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AD32B55-85E0-4BB1-A8DC-0B4F55D1437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5BF8DD5-F027-4EFB-91A7-04DC70D2448C}">
  <ds:schemaRefs>
    <ds:schemaRef ds:uri="http://purl.org/dc/elements/1.1/"/>
    <ds:schemaRef ds:uri="a5cbdb78-7aa1-49d8-b2cc-d3ec8fed5a60"/>
    <ds:schemaRef ds:uri="http://schemas.microsoft.com/office/2006/documentManagement/types"/>
    <ds:schemaRef ds:uri="http://purl.org/dc/dcmitype/"/>
    <ds:schemaRef ds:uri="a127fefa-4192-41dd-b15f-4b07839450f2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30394</TotalTime>
  <Words>1154</Words>
  <Application>Microsoft Office PowerPoint</Application>
  <PresentationFormat>Widescreen</PresentationFormat>
  <Paragraphs>123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Aptos</vt:lpstr>
      <vt:lpstr>Arial</vt:lpstr>
      <vt:lpstr>Calibri</vt:lpstr>
      <vt:lpstr>Century Gothic</vt:lpstr>
      <vt:lpstr>Google Sans</vt:lpstr>
      <vt:lpstr>1_Office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Anita Bell</dc:creator>
  <cp:lastModifiedBy>Kim Mason</cp:lastModifiedBy>
  <cp:revision>56</cp:revision>
  <dcterms:created xsi:type="dcterms:W3CDTF">2023-06-25T21:12:08Z</dcterms:created>
  <dcterms:modified xsi:type="dcterms:W3CDTF">2024-09-12T16:41:42Z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0x010100765C84D2BBC9C4418D100289C50B411E</vt:lpwstr>
  </property>
  <property fmtid="{D5CDD505-2E9C-101B-9397-08002B2CF9AE}" pid="3" name="MediaServiceImageTags">
    <vt:lpwstr/>
  </property>
</Properties>
</file>