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89037" autoAdjust="0"/>
  </p:normalViewPr>
  <p:slideViewPr>
    <p:cSldViewPr snapToGrid="0">
      <p:cViewPr varScale="1">
        <p:scale>
          <a:sx n="80" d="100"/>
          <a:sy n="80" d="100"/>
        </p:scale>
        <p:origin x="9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entury Gothic" panose="020B0502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A107A67F-C800-4232-AE88-338A0DE4F94A}" type="datetimeFigureOut">
              <a:rPr lang="en-GB" smtClean="0"/>
              <a:pPr/>
              <a:t>11/06/2024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entury Gothic" panose="020B0502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CE88E8C3-B32A-4D99-A64D-8DFDBA88584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0280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25F38E-A70D-42F0-9349-6200EA31144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598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25F38E-A70D-42F0-9349-6200EA31144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07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D447B-3753-4334-B386-39D4344DB0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3F6903-3052-43F2-BB99-454F871745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3E5C7-5282-4ED6-94D3-674A57A05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C206D2-ABD9-4DA8-9797-4C7BA3E15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00F91C-E0AF-444D-B3EB-54E056EC3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6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03EF4-24EC-4458-9050-30A7E2DDC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DDE54-1D36-4851-8F36-38D9F13FD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53D74-5CA1-48E3-930F-6388E6108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F64FC-BF5C-4F7E-A01E-47F649C7C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7C4A3-70C5-45F3-A590-AB10B9DBF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600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ECA68-4348-4A13-8271-A792E80D5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1EFB2F-72C8-4EB7-8918-F6FBB47A20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6E380E-176C-4EC1-9FBA-41F04D06B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C296B-811E-453E-8029-1BD215154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18D6C-09D4-42EC-AF55-9587FB71C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777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B89B5-C2EB-436A-966B-74D3FE6C6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48C51-101C-4A81-9694-77C59C9ECC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F4239B-8AD7-43F3-ACEE-E9E7CE0FAB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F83832-D659-4469-9271-2246D908B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F19539-9605-434E-BBE0-6BFC6436C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89099C-6126-4317-9CA6-3B1FD1975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566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ACBF0-0A2D-4039-8D4B-E846C4881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4D312-8B83-40D7-B8FF-A17C8BEC5A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F1DE05-D224-4B2C-9D88-AFDBB0D60D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5B57AD-EBCA-4865-B43E-9E92AA8696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97FCAC-4D97-4875-8519-E70ECE332A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6BAE6E-6A1F-4946-9311-72B45EA3C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8B8F9C-6FBC-469B-A670-B6C98096E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511EBC-9F36-4770-A90E-DCDB52AC3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1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E5611-005A-4123-9B3C-BDE325EDE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BE3630-1D26-4AA6-A611-01F434F59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4D14C-F96C-4796-B6DC-443EA5F19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F11CC1-5385-467B-A87D-A5575852B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604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85887F-4C0A-4A56-9796-08946176B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016EFA-BF60-4A4F-98AA-0DA78859F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4BF429-2C5E-45BA-9AE5-3F83FB20A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457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C395C-CD0E-4944-AE4D-3076C71EF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261A0-1D49-41B4-A894-D545A96739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CBA00-C9FD-4E3A-9ED9-BFE19ED404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998F63-D280-44D7-9EEE-58B30D8DD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E25E8D-B2EC-4822-8520-F548DA5E0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D3EB7F-839D-4477-A511-319A43211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669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FAF2D-C4B9-412A-9F1D-723088B47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854141-C3EF-4F09-885B-4F39FC4B91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801ACF-3948-425B-BDBD-720623ABA9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3806ED-DBE8-4FE0-BD79-9D7501A31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F7FBDB-9E8A-4BA1-A556-03A1E4207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E075D-D9FF-4808-AEA9-479D6A199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91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6FB88-9F38-49A0-8F02-7A1DCA3A8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F65204-7DA7-434F-AA5B-26DF399939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F4256-215B-4AF6-9FF2-45341E339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60AEA-E970-4369-81A7-F06F241EB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F599A-DD76-4D64-A375-4F6C75FC1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857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F84ACC-6842-4E9C-A81C-1BC594CD18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05A887-F47A-4506-B8EF-D67E0F7D5C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18809-7682-4316-A237-71C6D0A0D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E9BD6-7C23-43D8-AAFF-BF5F2C055CB8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B2AEF-A529-4D3C-9BAD-5E6895B92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E1DBF-2EA5-49D6-A706-8F1779816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D4A14-3789-49D6-BD4F-4758574007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379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1C37D7-BC90-4A1B-A0B8-978D3073E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44654-3674-416A-B634-79854ABDB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0C0E5-5E7F-46E2-BB29-7525188694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7FFE9BD6-7C23-43D8-AAFF-BF5F2C055CB8}" type="datetimeFigureOut">
              <a:rPr lang="en-GB" smtClean="0"/>
              <a:pPr/>
              <a:t>11/06/2024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24CBB-0866-40CD-9DBB-B4440C9BDE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9658E-CD07-48A7-9AE2-0636C567FA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3C4D4A14-3789-49D6-BD4F-47585740079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68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02603"/>
              </p:ext>
            </p:extLst>
          </p:nvPr>
        </p:nvGraphicFramePr>
        <p:xfrm>
          <a:off x="2165568" y="27795"/>
          <a:ext cx="3199509" cy="3337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99509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141279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Why is monitoring animal health important?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1672525">
                <a:tc>
                  <a:txBody>
                    <a:bodyPr/>
                    <a:lstStyle/>
                    <a:p>
                      <a:pPr algn="ctr"/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Moral responsibility:</a:t>
                      </a:r>
                    </a:p>
                    <a:p>
                      <a:pPr algn="ctr"/>
                      <a:r>
                        <a:rPr lang="en-US" sz="1000" b="0" u="non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We may feel we have a moral duty to prevent pain and suffering in an animal.</a:t>
                      </a:r>
                    </a:p>
                    <a:p>
                      <a:pPr algn="ctr"/>
                      <a:endParaRPr lang="en-US" sz="1000" b="0" u="none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Legal obligation:</a:t>
                      </a:r>
                    </a:p>
                    <a:p>
                      <a:pPr algn="ctr"/>
                      <a:r>
                        <a:rPr lang="en-US" sz="1000" b="1" u="non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T</a:t>
                      </a:r>
                      <a:r>
                        <a:rPr lang="en-US" sz="1000" b="0" u="non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he Animal Welfare Act 2006 states the need to protect animals from pain, suffering, injury and disease</a:t>
                      </a:r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.</a:t>
                      </a:r>
                    </a:p>
                    <a:p>
                      <a:pPr algn="ctr"/>
                      <a:endParaRPr lang="en-US" sz="1000" b="1" u="sng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Human benefit</a:t>
                      </a:r>
                    </a:p>
                    <a:p>
                      <a:pPr algn="ctr"/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Ensuring animals used for food production are healthy and free from disease will prevent illness through the food chain</a:t>
                      </a:r>
                    </a:p>
                    <a:p>
                      <a:pPr algn="ctr"/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Animals used in research may need to be protected from ill health to provide valid results</a:t>
                      </a:r>
                    </a:p>
                    <a:p>
                      <a:pPr algn="ctr"/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Animals used for their abilities, such as working animals and those used for sport, will need to be healthy in order to perform to the highest standards</a:t>
                      </a:r>
                    </a:p>
                    <a:p>
                      <a:pPr algn="ctr"/>
                      <a:endParaRPr lang="en-GB" sz="800" b="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01028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70325A4-84AB-46E6-8C31-825F6FE881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642260"/>
              </p:ext>
            </p:extLst>
          </p:nvPr>
        </p:nvGraphicFramePr>
        <p:xfrm>
          <a:off x="5365077" y="43673"/>
          <a:ext cx="3337652" cy="25908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37652">
                  <a:extLst>
                    <a:ext uri="{9D8B030D-6E8A-4147-A177-3AD203B41FA5}">
                      <a16:colId xmlns:a16="http://schemas.microsoft.com/office/drawing/2014/main" val="1146839133"/>
                    </a:ext>
                  </a:extLst>
                </a:gridCol>
              </a:tblGrid>
              <a:tr h="16715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Routine health checks and visual checks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979717"/>
                  </a:ext>
                </a:extLst>
              </a:tr>
              <a:tr h="1361155"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Owners, keepers and qualified professionals may observe an animal to check for visual signs of health.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Animals show visible signs of health through their </a:t>
                      </a:r>
                      <a:r>
                        <a:rPr lang="en-US" sz="1000" b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behaviour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mobility and temperament. </a:t>
                      </a:r>
                    </a:p>
                    <a:p>
                      <a:pPr algn="ctr"/>
                      <a:endParaRPr lang="en-US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Routine health checks may include:</a:t>
                      </a:r>
                    </a:p>
                    <a:p>
                      <a:pPr algn="ctr"/>
                      <a:endParaRPr lang="en-US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Checking a young animal’s posture and movement to assess growth and joint development.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Checking older animals to assess their mobility.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Monitoring any changes in an animal’s </a:t>
                      </a:r>
                      <a:r>
                        <a:rPr lang="en-US" sz="1000" b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behaviour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temperament that could indicate pain.</a:t>
                      </a:r>
                    </a:p>
                    <a:p>
                      <a:pPr algn="ctr"/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313645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001E1205-7455-4E81-B15C-1280A039E3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042617"/>
              </p:ext>
            </p:extLst>
          </p:nvPr>
        </p:nvGraphicFramePr>
        <p:xfrm>
          <a:off x="5365077" y="2650351"/>
          <a:ext cx="3322399" cy="22673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22399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21698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Routine health checks: Physical checks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2023548"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following checks may be made by qualified professionals to diagnose conditions that may not be identified through the visual health check method:</a:t>
                      </a:r>
                    </a:p>
                    <a:p>
                      <a:pPr algn="ctr"/>
                      <a:endParaRPr lang="en-US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Weighing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Checking blood pressure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Checking pulse rate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Assessing mobility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Checking temperature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Carrying out blood, urine and </a:t>
                      </a:r>
                      <a:r>
                        <a:rPr lang="en-US" sz="1000" b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faecal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tests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Palpation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508112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BAE0B882-91D1-4695-A779-73589C587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134578"/>
              </p:ext>
            </p:extLst>
          </p:nvPr>
        </p:nvGraphicFramePr>
        <p:xfrm>
          <a:off x="8812287" y="3012730"/>
          <a:ext cx="3186481" cy="363261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86481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26405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Which aspects of health should be monitored?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3368565">
                <a:tc>
                  <a:txBody>
                    <a:bodyPr/>
                    <a:lstStyle/>
                    <a:p>
                      <a:pPr algn="l"/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pregnant animal-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Weight, heart rate, temperature, food and water intake and </a:t>
                      </a:r>
                      <a:r>
                        <a:rPr lang="en-US" sz="1000" b="0" baseline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behaviour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</a:p>
                    <a:p>
                      <a:pPr algn="l"/>
                      <a:endParaRPr lang="en-US" sz="1000" b="0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older animal-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Weight and food and water intake</a:t>
                      </a:r>
                    </a:p>
                    <a:p>
                      <a:pPr algn="l"/>
                      <a:endParaRPr lang="en-US" sz="1000" b="0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animal after surgery-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Wound appearance, weight, temperature, food and water intake and </a:t>
                      </a:r>
                      <a:r>
                        <a:rPr lang="en-US" sz="1000" b="0" baseline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behaviour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US" sz="1000" b="0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animal with an injury</a:t>
                      </a:r>
                    </a:p>
                    <a:p>
                      <a:pPr algn="l"/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Wound appearance, weight, temperature, food and water intake, heart rate and respiratory rate</a:t>
                      </a:r>
                    </a:p>
                    <a:p>
                      <a:pPr algn="l"/>
                      <a:endParaRPr lang="en-US" sz="1000" b="0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venomous animal</a:t>
                      </a:r>
                    </a:p>
                    <a:p>
                      <a:pPr algn="l"/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Food and water intake and </a:t>
                      </a:r>
                      <a:r>
                        <a:rPr lang="en-US" sz="1000" b="0" baseline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behaviour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800" b="1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464324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6A031751-B3E5-4CDA-8F08-E6B0A4E20B0F}"/>
              </a:ext>
            </a:extLst>
          </p:cNvPr>
          <p:cNvSpPr/>
          <p:nvPr/>
        </p:nvSpPr>
        <p:spPr>
          <a:xfrm>
            <a:off x="2175399" y="5915130"/>
            <a:ext cx="3171018" cy="8933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  <a:latin typeface="Century Gothic" panose="020B0502020202020204" pitchFamily="34" charset="0"/>
              </a:rPr>
              <a:t>KEY TERMS/VOCABULARLY:</a:t>
            </a:r>
          </a:p>
          <a:p>
            <a:r>
              <a:rPr lang="en-US" sz="1050" b="1" dirty="0">
                <a:solidFill>
                  <a:schemeClr val="tx1"/>
                </a:solidFill>
                <a:latin typeface="Century Gothic" panose="020B0502020202020204" pitchFamily="34" charset="0"/>
              </a:rPr>
              <a:t>Palpation: </a:t>
            </a:r>
            <a:r>
              <a:rPr lang="en-US" sz="1050" dirty="0">
                <a:solidFill>
                  <a:schemeClr val="tx1"/>
                </a:solidFill>
                <a:latin typeface="Century Gothic" panose="020B0502020202020204" pitchFamily="34" charset="0"/>
              </a:rPr>
              <a:t>examining an animal with the hands to check for problems.</a:t>
            </a:r>
          </a:p>
          <a:p>
            <a:endParaRPr lang="en-GB" sz="105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5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CAB3A1-9493-AD4E-F3B8-064BFA698995}"/>
              </a:ext>
            </a:extLst>
          </p:cNvPr>
          <p:cNvSpPr txBox="1"/>
          <p:nvPr/>
        </p:nvSpPr>
        <p:spPr>
          <a:xfrm>
            <a:off x="1805" y="271358"/>
            <a:ext cx="2283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Animal Care </a:t>
            </a:r>
          </a:p>
        </p:txBody>
      </p:sp>
      <p:pic>
        <p:nvPicPr>
          <p:cNvPr id="4" name="Graphic 7" descr="Map with pin with solid fill">
            <a:extLst>
              <a:ext uri="{FF2B5EF4-FFF2-40B4-BE49-F238E27FC236}">
                <a16:creationId xmlns:a16="http://schemas.microsoft.com/office/drawing/2014/main" id="{9E1D27E6-BA3A-8622-414F-3610162066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22423" y="-36682"/>
            <a:ext cx="576345" cy="5763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862271-F4D0-4626-88D5-1797BF0087A3}"/>
              </a:ext>
            </a:extLst>
          </p:cNvPr>
          <p:cNvSpPr txBox="1"/>
          <p:nvPr/>
        </p:nvSpPr>
        <p:spPr>
          <a:xfrm>
            <a:off x="193232" y="733023"/>
            <a:ext cx="177800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Animal Health and Welfare</a:t>
            </a:r>
          </a:p>
          <a:p>
            <a:r>
              <a:rPr lang="en-US" dirty="0"/>
              <a:t>Learners must understand what to look out for to</a:t>
            </a:r>
          </a:p>
          <a:p>
            <a:r>
              <a:rPr lang="en-US" dirty="0"/>
              <a:t>determine whether an animal is well. They must know the signs of ill health that may</a:t>
            </a:r>
          </a:p>
          <a:p>
            <a:r>
              <a:rPr lang="en-US" dirty="0"/>
              <a:t>need further investigation. Animal species covered in this learning outcome must include</a:t>
            </a:r>
          </a:p>
          <a:p>
            <a:r>
              <a:rPr lang="en-US" dirty="0"/>
              <a:t>dogs, cats, rabbits, hamsters and guinea pigs.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4EF5532-48B4-43A4-B5E8-FF418F380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346754"/>
              </p:ext>
            </p:extLst>
          </p:nvPr>
        </p:nvGraphicFramePr>
        <p:xfrm>
          <a:off x="8774166" y="638857"/>
          <a:ext cx="3322399" cy="23164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22399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226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Routine health checks: observation checks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1923628"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observation check is like a visual health check because the animal is not handled. Also, health factors are observed visually and recorded. But observation checks on an animal’s </a:t>
                      </a:r>
                      <a:r>
                        <a:rPr lang="en-US" sz="1000" b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behaviour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movement are normally carried out over a longer period of time.</a:t>
                      </a:r>
                    </a:p>
                    <a:p>
                      <a:pPr algn="ctr"/>
                      <a:endParaRPr lang="en-US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This method is useful in cases with some animals, such as: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Very young animals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Aggressive animals</a:t>
                      </a:r>
                    </a:p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Venomous and poisonous animals.</a:t>
                      </a:r>
                    </a:p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50811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6562E5A-EDAC-43BB-9A72-120A696336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319589"/>
              </p:ext>
            </p:extLst>
          </p:nvPr>
        </p:nvGraphicFramePr>
        <p:xfrm>
          <a:off x="2194059" y="3508972"/>
          <a:ext cx="3171018" cy="23164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71018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22108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to record and monitor animal health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1968990">
                <a:tc>
                  <a:txBody>
                    <a:bodyPr/>
                    <a:lstStyle/>
                    <a:p>
                      <a:pPr marL="0" indent="0">
                        <a:spcBef>
                          <a:spcPts val="1200"/>
                        </a:spcBef>
                        <a:buNone/>
                      </a:pPr>
                      <a:r>
                        <a:rPr lang="en-GB" sz="1000" dirty="0"/>
                        <a:t>There are many ways to keep a record of an animal’s health in order to monitor changes:</a:t>
                      </a:r>
                    </a:p>
                    <a:p>
                      <a:pPr>
                        <a:spcBef>
                          <a:spcPts val="1200"/>
                        </a:spcBef>
                      </a:pPr>
                      <a:r>
                        <a:rPr lang="en-GB" sz="1000" dirty="0"/>
                        <a:t>Journal/diary/folder</a:t>
                      </a:r>
                    </a:p>
                    <a:p>
                      <a:pPr>
                        <a:spcBef>
                          <a:spcPts val="1200"/>
                        </a:spcBef>
                      </a:pPr>
                      <a:r>
                        <a:rPr lang="en-GB" sz="1000" dirty="0"/>
                        <a:t>Whiteboard</a:t>
                      </a:r>
                    </a:p>
                    <a:p>
                      <a:pPr>
                        <a:spcBef>
                          <a:spcPts val="1200"/>
                        </a:spcBef>
                      </a:pPr>
                      <a:r>
                        <a:rPr lang="en-GB" sz="1000" dirty="0"/>
                        <a:t>Electronic database</a:t>
                      </a:r>
                    </a:p>
                    <a:p>
                      <a:pPr>
                        <a:spcBef>
                          <a:spcPts val="1200"/>
                        </a:spcBef>
                      </a:pPr>
                      <a:r>
                        <a:rPr lang="en-GB" sz="1000" dirty="0"/>
                        <a:t>Veterinary records</a:t>
                      </a:r>
                    </a:p>
                    <a:p>
                      <a:pPr>
                        <a:spcBef>
                          <a:spcPts val="1200"/>
                        </a:spcBef>
                      </a:pPr>
                      <a:r>
                        <a:rPr lang="en-GB" sz="1000" dirty="0"/>
                        <a:t>Photographs and videos.</a:t>
                      </a:r>
                    </a:p>
                    <a:p>
                      <a:pPr algn="ctr"/>
                      <a:endParaRPr lang="en-GB" sz="1000" b="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010289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77C549B1-B0D0-4131-B708-918C0C4A9F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6589" y="5004504"/>
            <a:ext cx="3247408" cy="173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4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872101"/>
              </p:ext>
            </p:extLst>
          </p:nvPr>
        </p:nvGraphicFramePr>
        <p:xfrm>
          <a:off x="258617" y="81753"/>
          <a:ext cx="3815562" cy="46526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15562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32445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Signs of good health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2815458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Main indicators of good health</a:t>
                      </a: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dirty="0">
                          <a:latin typeface="Century Gothic" panose="020B0502020202020204" pitchFamily="34" charset="0"/>
                        </a:rPr>
                        <a:t>Eyes: bright, clear pupils, response to movement</a:t>
                      </a:r>
                    </a:p>
                    <a:p>
                      <a:pPr algn="ctr"/>
                      <a:r>
                        <a:rPr lang="en-US" sz="1000" dirty="0">
                          <a:latin typeface="Century Gothic" panose="020B0502020202020204" pitchFamily="34" charset="0"/>
                        </a:rPr>
                        <a:t>Ears: natural movement, response to sound, clean</a:t>
                      </a:r>
                    </a:p>
                    <a:p>
                      <a:pPr algn="ctr"/>
                      <a:r>
                        <a:rPr lang="en-US" sz="1000" dirty="0">
                          <a:latin typeface="Century Gothic" panose="020B0502020202020204" pitchFamily="34" charset="0"/>
                        </a:rPr>
                        <a:t>Nose: clear airways, response to smell, clean</a:t>
                      </a:r>
                    </a:p>
                    <a:p>
                      <a:pPr algn="ctr"/>
                      <a:r>
                        <a:rPr lang="en-US" sz="1000" dirty="0">
                          <a:latin typeface="Century Gothic" panose="020B0502020202020204" pitchFamily="34" charset="0"/>
                        </a:rPr>
                        <a:t>Mouth: pink gums, clean teeth</a:t>
                      </a:r>
                    </a:p>
                    <a:p>
                      <a:pPr algn="ctr"/>
                      <a:r>
                        <a:rPr lang="en-US" sz="1000" dirty="0">
                          <a:latin typeface="Century Gothic" panose="020B0502020202020204" pitchFamily="34" charset="0"/>
                        </a:rPr>
                        <a:t>Coat: clean and shiny, full, no bald patches</a:t>
                      </a:r>
                    </a:p>
                    <a:p>
                      <a:pPr algn="ctr"/>
                      <a:r>
                        <a:rPr lang="en-US" sz="1000" dirty="0">
                          <a:latin typeface="Century Gothic" panose="020B0502020202020204" pitchFamily="34" charset="0"/>
                        </a:rPr>
                        <a:t>Skin: correct </a:t>
                      </a:r>
                      <a:r>
                        <a:rPr lang="en-US" sz="1000" dirty="0" err="1">
                          <a:latin typeface="Century Gothic" panose="020B0502020202020204" pitchFamily="34" charset="0"/>
                        </a:rPr>
                        <a:t>colour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, no breaks in the skin, no rashes</a:t>
                      </a:r>
                    </a:p>
                    <a:p>
                      <a:pPr algn="ctr"/>
                      <a:r>
                        <a:rPr lang="en-US" sz="1000" dirty="0">
                          <a:latin typeface="Century Gothic" panose="020B0502020202020204" pitchFamily="34" charset="0"/>
                        </a:rPr>
                        <a:t>Tail: natural movement, absence of lumps or abrasions </a:t>
                      </a:r>
                    </a:p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Further indicators of good health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Feet: correct number of toes, correct number of claws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Posture: normal stance for the species, equal weight on all limbs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Breathing: apt respiratory rate for situation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Urine: normal 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colour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/quantity, passed frequently and with ease</a:t>
                      </a:r>
                    </a:p>
                    <a:p>
                      <a:pPr algn="ctr"/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Faeces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: normal consistency/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colour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, passed frequently and with ease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Food and water intake: normal quantity/frequency, correct foodstuff, ease of ingestion</a:t>
                      </a:r>
                    </a:p>
                    <a:p>
                      <a:pPr algn="ctr"/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Behaviour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: natural/normal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Body language: no signs </a:t>
                      </a:r>
                      <a:br>
                        <a:rPr lang="en-US" sz="1000" b="0" dirty="0">
                          <a:latin typeface="Century Gothic" panose="020B0502020202020204" pitchFamily="34" charset="0"/>
                        </a:rPr>
                      </a:b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of pain</a:t>
                      </a:r>
                    </a:p>
                    <a:p>
                      <a:pPr algn="ctr"/>
                      <a:endParaRPr lang="en-US" sz="10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sz="100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010289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A1B42846-BC19-4BB9-8892-9EEC3D0868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910114"/>
              </p:ext>
            </p:extLst>
          </p:nvPr>
        </p:nvGraphicFramePr>
        <p:xfrm>
          <a:off x="8055811" y="4821794"/>
          <a:ext cx="3866410" cy="18851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66410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30015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Common signs of stress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476312"/>
                  </a:ext>
                </a:extLst>
              </a:tr>
              <a:tr h="1414692">
                <a:tc>
                  <a:txBody>
                    <a:bodyPr/>
                    <a:lstStyle/>
                    <a:p>
                      <a:pPr algn="l"/>
                      <a:r>
                        <a:rPr lang="en-US" sz="10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Physiological signs:</a:t>
                      </a:r>
                    </a:p>
                    <a:p>
                      <a:pPr algn="l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Increased heart rate and Increased respiratory rate (panting).</a:t>
                      </a:r>
                    </a:p>
                    <a:p>
                      <a:pPr algn="l"/>
                      <a:endParaRPr lang="en-US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US" sz="1000" b="1" u="sng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Behavioural</a:t>
                      </a:r>
                      <a:r>
                        <a:rPr lang="en-US" sz="1000" b="1" u="sng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signs:</a:t>
                      </a:r>
                    </a:p>
                    <a:p>
                      <a:pPr algn="l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Aggression, lowered body posture, </a:t>
                      </a:r>
                      <a:r>
                        <a:rPr lang="en-US" sz="1000" b="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vocalisations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(e.g. hissing, growling, etc.), avoiding eye contact, running away, hiding, self-mutilation/overgrooming and loss of appetite.</a:t>
                      </a:r>
                    </a:p>
                    <a:p>
                      <a:pPr algn="ctr"/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8852909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0B0D044B-2762-400C-B719-2410869E9B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018690"/>
              </p:ext>
            </p:extLst>
          </p:nvPr>
        </p:nvGraphicFramePr>
        <p:xfrm>
          <a:off x="4162795" y="3890377"/>
          <a:ext cx="3866410" cy="154789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33205">
                  <a:extLst>
                    <a:ext uri="{9D8B030D-6E8A-4147-A177-3AD203B41FA5}">
                      <a16:colId xmlns:a16="http://schemas.microsoft.com/office/drawing/2014/main" val="1146839133"/>
                    </a:ext>
                  </a:extLst>
                </a:gridCol>
                <a:gridCol w="1933205">
                  <a:extLst>
                    <a:ext uri="{9D8B030D-6E8A-4147-A177-3AD203B41FA5}">
                      <a16:colId xmlns:a16="http://schemas.microsoft.com/office/drawing/2014/main" val="909537293"/>
                    </a:ext>
                  </a:extLst>
                </a:gridCol>
              </a:tblGrid>
              <a:tr h="24768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Assessing an animals health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979717"/>
                  </a:ext>
                </a:extLst>
              </a:tr>
              <a:tr h="24768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Fox with scabies/ mange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Obese cat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2953198"/>
                  </a:ext>
                </a:extLst>
              </a:tr>
              <a:tr h="1052523">
                <a:tc gridSpan="2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9454926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34C2548B-935D-4335-A3B0-8E3748B35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374525"/>
              </p:ext>
            </p:extLst>
          </p:nvPr>
        </p:nvGraphicFramePr>
        <p:xfrm>
          <a:off x="8036994" y="81753"/>
          <a:ext cx="3828179" cy="2103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92459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  <a:gridCol w="235720">
                  <a:extLst>
                    <a:ext uri="{9D8B030D-6E8A-4147-A177-3AD203B41FA5}">
                      <a16:colId xmlns:a16="http://schemas.microsoft.com/office/drawing/2014/main" val="3272675616"/>
                    </a:ext>
                  </a:extLst>
                </a:gridCol>
              </a:tblGrid>
              <a:tr h="24442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Common causes of stress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 animals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22812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Natural stressors: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010289"/>
                  </a:ext>
                </a:extLst>
              </a:tr>
              <a:tr h="1380485">
                <a:tc>
                  <a:txBody>
                    <a:bodyPr/>
                    <a:lstStyle/>
                    <a:p>
                      <a:pPr algn="ctr"/>
                      <a:r>
                        <a:rPr lang="en-US" sz="1000" b="0">
                          <a:latin typeface="Century Gothic" panose="020B0502020202020204" pitchFamily="34" charset="0"/>
                        </a:rPr>
                        <a:t>Food shortages</a:t>
                      </a:r>
                    </a:p>
                    <a:p>
                      <a:pPr algn="ctr"/>
                      <a:r>
                        <a:rPr lang="en-US" sz="1000" b="0">
                          <a:latin typeface="Century Gothic" panose="020B0502020202020204" pitchFamily="34" charset="0"/>
                        </a:rPr>
                        <a:t>The presence of predators</a:t>
                      </a:r>
                    </a:p>
                    <a:p>
                      <a:pPr algn="ctr"/>
                      <a:r>
                        <a:rPr lang="en-US" sz="1000" b="0">
                          <a:latin typeface="Century Gothic" panose="020B0502020202020204" pitchFamily="34" charset="0"/>
                        </a:rPr>
                        <a:t>Conflicts with neighbouring animals or group members</a:t>
                      </a:r>
                    </a:p>
                    <a:p>
                      <a:pPr algn="ctr"/>
                      <a:r>
                        <a:rPr lang="en-US" sz="1000" b="0">
                          <a:latin typeface="Century Gothic" panose="020B0502020202020204" pitchFamily="34" charset="0"/>
                        </a:rPr>
                        <a:t>Fluctuations in food and water availability</a:t>
                      </a:r>
                    </a:p>
                    <a:p>
                      <a:pPr algn="ctr"/>
                      <a:r>
                        <a:rPr lang="en-US" sz="1000" b="0">
                          <a:latin typeface="Century Gothic" panose="020B0502020202020204" pitchFamily="34" charset="0"/>
                        </a:rPr>
                        <a:t>Temperature changes.</a:t>
                      </a:r>
                    </a:p>
                    <a:p>
                      <a:pPr algn="ctr"/>
                      <a:r>
                        <a:rPr lang="en-US" sz="1000" b="0">
                          <a:latin typeface="Century Gothic" panose="020B0502020202020204" pitchFamily="34" charset="0"/>
                        </a:rPr>
                        <a:t>Although individuals can sometimes predict when stressors will occur, e.g. food shortages during the winter months, they cannot always foresee the intensity or duration of individual stressors.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531943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ADE6C8D5-F588-4C0A-B787-C8AD715041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604468"/>
              </p:ext>
            </p:extLst>
          </p:nvPr>
        </p:nvGraphicFramePr>
        <p:xfrm>
          <a:off x="8103941" y="2272300"/>
          <a:ext cx="3818280" cy="246206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18280">
                  <a:extLst>
                    <a:ext uri="{9D8B030D-6E8A-4147-A177-3AD203B41FA5}">
                      <a16:colId xmlns:a16="http://schemas.microsoft.com/office/drawing/2014/main" val="1146839133"/>
                    </a:ext>
                  </a:extLst>
                </a:gridCol>
              </a:tblGrid>
              <a:tr h="47513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Common causes of stress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 animals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979717"/>
                  </a:ext>
                </a:extLst>
              </a:tr>
              <a:tr h="345553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Captivity stressors: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313645"/>
                  </a:ext>
                </a:extLst>
              </a:tr>
              <a:tr h="1641378"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Human presence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False social groups, unfamiliar enclosure/mates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Unfamiliar stimuli (noises, smells, objects, etc.)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Change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Sanitation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Comfort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Handling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Transportation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Training</a:t>
                      </a:r>
                    </a:p>
                    <a:p>
                      <a:pPr algn="ctr"/>
                      <a:r>
                        <a:rPr lang="en-GB" sz="1000" b="0" dirty="0">
                          <a:latin typeface="Century Gothic" panose="020B0502020202020204" pitchFamily="34" charset="0"/>
                        </a:rPr>
                        <a:t>Unpredictable feeding.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2953198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4D1B5AAE-2F81-4066-8C60-ECFBF9DC2C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549" y="4734367"/>
            <a:ext cx="3117758" cy="2099084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7A0B000-1E3A-4BDA-B3C3-1E52309474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968769"/>
              </p:ext>
            </p:extLst>
          </p:nvPr>
        </p:nvGraphicFramePr>
        <p:xfrm>
          <a:off x="4127108" y="81753"/>
          <a:ext cx="3815562" cy="3688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15562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21526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Signs of ill health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3417395"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Eyes: sunken, discharge, cloudy pupils, bloodshot, limited sight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Ears: discharge, loss of hearing, injury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Nose, discharge, abrasions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Mouth: pale or 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discoloured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 gums, 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discoloured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 or broken teeth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Coat: dull, matted, bald pitches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Skin: abnormal 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colour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, break in the skin, rash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Tail: lumps or abrasions, broken 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Feet: broken claws, cracked pads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Posture: reluctance to use all limbs, hunched appearance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Breathing: irregular respiratory rate for the situation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Urine: 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discoloured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, contains blood or pus, strong smell, displaying signs of difficulty passing urine</a:t>
                      </a:r>
                    </a:p>
                    <a:p>
                      <a:pPr algn="ctr"/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Faeces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: loose consistency, 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colour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 change, contains blood, displaying signs of difficulty passing </a:t>
                      </a:r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faeces</a:t>
                      </a:r>
                      <a:endParaRPr lang="en-US" sz="10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Food and water intake: </a:t>
                      </a:r>
                      <a:br>
                        <a:rPr lang="en-US" sz="1000" b="0" dirty="0">
                          <a:latin typeface="Century Gothic" panose="020B0502020202020204" pitchFamily="34" charset="0"/>
                        </a:rPr>
                      </a:b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loss of appetite, increased thirst, rapid weight loss, unexpected weight gain</a:t>
                      </a:r>
                    </a:p>
                    <a:p>
                      <a:pPr algn="ctr"/>
                      <a:r>
                        <a:rPr lang="en-US" sz="1000" b="0" dirty="0" err="1">
                          <a:latin typeface="Century Gothic" panose="020B0502020202020204" pitchFamily="34" charset="0"/>
                        </a:rPr>
                        <a:t>Behaviour</a:t>
                      </a:r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: abnormal</a:t>
                      </a:r>
                    </a:p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Body language, signs of pain.</a:t>
                      </a:r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010289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A0EDB020-7BAA-4DAD-ACD1-2D8E9B6750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13008" y="4422087"/>
            <a:ext cx="1017771" cy="92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C470E6-A61D-404F-8FE9-2D10DBDFD9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7155" y="4485385"/>
            <a:ext cx="1216487" cy="810991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3D444B5-7FB1-42B4-8EFA-062E40B36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515288"/>
              </p:ext>
            </p:extLst>
          </p:nvPr>
        </p:nvGraphicFramePr>
        <p:xfrm>
          <a:off x="4127108" y="5461851"/>
          <a:ext cx="3815562" cy="112062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15562">
                  <a:extLst>
                    <a:ext uri="{9D8B030D-6E8A-4147-A177-3AD203B41FA5}">
                      <a16:colId xmlns:a16="http://schemas.microsoft.com/office/drawing/2014/main" val="204375177"/>
                    </a:ext>
                  </a:extLst>
                </a:gridCol>
              </a:tblGrid>
              <a:tr h="18957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is stress?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4973"/>
                  </a:ext>
                </a:extLst>
              </a:tr>
              <a:tr h="876781"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entury Gothic" panose="020B0502020202020204" pitchFamily="34" charset="0"/>
                        </a:rPr>
                        <a:t>Stress is an animal’s response to a stressor such as an environmental condition. It is the body's method of reacting to a condition such as a threat, challenge or physical and psychological barrier. </a:t>
                      </a:r>
                      <a:endParaRPr lang="en-US" sz="100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0102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9432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127fefa-4192-41dd-b15f-4b07839450f2" xsi:nil="true"/>
    <lcf76f155ced4ddcb4097134ff3c332f xmlns="a5cbdb78-7aa1-49d8-b2cc-d3ec8fed5a6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5C84D2BBC9C4418D100289C50B411E" ma:contentTypeVersion="15" ma:contentTypeDescription="Create a new document." ma:contentTypeScope="" ma:versionID="29e6604ea140a9aaea01c2e53f7695c8">
  <xsd:schema xmlns:xsd="http://www.w3.org/2001/XMLSchema" xmlns:xs="http://www.w3.org/2001/XMLSchema" xmlns:p="http://schemas.microsoft.com/office/2006/metadata/properties" xmlns:ns2="a5cbdb78-7aa1-49d8-b2cc-d3ec8fed5a60" xmlns:ns3="a127fefa-4192-41dd-b15f-4b07839450f2" targetNamespace="http://schemas.microsoft.com/office/2006/metadata/properties" ma:root="true" ma:fieldsID="63d553d3f8dd32c9a31a8887c35ee449" ns2:_="" ns3:_="">
    <xsd:import namespace="a5cbdb78-7aa1-49d8-b2cc-d3ec8fed5a60"/>
    <xsd:import namespace="a127fefa-4192-41dd-b15f-4b07839450f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cbdb78-7aa1-49d8-b2cc-d3ec8fed5a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bb2d876-8ee0-4d09-bc65-142f9a6c185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27fefa-4192-41dd-b15f-4b07839450f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42cb1d8e-2764-4bd3-9d8c-9e5139a74793}" ma:internalName="TaxCatchAll" ma:showField="CatchAllData" ma:web="a127fefa-4192-41dd-b15f-4b07839450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F88E79-1C55-46B3-A0EF-BE9E2577D207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a127fefa-4192-41dd-b15f-4b07839450f2"/>
    <ds:schemaRef ds:uri="http://schemas.microsoft.com/office/infopath/2007/PartnerControls"/>
    <ds:schemaRef ds:uri="http://purl.org/dc/terms/"/>
    <ds:schemaRef ds:uri="a5cbdb78-7aa1-49d8-b2cc-d3ec8fed5a60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A24EDA6-22D1-4EC5-AFE1-C1BCBCFF1D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cbdb78-7aa1-49d8-b2cc-d3ec8fed5a60"/>
    <ds:schemaRef ds:uri="a127fefa-4192-41dd-b15f-4b07839450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BA8C7A2-FF21-454E-96E2-C362800A96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1057</Words>
  <Application>Microsoft Office PowerPoint</Application>
  <PresentationFormat>Widescreen</PresentationFormat>
  <Paragraphs>135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Leggett</dc:creator>
  <cp:lastModifiedBy>Kirsty Harvey</cp:lastModifiedBy>
  <cp:revision>32</cp:revision>
  <dcterms:created xsi:type="dcterms:W3CDTF">2017-09-02T18:18:42Z</dcterms:created>
  <dcterms:modified xsi:type="dcterms:W3CDTF">2024-06-11T13:32:41Z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0x010100765C84D2BBC9C4418D100289C50B411E</vt:lpwstr>
  </property>
  <property fmtid="{D5CDD505-2E9C-101B-9397-08002B2CF9AE}" pid="3" name="MediaServiceImageTags">
    <vt:lpwstr/>
  </property>
</Properties>
</file>