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7560000" cx="10800000"/>
  <p:notesSz cx="6858000" cy="9144000"/>
  <p:embeddedFontLst>
    <p:embeddedFont>
      <p:font typeface="Lexend"/>
      <p:regular r:id="rId14"/>
      <p:bold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81">
          <p15:clr>
            <a:srgbClr val="747775"/>
          </p15:clr>
        </p15:guide>
        <p15:guide id="2" pos="3402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A9B2638-716A-417B-8B6B-67EF3FCE3FE8}">
  <a:tblStyle styleId="{6A9B2638-716A-417B-8B6B-67EF3FCE3FE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81" orient="horz"/>
        <p:guide pos="3402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Lexend-bold.fntdata"/><Relationship Id="rId14" Type="http://schemas.openxmlformats.org/officeDocument/2006/relationships/font" Target="fonts/Lexend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e533a59f8b_0_5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e533a59f8b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e533a59f8b_0_12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e533a59f8b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e533a59f8b_0_17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e533a59f8b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e533a59f8b_0_22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e533a59f8b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e533a59f8b_0_27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e533a59f8b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e533a59f8b_0_32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e533a59f8b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8159" y="1094388"/>
            <a:ext cx="10063800" cy="30168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8150" y="4165643"/>
            <a:ext cx="10063800" cy="11649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8150" y="3161354"/>
            <a:ext cx="10063800" cy="12372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8150" y="1693927"/>
            <a:ext cx="10063800" cy="50214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8150" y="1693927"/>
            <a:ext cx="4724400" cy="50214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707559" y="1693927"/>
            <a:ext cx="4724400" cy="50214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8150" y="816630"/>
            <a:ext cx="3316500" cy="11106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8150" y="2042457"/>
            <a:ext cx="3316500" cy="46731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9035" y="661638"/>
            <a:ext cx="7521000" cy="60126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400000" y="-184"/>
            <a:ext cx="5400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775" lIns="116775" spcFirstLastPara="1" rIns="116775" wrap="square" tIns="1167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3583" y="1812541"/>
            <a:ext cx="4777800" cy="21786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3583" y="4120005"/>
            <a:ext cx="4777800" cy="18153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834055" y="1064257"/>
            <a:ext cx="4531800" cy="54312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8150" y="6218168"/>
            <a:ext cx="7085100" cy="8895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8150" y="1625801"/>
            <a:ext cx="10063800" cy="28860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8150" y="4633192"/>
            <a:ext cx="10063800" cy="19119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rm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775" lIns="116775" spcFirstLastPara="1" rIns="116775" wrap="square" tIns="1167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8150" y="1693927"/>
            <a:ext cx="10063800" cy="50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775" lIns="116775" spcFirstLastPara="1" rIns="116775" wrap="square" tIns="116775">
            <a:norm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775" lIns="116775" spcFirstLastPara="1" rIns="116775" wrap="square" tIns="116775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11" Type="http://schemas.openxmlformats.org/officeDocument/2006/relationships/image" Target="../media/image5.jpg"/><Relationship Id="rId10" Type="http://schemas.openxmlformats.org/officeDocument/2006/relationships/image" Target="../media/image3.jpg"/><Relationship Id="rId12" Type="http://schemas.openxmlformats.org/officeDocument/2006/relationships/image" Target="../media/image2.jpg"/><Relationship Id="rId9" Type="http://schemas.openxmlformats.org/officeDocument/2006/relationships/image" Target="../media/image6.jpg"/><Relationship Id="rId5" Type="http://schemas.openxmlformats.org/officeDocument/2006/relationships/image" Target="../media/image9.jpg"/><Relationship Id="rId6" Type="http://schemas.openxmlformats.org/officeDocument/2006/relationships/image" Target="../media/image7.jpg"/><Relationship Id="rId7" Type="http://schemas.openxmlformats.org/officeDocument/2006/relationships/image" Target="../media/image4.jpg"/><Relationship Id="rId8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</a:t>
            </a: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Component 1 : Animal Behaviour and Handling</a:t>
            </a: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 		</a:t>
            </a:r>
            <a:r>
              <a:rPr b="1"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ANIMAL</a:t>
            </a:r>
            <a:r>
              <a:rPr b="1"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 BEHAVIOUR</a:t>
            </a:r>
            <a:endParaRPr b="1" sz="17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55" name="Google Shape;55;p13"/>
          <p:cNvGraphicFramePr/>
          <p:nvPr/>
        </p:nvGraphicFramePr>
        <p:xfrm>
          <a:off x="156850" y="844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382850"/>
                <a:gridCol w="1625575"/>
                <a:gridCol w="3234725"/>
              </a:tblGrid>
              <a:tr h="644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Behaviour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How an animal acts / what it does.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4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Behaviour pattern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 set of behaviours that have the same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purpose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4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Normal behaviour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Behaviours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you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would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expect to see.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4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Abnormal behaviour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Behaviour that you would not expect to see.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92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Stereotype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Repeated movement or action for no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particular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reason.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4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Internal factor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Something inside of the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animal's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body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4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External factor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Something outside of the animal’s body.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9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Handling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Working with an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animal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but allowing some freedom of movement.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92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Restraint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Working with an animal and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restricting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movement.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5522538" y="844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531725"/>
                <a:gridCol w="1629675"/>
                <a:gridCol w="3000675"/>
              </a:tblGrid>
              <a:tr h="717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10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Nocturnal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Peak activity during the night.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17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11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Diurnal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Peak activity during the day.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17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12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Crepuscular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Peak activity at dawn / duck.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17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13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Vocalisation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Communication using sound.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17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14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Scenting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Communication using smell.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392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15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Interspecific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Happens between the same type of animal / species. E.g Dogs playing together.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78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16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Intraspecific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Happens between different types / species.</a:t>
                      </a:r>
                      <a:b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</a:b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E.g Cat chasing a mouse.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17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17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Biosecurity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Preventing the spread of bacteria / virus / fungi.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7" name="Google Shape;57;p13"/>
          <p:cNvSpPr txBox="1"/>
          <p:nvPr/>
        </p:nvSpPr>
        <p:spPr>
          <a:xfrm>
            <a:off x="10807150" y="2033000"/>
            <a:ext cx="4485900" cy="24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dk2"/>
                </a:solidFill>
              </a:rPr>
              <a:t>Key term</a:t>
            </a:r>
            <a:endParaRPr sz="23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</a:t>
            </a: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Component 1 : Animal Behaviour and Handling</a:t>
            </a: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 	</a:t>
            </a:r>
            <a:r>
              <a:rPr b="1"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PPE / Handling </a:t>
            </a:r>
            <a:r>
              <a:rPr b="1"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equipment</a:t>
            </a:r>
            <a:endParaRPr b="1" sz="17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-4275725" y="468375"/>
            <a:ext cx="3004800" cy="24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solidFill>
                  <a:schemeClr val="dk2"/>
                </a:solidFill>
              </a:rPr>
              <a:t>PPE</a:t>
            </a:r>
            <a:endParaRPr sz="37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solidFill>
                  <a:schemeClr val="dk2"/>
                </a:solidFill>
              </a:rPr>
              <a:t>Handling equipment</a:t>
            </a:r>
            <a:endParaRPr sz="37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>
              <a:solidFill>
                <a:schemeClr val="dk2"/>
              </a:solidFill>
            </a:endParaRPr>
          </a:p>
        </p:txBody>
      </p:sp>
      <p:graphicFrame>
        <p:nvGraphicFramePr>
          <p:cNvPr id="64" name="Google Shape;64;p14"/>
          <p:cNvGraphicFramePr/>
          <p:nvPr/>
        </p:nvGraphicFramePr>
        <p:xfrm>
          <a:off x="219650" y="834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387425"/>
                <a:gridCol w="2075900"/>
                <a:gridCol w="2842550"/>
              </a:tblGrid>
              <a:tr h="431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PPE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Why is it needed?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8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Overalls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Biosecurity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Professional standards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8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High vis jacket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Seen by machinery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Seen by animal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1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Gloves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Biosecurity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8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Gauntlet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Protection from bites and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scratches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2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Steel toes boots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Prevent foot 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injury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from livestock / equipment.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8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Hair tie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Biosecurity + prevent injury.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8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Eye protection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Protection from beaks / claws.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2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Face mask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Some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protection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from dust, especially with birds.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5" name="Google Shape;65;p14"/>
          <p:cNvGraphicFramePr/>
          <p:nvPr/>
        </p:nvGraphicFramePr>
        <p:xfrm>
          <a:off x="5674750" y="834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498300"/>
                <a:gridCol w="1804250"/>
                <a:gridCol w="2656975"/>
              </a:tblGrid>
              <a:tr h="62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10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Handling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equipment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Used for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82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11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Collar and lead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Prevent escape and allows the animal to be moved / led.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12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Muzzle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Hold the mouth and prevent bites.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82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13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Headcollar and harness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Provide more control for moving larger, stronger animals.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82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14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Crush cage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Gently holds animal in place within the cage for restraint.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53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15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Graspers and nooses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Prevents animal from approaching the handler, 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especially</a:t>
                      </a: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if aggressive. 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82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16</a:t>
                      </a:r>
                      <a:endParaRPr b="1"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Towels and blankets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Wrap small animals to hold them in place and prevent bites.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Component 1 : Animal Behaviour and Handling 	</a:t>
            </a:r>
            <a:r>
              <a:rPr b="1"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Large animal equipment</a:t>
            </a:r>
            <a:endParaRPr b="1" sz="17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71" name="Google Shape;71;p15"/>
          <p:cNvGraphicFramePr/>
          <p:nvPr/>
        </p:nvGraphicFramePr>
        <p:xfrm>
          <a:off x="156850" y="7718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382850"/>
                <a:gridCol w="1207175"/>
                <a:gridCol w="2359100"/>
              </a:tblGrid>
              <a:tr h="450900">
                <a:tc gridSpan="3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Calf</a:t>
                      </a:r>
                      <a:endParaRPr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666666"/>
                    </a:solidFill>
                  </a:tcPr>
                </a:tc>
                <a:tc hMerge="1"/>
                <a:tc hMerge="1"/>
              </a:tr>
              <a:tr h="665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Halter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Restraint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of the head. Can be used with a lead.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89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Hurdles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Metal fencing used to build an enclosure to keep calves contained.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4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Calf crush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Restrains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the calf within a metal frame.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69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Calf</a:t>
                      </a: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head </a:t>
                      </a: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yoke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Placed over the neck to fully 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the head for disbudding. 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2" name="Google Shape;72;p15"/>
          <p:cNvGraphicFramePr/>
          <p:nvPr/>
        </p:nvGraphicFramePr>
        <p:xfrm>
          <a:off x="4199025" y="771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361825"/>
                <a:gridCol w="1599425"/>
                <a:gridCol w="4552375"/>
              </a:tblGrid>
              <a:tr h="349725">
                <a:tc gridSpan="3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Cattle</a:t>
                      </a:r>
                      <a:endParaRPr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666666"/>
                    </a:solidFill>
                  </a:tcPr>
                </a:tc>
                <a:tc hMerge="1"/>
                <a:tc hMerge="1"/>
              </a:tr>
              <a:tr h="516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Corral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Used to contain a herd for observation or further handling. 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6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Race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 pathway made from large hurdles , used to move cattle.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9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Crush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Restrains the cow within a strong metal frame.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6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Foot-trimming crush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 crush with a 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food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restraint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block to allow safe trimming. 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6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AI cubicle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Cubicle with a 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chain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at the rear to keep the cow in place.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6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b="1" sz="11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Head yoke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Placed over the neck to hold head and neck in place. 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15"/>
          <p:cNvGraphicFramePr/>
          <p:nvPr/>
        </p:nvGraphicFramePr>
        <p:xfrm>
          <a:off x="156850" y="4248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382850"/>
                <a:gridCol w="1266100"/>
                <a:gridCol w="2300175"/>
              </a:tblGrid>
              <a:tr h="400675">
                <a:tc gridSpan="3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Sheep</a:t>
                      </a:r>
                      <a:endParaRPr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666666"/>
                    </a:solidFill>
                  </a:tcPr>
                </a:tc>
                <a:tc hMerge="1"/>
                <a:tc hMerge="1"/>
              </a:tr>
              <a:tr h="629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Race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A pathway made from large hurdles , used to move sheep.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2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Halter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Restraint of the head. Can be used with a lead to move the animal.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1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3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Shepherd’s crook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Used to catch sheep by the neck of foot for restraint. 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4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Sheepdog</a:t>
                      </a:r>
                      <a:endParaRPr b="1"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Used to move sheep 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from</a:t>
                      </a:r>
                      <a:r>
                        <a:rPr lang="en-GB" sz="1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a distance.</a:t>
                      </a:r>
                      <a:endParaRPr sz="1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15"/>
          <p:cNvGraphicFramePr/>
          <p:nvPr/>
        </p:nvGraphicFramePr>
        <p:xfrm>
          <a:off x="4199025" y="4248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{6A9B2638-716A-417B-8B6B-67EF3FCE3FE8}</a:tableStyleId>
              </a:tblPr>
              <a:tblGrid>
                <a:gridCol w="382850"/>
                <a:gridCol w="1578400"/>
                <a:gridCol w="4573400"/>
              </a:tblGrid>
              <a:tr h="421625">
                <a:tc gridSpan="3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Pig</a:t>
                      </a:r>
                      <a:endParaRPr b="1" sz="13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666666"/>
                    </a:solidFill>
                  </a:tcPr>
                </a:tc>
                <a:tc hMerge="1"/>
                <a:tc hMerge="1"/>
              </a:tr>
              <a:tr h="91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b="1"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Pig board</a:t>
                      </a:r>
                      <a:endParaRPr b="1"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Large plastic board used to move pigs along a race and prevent turning around.</a:t>
                      </a:r>
                      <a:endParaRPr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1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b="1"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Snares</a:t>
                      </a:r>
                      <a:endParaRPr b="1"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 wire noose on the end of a pole. Used to restrain and move swine while keeping the handler safe. </a:t>
                      </a:r>
                      <a:endParaRPr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950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b="1"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Fixed race</a:t>
                      </a:r>
                      <a:endParaRPr b="1"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 race that is fixed with concrete to prevent it being moved by pigs.</a:t>
                      </a:r>
                      <a:endParaRPr sz="13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Component 1 : Animal Behaviour and Handling 	</a:t>
            </a:r>
            <a:r>
              <a:rPr b="1" lang="en-GB" sz="15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Livestock handling equipment</a:t>
            </a:r>
            <a:endParaRPr b="1" sz="15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826875"/>
            <a:ext cx="1729750" cy="172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 rotWithShape="1">
          <a:blip r:embed="rId4">
            <a:alphaModFix/>
          </a:blip>
          <a:srcRect b="4778" l="22696" r="17433" t="6237"/>
          <a:stretch/>
        </p:blipFill>
        <p:spPr>
          <a:xfrm>
            <a:off x="4517175" y="826863"/>
            <a:ext cx="1729751" cy="175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01701" y="813050"/>
            <a:ext cx="2195922" cy="1757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 rotWithShape="1">
          <a:blip r:embed="rId6">
            <a:alphaModFix/>
          </a:blip>
          <a:srcRect b="0" l="0" r="20439" t="0"/>
          <a:stretch/>
        </p:blipFill>
        <p:spPr>
          <a:xfrm>
            <a:off x="6466475" y="818500"/>
            <a:ext cx="1934450" cy="175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399988" y="3370343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261299" y="3125600"/>
            <a:ext cx="2451348" cy="2451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539473" y="826863"/>
            <a:ext cx="2063005" cy="175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143438" y="3370350"/>
            <a:ext cx="1934473" cy="2579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56850" y="3370343"/>
            <a:ext cx="2762602" cy="1621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59359" y="4996479"/>
            <a:ext cx="1621725" cy="162172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6"/>
          <p:cNvSpPr txBox="1"/>
          <p:nvPr/>
        </p:nvSpPr>
        <p:spPr>
          <a:xfrm>
            <a:off x="152400" y="2498300"/>
            <a:ext cx="1510200" cy="62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1. </a:t>
            </a:r>
            <a:r>
              <a:rPr lang="en-GB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Rope halter and lead</a:t>
            </a:r>
            <a:endParaRPr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" name="Google Shape;91;p16"/>
          <p:cNvSpPr txBox="1"/>
          <p:nvPr/>
        </p:nvSpPr>
        <p:spPr>
          <a:xfrm>
            <a:off x="2101700" y="2584250"/>
            <a:ext cx="21960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2. Hurdle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" name="Google Shape;92;p16"/>
          <p:cNvSpPr txBox="1"/>
          <p:nvPr/>
        </p:nvSpPr>
        <p:spPr>
          <a:xfrm>
            <a:off x="4532788" y="2584250"/>
            <a:ext cx="21960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. Crush cage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6"/>
          <p:cNvSpPr txBox="1"/>
          <p:nvPr/>
        </p:nvSpPr>
        <p:spPr>
          <a:xfrm>
            <a:off x="6466463" y="2584238"/>
            <a:ext cx="21960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3. Head yolke 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" name="Google Shape;94;p16"/>
          <p:cNvSpPr txBox="1"/>
          <p:nvPr/>
        </p:nvSpPr>
        <p:spPr>
          <a:xfrm>
            <a:off x="1552775" y="4949425"/>
            <a:ext cx="13668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5</a:t>
            </a: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. Pig snare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" name="Google Shape;95;p16"/>
          <p:cNvSpPr txBox="1"/>
          <p:nvPr/>
        </p:nvSpPr>
        <p:spPr>
          <a:xfrm>
            <a:off x="3143450" y="5949650"/>
            <a:ext cx="19344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. Pig board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6"/>
          <p:cNvSpPr txBox="1"/>
          <p:nvPr/>
        </p:nvSpPr>
        <p:spPr>
          <a:xfrm>
            <a:off x="5301775" y="5258750"/>
            <a:ext cx="19344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7</a:t>
            </a: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. Livestock race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6"/>
          <p:cNvSpPr txBox="1"/>
          <p:nvPr/>
        </p:nvSpPr>
        <p:spPr>
          <a:xfrm>
            <a:off x="8472963" y="2584238"/>
            <a:ext cx="21960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. AI cubicle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6"/>
          <p:cNvSpPr txBox="1"/>
          <p:nvPr/>
        </p:nvSpPr>
        <p:spPr>
          <a:xfrm>
            <a:off x="8261300" y="5576950"/>
            <a:ext cx="19344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8</a:t>
            </a:r>
            <a:r>
              <a:rPr lang="en-GB" sz="1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. Foot-trimming crush</a:t>
            </a:r>
            <a:endParaRPr sz="1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7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Component 1 : Animal Behaviour and Handling </a:t>
            </a:r>
            <a:endParaRPr sz="23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156850" y="1050875"/>
            <a:ext cx="6838500" cy="24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solidFill>
                  <a:schemeClr val="dk2"/>
                </a:solidFill>
              </a:rPr>
              <a:t>Handling poultry</a:t>
            </a:r>
            <a:endParaRPr sz="37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Component 1 : Animal Behaviour and Handling </a:t>
            </a:r>
            <a:endParaRPr sz="23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" name="Google Shape;110;p18"/>
          <p:cNvSpPr txBox="1"/>
          <p:nvPr/>
        </p:nvSpPr>
        <p:spPr>
          <a:xfrm>
            <a:off x="156850" y="1050875"/>
            <a:ext cx="6838500" cy="24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solidFill>
                  <a:schemeClr val="dk2"/>
                </a:solidFill>
              </a:rPr>
              <a:t>Handling sheep</a:t>
            </a:r>
            <a:endParaRPr sz="37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9"/>
          <p:cNvSpPr txBox="1"/>
          <p:nvPr/>
        </p:nvSpPr>
        <p:spPr>
          <a:xfrm>
            <a:off x="156850" y="125475"/>
            <a:ext cx="10555800" cy="549000"/>
          </a:xfrm>
          <a:prstGeom prst="rect">
            <a:avLst/>
          </a:prstGeom>
          <a:solidFill>
            <a:srgbClr val="674EA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BTEC Animal Care - Component 1 : Animal Behaviour and Handling </a:t>
            </a:r>
            <a:endParaRPr sz="23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" name="Google Shape;116;p19"/>
          <p:cNvSpPr txBox="1"/>
          <p:nvPr/>
        </p:nvSpPr>
        <p:spPr>
          <a:xfrm>
            <a:off x="156850" y="1050875"/>
            <a:ext cx="6838500" cy="24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solidFill>
                  <a:schemeClr val="dk2"/>
                </a:solidFill>
              </a:rPr>
              <a:t>Handling cattle</a:t>
            </a:r>
            <a:endParaRPr sz="37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