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
  </p:notesMasterIdLst>
  <p:sldIdLst>
    <p:sldId id="257" r:id="rId2"/>
    <p:sldId id="258" r:id="rId3"/>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73" d="100"/>
          <a:sy n="73" d="100"/>
        </p:scale>
        <p:origin x="1517"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FAAA35-4875-4FC5-8AE6-AA541473D452}" type="datetimeFigureOut">
              <a:rPr lang="en-GB" smtClean="0"/>
              <a:t>03/11/2024</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2AD23B-324C-4B25-B77B-A22A1C3DA40A}" type="slidenum">
              <a:rPr lang="en-GB" smtClean="0"/>
              <a:t>‹#›</a:t>
            </a:fld>
            <a:endParaRPr lang="en-GB"/>
          </a:p>
        </p:txBody>
      </p:sp>
    </p:spTree>
    <p:extLst>
      <p:ext uri="{BB962C8B-B14F-4D97-AF65-F5344CB8AC3E}">
        <p14:creationId xmlns:p14="http://schemas.microsoft.com/office/powerpoint/2010/main" val="1662208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F2AD23B-324C-4B25-B77B-A22A1C3DA40A}" type="slidenum">
              <a:rPr lang="en-GB" smtClean="0"/>
              <a:t>2</a:t>
            </a:fld>
            <a:endParaRPr lang="en-GB"/>
          </a:p>
        </p:txBody>
      </p:sp>
    </p:spTree>
    <p:extLst>
      <p:ext uri="{BB962C8B-B14F-4D97-AF65-F5344CB8AC3E}">
        <p14:creationId xmlns:p14="http://schemas.microsoft.com/office/powerpoint/2010/main" val="427739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291801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06313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975747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DCCDE6A-90B3-4602-8858-4FE719DB391B}" type="datetimeFigureOut">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4123771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DCCDE6A-90B3-4602-8858-4FE719DB391B}" type="datetimeFigureOut">
              <a:rPr lang="en-GB" smtClean="0"/>
              <a:t>03/11/2024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68818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DCCDE6A-90B3-4602-8858-4FE719DB391B}" type="datetimeFigureOut">
              <a:rPr lang="en-GB" smtClean="0"/>
              <a:t>03/11/2024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3911721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CCDE6A-90B3-4602-8858-4FE719DB391B}" type="datetimeFigureOut">
              <a:rPr lang="en-GB" smtClean="0"/>
              <a:t>03/11/2024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749760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DCCDE6A-90B3-4602-8858-4FE719DB391B}" type="datetimeFigureOut">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461202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DCCDE6A-90B3-4602-8858-4FE719DB391B}" type="datetimeFigureOut">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1869619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411116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603693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DCCDE6A-90B3-4602-8858-4FE719DB391B}" type="datetimeFigureOut">
              <a:rPr lang="en-GB" smtClean="0"/>
              <a:t>03/11/2024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2154761-E6A6-4BC7-A4B3-BB6FF2ED79F8}" type="slidenum">
              <a:rPr lang="en-GB" smtClean="0"/>
              <a:t>‹#›</a:t>
            </a:fld>
            <a:endParaRPr lang="en-GB"/>
          </a:p>
        </p:txBody>
      </p:sp>
    </p:spTree>
    <p:extLst>
      <p:ext uri="{BB962C8B-B14F-4D97-AF65-F5344CB8AC3E}">
        <p14:creationId xmlns:p14="http://schemas.microsoft.com/office/powerpoint/2010/main" val="22240085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739B8-3C4B-33EE-47C0-D2843E1EAA76}"/>
              </a:ext>
            </a:extLst>
          </p:cNvPr>
          <p:cNvSpPr>
            <a:spLocks noGrp="1"/>
          </p:cNvSpPr>
          <p:nvPr>
            <p:ph type="ctrTitle"/>
          </p:nvPr>
        </p:nvSpPr>
        <p:spPr>
          <a:xfrm>
            <a:off x="1159510" y="197803"/>
            <a:ext cx="8420100" cy="310197"/>
          </a:xfrm>
        </p:spPr>
        <p:txBody>
          <a:bodyPr>
            <a:normAutofit/>
          </a:bodyPr>
          <a:lstStyle/>
          <a:p>
            <a:pPr algn="r"/>
            <a:r>
              <a:rPr lang="en-GB" sz="1200" b="1" dirty="0">
                <a:latin typeface="Tahoma" panose="020B0604030504040204" pitchFamily="34" charset="0"/>
                <a:ea typeface="Tahoma" panose="020B0604030504040204" pitchFamily="34" charset="0"/>
                <a:cs typeface="Tahoma" panose="020B0604030504040204" pitchFamily="34" charset="0"/>
              </a:rPr>
              <a:t>Science (Chemistry) – Year 10 – Autumn 2</a:t>
            </a:r>
          </a:p>
        </p:txBody>
      </p:sp>
      <p:pic>
        <p:nvPicPr>
          <p:cNvPr id="4" name="Picture 3">
            <a:extLst>
              <a:ext uri="{FF2B5EF4-FFF2-40B4-BE49-F238E27FC236}">
                <a16:creationId xmlns:a16="http://schemas.microsoft.com/office/drawing/2014/main" id="{C412211F-A501-2D21-1291-5278200AC5A4}"/>
              </a:ext>
            </a:extLst>
          </p:cNvPr>
          <p:cNvPicPr>
            <a:picLocks noChangeAspect="1"/>
          </p:cNvPicPr>
          <p:nvPr/>
        </p:nvPicPr>
        <p:blipFill>
          <a:blip r:embed="rId2"/>
          <a:stretch>
            <a:fillRect/>
          </a:stretch>
        </p:blipFill>
        <p:spPr>
          <a:xfrm>
            <a:off x="215583" y="197803"/>
            <a:ext cx="719137" cy="719137"/>
          </a:xfrm>
          <a:prstGeom prst="rect">
            <a:avLst/>
          </a:prstGeom>
        </p:spPr>
      </p:pic>
      <p:sp>
        <p:nvSpPr>
          <p:cNvPr id="11" name="Subtitle 2">
            <a:extLst>
              <a:ext uri="{FF2B5EF4-FFF2-40B4-BE49-F238E27FC236}">
                <a16:creationId xmlns:a16="http://schemas.microsoft.com/office/drawing/2014/main" id="{265F0F3D-0386-B3F9-B333-5329C376F177}"/>
              </a:ext>
            </a:extLst>
          </p:cNvPr>
          <p:cNvSpPr txBox="1">
            <a:spLocks/>
          </p:cNvSpPr>
          <p:nvPr/>
        </p:nvSpPr>
        <p:spPr>
          <a:xfrm>
            <a:off x="6393498" y="765404"/>
            <a:ext cx="3219449" cy="4049103"/>
          </a:xfrm>
          <a:prstGeom prst="rect">
            <a:avLst/>
          </a:prstGeom>
          <a:ln>
            <a:solidFill>
              <a:srgbClr val="92D050"/>
            </a:solidFill>
          </a:ln>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Ionic bonds</a:t>
            </a:r>
            <a:endParaRPr lang="en-GB" sz="1200" dirty="0">
              <a:latin typeface="Tahoma" panose="020B0604030504040204" pitchFamily="34" charset="0"/>
              <a:ea typeface="Tahoma" panose="020B0604030504040204" pitchFamily="34" charset="0"/>
              <a:cs typeface="Tahoma" panose="020B0604030504040204" pitchFamily="34" charset="0"/>
            </a:endParaRPr>
          </a:p>
          <a:p>
            <a:pPr algn="l"/>
            <a:r>
              <a:rPr lang="en-GB" sz="1200" dirty="0">
                <a:latin typeface="Tahoma" panose="020B0604030504040204" pitchFamily="34" charset="0"/>
                <a:ea typeface="Tahoma" panose="020B0604030504040204" pitchFamily="34" charset="0"/>
                <a:cs typeface="Tahoma" panose="020B0604030504040204" pitchFamily="34" charset="0"/>
              </a:rPr>
              <a:t>Atoms can gain or lose electrons to give them a full outer shell. The number of protons is then different from the number of electrons. The resulting particle has a charge and is called an ion.</a:t>
            </a:r>
          </a:p>
          <a:p>
            <a:pPr algn="l"/>
            <a:r>
              <a:rPr lang="en-GB" sz="1200" dirty="0">
                <a:latin typeface="Tahoma" panose="020B0604030504040204" pitchFamily="34" charset="0"/>
                <a:ea typeface="Tahoma" panose="020B0604030504040204" pitchFamily="34" charset="0"/>
                <a:cs typeface="Tahoma" panose="020B0604030504040204" pitchFamily="34" charset="0"/>
              </a:rPr>
              <a:t>When metal atoms react with non-metal atoms they transfer electrons to the non-metal atom.</a:t>
            </a:r>
          </a:p>
          <a:p>
            <a:pPr algn="l"/>
            <a:r>
              <a:rPr lang="en-GB" sz="1200" dirty="0">
                <a:latin typeface="Tahoma" panose="020B0604030504040204" pitchFamily="34" charset="0"/>
                <a:ea typeface="Tahoma" panose="020B0604030504040204" pitchFamily="34" charset="0"/>
                <a:cs typeface="Tahoma" panose="020B0604030504040204" pitchFamily="34" charset="0"/>
              </a:rPr>
              <a:t>Metal atoms lose electrons to become positive ions. </a:t>
            </a:r>
          </a:p>
          <a:p>
            <a:pPr algn="l"/>
            <a:r>
              <a:rPr lang="en-GB" sz="1200" dirty="0">
                <a:latin typeface="Tahoma" panose="020B0604030504040204" pitchFamily="34" charset="0"/>
                <a:ea typeface="Tahoma" panose="020B0604030504040204" pitchFamily="34" charset="0"/>
                <a:cs typeface="Tahoma" panose="020B0604030504040204" pitchFamily="34" charset="0"/>
              </a:rPr>
              <a:t>Non-metal atoms gain electrons to become negative ions.</a:t>
            </a:r>
          </a:p>
          <a:p>
            <a:pPr algn="l"/>
            <a:r>
              <a:rPr lang="en-GB" sz="1200" dirty="0">
                <a:latin typeface="Tahoma" panose="020B0604030504040204" pitchFamily="34" charset="0"/>
                <a:ea typeface="Tahoma" panose="020B0604030504040204" pitchFamily="34" charset="0"/>
                <a:cs typeface="Tahoma" panose="020B0604030504040204" pitchFamily="34" charset="0"/>
              </a:rPr>
              <a:t>These are attracted to each other by the strong electrostatic force of attraction. This is called ionic bonding.</a:t>
            </a:r>
          </a:p>
          <a:p>
            <a:pPr algn="l"/>
            <a:r>
              <a:rPr lang="en-GB" sz="1200" dirty="0">
                <a:latin typeface="Tahoma" panose="020B0604030504040204" pitchFamily="34" charset="0"/>
                <a:ea typeface="Tahoma" panose="020B0604030504040204" pitchFamily="34" charset="0"/>
                <a:cs typeface="Tahoma" panose="020B0604030504040204" pitchFamily="34" charset="0"/>
              </a:rPr>
              <a:t>The electrostatic force of attraction works in all directions, so many billions of ions can be bonded together in a 3D structure.</a:t>
            </a:r>
          </a:p>
        </p:txBody>
      </p:sp>
      <p:sp>
        <p:nvSpPr>
          <p:cNvPr id="17" name="Subtitle 2">
            <a:extLst>
              <a:ext uri="{FF2B5EF4-FFF2-40B4-BE49-F238E27FC236}">
                <a16:creationId xmlns:a16="http://schemas.microsoft.com/office/drawing/2014/main" id="{BF038F3D-50F1-2D63-D9AD-54A694548F16}"/>
              </a:ext>
            </a:extLst>
          </p:cNvPr>
          <p:cNvSpPr txBox="1">
            <a:spLocks/>
          </p:cNvSpPr>
          <p:nvPr/>
        </p:nvSpPr>
        <p:spPr>
          <a:xfrm>
            <a:off x="131744" y="5984240"/>
            <a:ext cx="7447616" cy="719137"/>
          </a:xfrm>
          <a:prstGeom prst="rect">
            <a:avLst/>
          </a:prstGeom>
          <a:ln>
            <a:solidFill>
              <a:schemeClr val="accent4">
                <a:lumMod val="60000"/>
                <a:lumOff val="40000"/>
              </a:schemeClr>
            </a:solidFill>
          </a:ln>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dirty="0">
                <a:latin typeface="Tahoma" panose="020B0604030504040204" pitchFamily="34" charset="0"/>
                <a:ea typeface="Tahoma" panose="020B0604030504040204" pitchFamily="34" charset="0"/>
                <a:cs typeface="Tahoma" panose="020B0604030504040204" pitchFamily="34" charset="0"/>
              </a:rPr>
              <a:t>The atoms that make up </a:t>
            </a:r>
            <a:r>
              <a:rPr lang="en-GB" sz="1200" b="1" dirty="0">
                <a:latin typeface="Tahoma" panose="020B0604030504040204" pitchFamily="34" charset="0"/>
                <a:ea typeface="Tahoma" panose="020B0604030504040204" pitchFamily="34" charset="0"/>
                <a:cs typeface="Tahoma" panose="020B0604030504040204" pitchFamily="34" charset="0"/>
              </a:rPr>
              <a:t>metals</a:t>
            </a:r>
            <a:r>
              <a:rPr lang="en-GB" sz="1200" dirty="0">
                <a:latin typeface="Tahoma" panose="020B0604030504040204" pitchFamily="34" charset="0"/>
                <a:ea typeface="Tahoma" panose="020B0604030504040204" pitchFamily="34" charset="0"/>
                <a:cs typeface="Tahoma" panose="020B0604030504040204" pitchFamily="34" charset="0"/>
              </a:rPr>
              <a:t> form layers. The </a:t>
            </a:r>
            <a:r>
              <a:rPr lang="en-GB" sz="1200" u="sng" dirty="0">
                <a:latin typeface="Tahoma" panose="020B0604030504040204" pitchFamily="34" charset="0"/>
                <a:ea typeface="Tahoma" panose="020B0604030504040204" pitchFamily="34" charset="0"/>
                <a:cs typeface="Tahoma" panose="020B0604030504040204" pitchFamily="34" charset="0"/>
              </a:rPr>
              <a:t>electrons</a:t>
            </a:r>
            <a:r>
              <a:rPr lang="en-GB" sz="1200" dirty="0">
                <a:latin typeface="Tahoma" panose="020B0604030504040204" pitchFamily="34" charset="0"/>
                <a:ea typeface="Tahoma" panose="020B0604030504040204" pitchFamily="34" charset="0"/>
                <a:cs typeface="Tahoma" panose="020B0604030504040204" pitchFamily="34" charset="0"/>
              </a:rPr>
              <a:t> in the outer shells of the atoms are </a:t>
            </a:r>
            <a:r>
              <a:rPr lang="en-GB" sz="1200" u="sng" dirty="0">
                <a:latin typeface="Tahoma" panose="020B0604030504040204" pitchFamily="34" charset="0"/>
                <a:ea typeface="Tahoma" panose="020B0604030504040204" pitchFamily="34" charset="0"/>
                <a:cs typeface="Tahoma" panose="020B0604030504040204" pitchFamily="34" charset="0"/>
              </a:rPr>
              <a:t>delocalised</a:t>
            </a:r>
            <a:r>
              <a:rPr lang="en-GB" sz="1200" dirty="0">
                <a:latin typeface="Tahoma" panose="020B0604030504040204" pitchFamily="34" charset="0"/>
                <a:ea typeface="Tahoma" panose="020B0604030504040204" pitchFamily="34" charset="0"/>
                <a:cs typeface="Tahoma" panose="020B0604030504040204" pitchFamily="34" charset="0"/>
              </a:rPr>
              <a:t> – this means they are free to move through the whole structure. </a:t>
            </a:r>
          </a:p>
          <a:p>
            <a:pPr algn="l"/>
            <a:r>
              <a:rPr lang="en-GB" sz="1200" dirty="0">
                <a:latin typeface="Tahoma" panose="020B0604030504040204" pitchFamily="34" charset="0"/>
                <a:ea typeface="Tahoma" panose="020B0604030504040204" pitchFamily="34" charset="0"/>
                <a:cs typeface="Tahoma" panose="020B0604030504040204" pitchFamily="34" charset="0"/>
              </a:rPr>
              <a:t>The positive metal ions are then attracted to these delocalised electrons by the electrostatic force of attraction. </a:t>
            </a:r>
          </a:p>
        </p:txBody>
      </p:sp>
      <p:sp>
        <p:nvSpPr>
          <p:cNvPr id="18" name="Subtitle 2">
            <a:extLst>
              <a:ext uri="{FF2B5EF4-FFF2-40B4-BE49-F238E27FC236}">
                <a16:creationId xmlns:a16="http://schemas.microsoft.com/office/drawing/2014/main" id="{9D398581-6706-569A-E1B7-E4275DF4FEFB}"/>
              </a:ext>
            </a:extLst>
          </p:cNvPr>
          <p:cNvSpPr txBox="1">
            <a:spLocks/>
          </p:cNvSpPr>
          <p:nvPr/>
        </p:nvSpPr>
        <p:spPr>
          <a:xfrm>
            <a:off x="215583" y="1162978"/>
            <a:ext cx="2967991" cy="4353902"/>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Covalent bonds</a:t>
            </a:r>
            <a:endParaRPr lang="en-GB" sz="1200" dirty="0">
              <a:latin typeface="Tahoma" panose="020B0604030504040204" pitchFamily="34" charset="0"/>
              <a:ea typeface="Tahoma" panose="020B0604030504040204" pitchFamily="34" charset="0"/>
              <a:cs typeface="Tahoma" panose="020B0604030504040204" pitchFamily="34" charset="0"/>
            </a:endParaRPr>
          </a:p>
          <a:p>
            <a:pPr algn="l"/>
            <a:r>
              <a:rPr lang="en-GB" sz="1200" dirty="0">
                <a:latin typeface="Tahoma" panose="020B0604030504040204" pitchFamily="34" charset="0"/>
                <a:ea typeface="Tahoma" panose="020B0604030504040204" pitchFamily="34" charset="0"/>
                <a:cs typeface="Tahoma" panose="020B0604030504040204" pitchFamily="34" charset="0"/>
              </a:rPr>
              <a:t>Atoms can share or transfer electrons to form strong chemical bonds.</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A covalent bond is when electrons are shared between non‑metal atoms.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The number of electrons shared depends on how many extra electrons an atom needs to make a full outer shell.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If you include electrons that are shared between atoms, each atom has a full outer shell.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Single bond = each atom shares one pair of electrons.</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Double bond = each atom shares two pairs of electrons.</a:t>
            </a:r>
          </a:p>
        </p:txBody>
      </p:sp>
      <p:pic>
        <p:nvPicPr>
          <p:cNvPr id="6" name="Picture 5">
            <a:extLst>
              <a:ext uri="{FF2B5EF4-FFF2-40B4-BE49-F238E27FC236}">
                <a16:creationId xmlns:a16="http://schemas.microsoft.com/office/drawing/2014/main" id="{A6F11A14-3BCD-15A2-0BA6-327645930B9B}"/>
              </a:ext>
            </a:extLst>
          </p:cNvPr>
          <p:cNvPicPr>
            <a:picLocks noChangeAspect="1"/>
          </p:cNvPicPr>
          <p:nvPr/>
        </p:nvPicPr>
        <p:blipFill>
          <a:blip r:embed="rId3"/>
          <a:stretch>
            <a:fillRect/>
          </a:stretch>
        </p:blipFill>
        <p:spPr>
          <a:xfrm>
            <a:off x="293053" y="3875748"/>
            <a:ext cx="2805748" cy="1544374"/>
          </a:xfrm>
          <a:prstGeom prst="rect">
            <a:avLst/>
          </a:prstGeom>
        </p:spPr>
      </p:pic>
      <p:pic>
        <p:nvPicPr>
          <p:cNvPr id="9" name="Picture 8">
            <a:extLst>
              <a:ext uri="{FF2B5EF4-FFF2-40B4-BE49-F238E27FC236}">
                <a16:creationId xmlns:a16="http://schemas.microsoft.com/office/drawing/2014/main" id="{0E5D8F93-51F7-52FC-7ADB-FD1C44C79129}"/>
              </a:ext>
            </a:extLst>
          </p:cNvPr>
          <p:cNvPicPr>
            <a:picLocks noChangeAspect="1"/>
          </p:cNvPicPr>
          <p:nvPr/>
        </p:nvPicPr>
        <p:blipFill>
          <a:blip r:embed="rId4"/>
          <a:stretch>
            <a:fillRect/>
          </a:stretch>
        </p:blipFill>
        <p:spPr>
          <a:xfrm>
            <a:off x="3300552" y="749903"/>
            <a:ext cx="3067970" cy="1739277"/>
          </a:xfrm>
          <a:prstGeom prst="rect">
            <a:avLst/>
          </a:prstGeom>
        </p:spPr>
      </p:pic>
      <p:pic>
        <p:nvPicPr>
          <p:cNvPr id="15" name="Picture 14">
            <a:extLst>
              <a:ext uri="{FF2B5EF4-FFF2-40B4-BE49-F238E27FC236}">
                <a16:creationId xmlns:a16="http://schemas.microsoft.com/office/drawing/2014/main" id="{4C48E4FE-987B-DC2A-72DC-BCB6F47EE160}"/>
              </a:ext>
            </a:extLst>
          </p:cNvPr>
          <p:cNvPicPr>
            <a:picLocks noChangeAspect="1"/>
          </p:cNvPicPr>
          <p:nvPr/>
        </p:nvPicPr>
        <p:blipFill>
          <a:blip r:embed="rId5"/>
          <a:stretch>
            <a:fillRect/>
          </a:stretch>
        </p:blipFill>
        <p:spPr>
          <a:xfrm>
            <a:off x="3300552" y="2530496"/>
            <a:ext cx="3082308" cy="3381199"/>
          </a:xfrm>
          <a:prstGeom prst="rect">
            <a:avLst/>
          </a:prstGeom>
        </p:spPr>
      </p:pic>
      <p:pic>
        <p:nvPicPr>
          <p:cNvPr id="20" name="Picture 19">
            <a:extLst>
              <a:ext uri="{FF2B5EF4-FFF2-40B4-BE49-F238E27FC236}">
                <a16:creationId xmlns:a16="http://schemas.microsoft.com/office/drawing/2014/main" id="{D53F53AB-BE08-6EAB-66D5-FE969B689B47}"/>
              </a:ext>
            </a:extLst>
          </p:cNvPr>
          <p:cNvPicPr>
            <a:picLocks noChangeAspect="1"/>
          </p:cNvPicPr>
          <p:nvPr/>
        </p:nvPicPr>
        <p:blipFill>
          <a:blip r:embed="rId6"/>
          <a:stretch>
            <a:fillRect/>
          </a:stretch>
        </p:blipFill>
        <p:spPr>
          <a:xfrm>
            <a:off x="7661583" y="5244782"/>
            <a:ext cx="1951364" cy="1458595"/>
          </a:xfrm>
          <a:prstGeom prst="rect">
            <a:avLst/>
          </a:prstGeom>
        </p:spPr>
      </p:pic>
    </p:spTree>
    <p:extLst>
      <p:ext uri="{BB962C8B-B14F-4D97-AF65-F5344CB8AC3E}">
        <p14:creationId xmlns:p14="http://schemas.microsoft.com/office/powerpoint/2010/main" val="3446870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0874E7-A2EC-255F-2B4E-9C11D55CC0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E59F3F-716D-FABD-4FA1-57984F29C906}"/>
              </a:ext>
            </a:extLst>
          </p:cNvPr>
          <p:cNvSpPr>
            <a:spLocks noGrp="1"/>
          </p:cNvSpPr>
          <p:nvPr>
            <p:ph type="ctrTitle"/>
          </p:nvPr>
        </p:nvSpPr>
        <p:spPr>
          <a:xfrm>
            <a:off x="1159510" y="197803"/>
            <a:ext cx="8420100" cy="310197"/>
          </a:xfrm>
        </p:spPr>
        <p:txBody>
          <a:bodyPr>
            <a:normAutofit/>
          </a:bodyPr>
          <a:lstStyle/>
          <a:p>
            <a:pPr algn="r"/>
            <a:r>
              <a:rPr lang="en-GB" sz="1200" b="1" dirty="0">
                <a:latin typeface="Tahoma" panose="020B0604030504040204" pitchFamily="34" charset="0"/>
                <a:ea typeface="Tahoma" panose="020B0604030504040204" pitchFamily="34" charset="0"/>
                <a:cs typeface="Tahoma" panose="020B0604030504040204" pitchFamily="34" charset="0"/>
              </a:rPr>
              <a:t>Science (Chemistry) – Year 10 – </a:t>
            </a:r>
            <a:r>
              <a:rPr lang="en-GB" sz="1200" b="1">
                <a:latin typeface="Tahoma" panose="020B0604030504040204" pitchFamily="34" charset="0"/>
                <a:ea typeface="Tahoma" panose="020B0604030504040204" pitchFamily="34" charset="0"/>
                <a:cs typeface="Tahoma" panose="020B0604030504040204" pitchFamily="34" charset="0"/>
              </a:rPr>
              <a:t>Autumn 2</a:t>
            </a:r>
            <a:endParaRPr lang="en-GB" sz="1200" b="1" dirty="0">
              <a:latin typeface="Tahoma" panose="020B0604030504040204" pitchFamily="34" charset="0"/>
              <a:ea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8FB7F37B-1674-2925-34EB-2FE608182B70}"/>
              </a:ext>
            </a:extLst>
          </p:cNvPr>
          <p:cNvPicPr>
            <a:picLocks noChangeAspect="1"/>
          </p:cNvPicPr>
          <p:nvPr/>
        </p:nvPicPr>
        <p:blipFill>
          <a:blip r:embed="rId3"/>
          <a:stretch>
            <a:fillRect/>
          </a:stretch>
        </p:blipFill>
        <p:spPr>
          <a:xfrm>
            <a:off x="215583" y="197803"/>
            <a:ext cx="719137" cy="719137"/>
          </a:xfrm>
          <a:prstGeom prst="rect">
            <a:avLst/>
          </a:prstGeom>
        </p:spPr>
      </p:pic>
      <p:sp>
        <p:nvSpPr>
          <p:cNvPr id="18" name="Subtitle 2">
            <a:extLst>
              <a:ext uri="{FF2B5EF4-FFF2-40B4-BE49-F238E27FC236}">
                <a16:creationId xmlns:a16="http://schemas.microsoft.com/office/drawing/2014/main" id="{12155426-4238-96B0-69DB-346DB53841C7}"/>
              </a:ext>
            </a:extLst>
          </p:cNvPr>
          <p:cNvSpPr txBox="1">
            <a:spLocks/>
          </p:cNvSpPr>
          <p:nvPr/>
        </p:nvSpPr>
        <p:spPr>
          <a:xfrm>
            <a:off x="213759" y="994811"/>
            <a:ext cx="2967991" cy="5665385"/>
          </a:xfrm>
          <a:prstGeom prst="rect">
            <a:avLst/>
          </a:prstGeom>
          <a:ln>
            <a:solidFill>
              <a:schemeClr val="accent6"/>
            </a:solidFill>
          </a:ln>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Giant Ionic Lattice</a:t>
            </a:r>
          </a:p>
          <a:p>
            <a:pPr algn="l"/>
            <a:r>
              <a:rPr lang="en-GB" sz="1200" dirty="0">
                <a:latin typeface="Tahoma" panose="020B0604030504040204" pitchFamily="34" charset="0"/>
                <a:ea typeface="Tahoma" panose="020B0604030504040204" pitchFamily="34" charset="0"/>
                <a:cs typeface="Tahoma" panose="020B0604030504040204" pitchFamily="34" charset="0"/>
              </a:rPr>
              <a:t>When </a:t>
            </a:r>
            <a:r>
              <a:rPr lang="en-GB" sz="1200" b="1" dirty="0">
                <a:latin typeface="Tahoma" panose="020B0604030504040204" pitchFamily="34" charset="0"/>
                <a:ea typeface="Tahoma" panose="020B0604030504040204" pitchFamily="34" charset="0"/>
                <a:cs typeface="Tahoma" panose="020B0604030504040204" pitchFamily="34" charset="0"/>
              </a:rPr>
              <a:t>metal atoms </a:t>
            </a:r>
            <a:r>
              <a:rPr lang="en-GB" sz="1200" dirty="0">
                <a:latin typeface="Tahoma" panose="020B0604030504040204" pitchFamily="34" charset="0"/>
                <a:ea typeface="Tahoma" panose="020B0604030504040204" pitchFamily="34" charset="0"/>
                <a:cs typeface="Tahoma" panose="020B0604030504040204" pitchFamily="34" charset="0"/>
              </a:rPr>
              <a:t>transfer electrons to </a:t>
            </a:r>
            <a:r>
              <a:rPr lang="en-GB" sz="1200" b="1" dirty="0">
                <a:latin typeface="Tahoma" panose="020B0604030504040204" pitchFamily="34" charset="0"/>
                <a:ea typeface="Tahoma" panose="020B0604030504040204" pitchFamily="34" charset="0"/>
                <a:cs typeface="Tahoma" panose="020B0604030504040204" pitchFamily="34" charset="0"/>
              </a:rPr>
              <a:t>non-metal atoms </a:t>
            </a:r>
            <a:r>
              <a:rPr lang="en-GB" sz="1200" dirty="0">
                <a:latin typeface="Tahoma" panose="020B0604030504040204" pitchFamily="34" charset="0"/>
                <a:ea typeface="Tahoma" panose="020B0604030504040204" pitchFamily="34" charset="0"/>
                <a:cs typeface="Tahoma" panose="020B0604030504040204" pitchFamily="34" charset="0"/>
              </a:rPr>
              <a:t>you end up with positive and negative </a:t>
            </a:r>
            <a:r>
              <a:rPr lang="en-GB" sz="1200" b="1" dirty="0">
                <a:latin typeface="Tahoma" panose="020B0604030504040204" pitchFamily="34" charset="0"/>
                <a:ea typeface="Tahoma" panose="020B0604030504040204" pitchFamily="34" charset="0"/>
                <a:cs typeface="Tahoma" panose="020B0604030504040204" pitchFamily="34" charset="0"/>
              </a:rPr>
              <a:t>ions</a:t>
            </a:r>
            <a:r>
              <a:rPr lang="en-GB" sz="1200" dirty="0">
                <a:latin typeface="Tahoma" panose="020B0604030504040204" pitchFamily="34" charset="0"/>
                <a:ea typeface="Tahoma" panose="020B0604030504040204" pitchFamily="34" charset="0"/>
                <a:cs typeface="Tahoma" panose="020B0604030504040204" pitchFamily="34" charset="0"/>
              </a:rPr>
              <a:t>. </a:t>
            </a:r>
          </a:p>
          <a:p>
            <a:pPr algn="l"/>
            <a:r>
              <a:rPr lang="en-GB" sz="1200" dirty="0">
                <a:latin typeface="Tahoma" panose="020B0604030504040204" pitchFamily="34" charset="0"/>
                <a:ea typeface="Tahoma" panose="020B0604030504040204" pitchFamily="34" charset="0"/>
                <a:cs typeface="Tahoma" panose="020B0604030504040204" pitchFamily="34" charset="0"/>
              </a:rPr>
              <a:t>These are attracted to each other by the </a:t>
            </a:r>
            <a:r>
              <a:rPr lang="en-GB" sz="1200" b="1" dirty="0">
                <a:latin typeface="Tahoma" panose="020B0604030504040204" pitchFamily="34" charset="0"/>
                <a:ea typeface="Tahoma" panose="020B0604030504040204" pitchFamily="34" charset="0"/>
                <a:cs typeface="Tahoma" panose="020B0604030504040204" pitchFamily="34" charset="0"/>
              </a:rPr>
              <a:t>strong electrostatic force</a:t>
            </a:r>
            <a:r>
              <a:rPr lang="en-GB" sz="1200" dirty="0">
                <a:latin typeface="Tahoma" panose="020B0604030504040204" pitchFamily="34" charset="0"/>
                <a:ea typeface="Tahoma" panose="020B0604030504040204" pitchFamily="34" charset="0"/>
                <a:cs typeface="Tahoma" panose="020B0604030504040204" pitchFamily="34" charset="0"/>
              </a:rPr>
              <a:t> of attraction which works in all directions, so many billions of ions can be bonded together in a 3D structure.</a:t>
            </a: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r>
              <a:rPr lang="en-GB" sz="1200" b="1" dirty="0">
                <a:latin typeface="Tahoma" panose="020B0604030504040204" pitchFamily="34" charset="0"/>
                <a:ea typeface="Tahoma" panose="020B0604030504040204" pitchFamily="34" charset="0"/>
                <a:cs typeface="Tahoma" panose="020B0604030504040204" pitchFamily="34" charset="0"/>
              </a:rPr>
              <a:t>Solid</a:t>
            </a:r>
            <a:r>
              <a:rPr lang="en-GB" sz="1200" dirty="0">
                <a:latin typeface="Tahoma" panose="020B0604030504040204" pitchFamily="34" charset="0"/>
                <a:ea typeface="Tahoma" panose="020B0604030504040204" pitchFamily="34" charset="0"/>
                <a:cs typeface="Tahoma" panose="020B0604030504040204" pitchFamily="34" charset="0"/>
              </a:rPr>
              <a:t> ionic substances do </a:t>
            </a:r>
            <a:r>
              <a:rPr lang="en-GB" sz="1200" b="1" dirty="0">
                <a:latin typeface="Tahoma" panose="020B0604030504040204" pitchFamily="34" charset="0"/>
                <a:ea typeface="Tahoma" panose="020B0604030504040204" pitchFamily="34" charset="0"/>
                <a:cs typeface="Tahoma" panose="020B0604030504040204" pitchFamily="34" charset="0"/>
              </a:rPr>
              <a:t>not conduct </a:t>
            </a:r>
            <a:r>
              <a:rPr lang="en-GB" sz="1200" dirty="0">
                <a:latin typeface="Tahoma" panose="020B0604030504040204" pitchFamily="34" charset="0"/>
                <a:ea typeface="Tahoma" panose="020B0604030504040204" pitchFamily="34" charset="0"/>
                <a:cs typeface="Tahoma" panose="020B0604030504040204" pitchFamily="34" charset="0"/>
              </a:rPr>
              <a:t>electricity because the </a:t>
            </a:r>
            <a:r>
              <a:rPr lang="en-GB" sz="1200" b="1" dirty="0">
                <a:latin typeface="Tahoma" panose="020B0604030504040204" pitchFamily="34" charset="0"/>
                <a:ea typeface="Tahoma" panose="020B0604030504040204" pitchFamily="34" charset="0"/>
                <a:cs typeface="Tahoma" panose="020B0604030504040204" pitchFamily="34" charset="0"/>
              </a:rPr>
              <a:t>ions are fixed </a:t>
            </a:r>
            <a:r>
              <a:rPr lang="en-GB" sz="1200" dirty="0">
                <a:latin typeface="Tahoma" panose="020B0604030504040204" pitchFamily="34" charset="0"/>
                <a:ea typeface="Tahoma" panose="020B0604030504040204" pitchFamily="34" charset="0"/>
                <a:cs typeface="Tahoma" panose="020B0604030504040204" pitchFamily="34" charset="0"/>
              </a:rPr>
              <a:t>in position and not free to carry charge.</a:t>
            </a:r>
          </a:p>
          <a:p>
            <a:pPr algn="l"/>
            <a:r>
              <a:rPr lang="en-GB" sz="1200" dirty="0">
                <a:latin typeface="Tahoma" panose="020B0604030504040204" pitchFamily="34" charset="0"/>
                <a:ea typeface="Tahoma" panose="020B0604030504040204" pitchFamily="34" charset="0"/>
                <a:cs typeface="Tahoma" panose="020B0604030504040204" pitchFamily="34" charset="0"/>
              </a:rPr>
              <a:t>When </a:t>
            </a:r>
            <a:r>
              <a:rPr lang="en-GB" sz="1200" b="1" dirty="0">
                <a:latin typeface="Tahoma" panose="020B0604030504040204" pitchFamily="34" charset="0"/>
                <a:ea typeface="Tahoma" panose="020B0604030504040204" pitchFamily="34" charset="0"/>
                <a:cs typeface="Tahoma" panose="020B0604030504040204" pitchFamily="34" charset="0"/>
              </a:rPr>
              <a:t>melted or dissolved </a:t>
            </a:r>
            <a:r>
              <a:rPr lang="en-GB" sz="1200" dirty="0">
                <a:latin typeface="Tahoma" panose="020B0604030504040204" pitchFamily="34" charset="0"/>
                <a:ea typeface="Tahoma" panose="020B0604030504040204" pitchFamily="34" charset="0"/>
                <a:cs typeface="Tahoma" panose="020B0604030504040204" pitchFamily="34" charset="0"/>
              </a:rPr>
              <a:t>in water, ionic substances </a:t>
            </a:r>
            <a:r>
              <a:rPr lang="en-GB" sz="1200" b="1" dirty="0">
                <a:latin typeface="Tahoma" panose="020B0604030504040204" pitchFamily="34" charset="0"/>
                <a:ea typeface="Tahoma" panose="020B0604030504040204" pitchFamily="34" charset="0"/>
                <a:cs typeface="Tahoma" panose="020B0604030504040204" pitchFamily="34" charset="0"/>
              </a:rPr>
              <a:t>do conduct</a:t>
            </a:r>
            <a:r>
              <a:rPr lang="en-GB" sz="1200" dirty="0">
                <a:latin typeface="Tahoma" panose="020B0604030504040204" pitchFamily="34" charset="0"/>
                <a:ea typeface="Tahoma" panose="020B0604030504040204" pitchFamily="34" charset="0"/>
                <a:cs typeface="Tahoma" panose="020B0604030504040204" pitchFamily="34" charset="0"/>
              </a:rPr>
              <a:t> electricity because the ions are free to move and carry charge.</a:t>
            </a:r>
          </a:p>
          <a:p>
            <a:pPr algn="l"/>
            <a:r>
              <a:rPr lang="en-GB" sz="1200" dirty="0">
                <a:latin typeface="Tahoma" panose="020B0604030504040204" pitchFamily="34" charset="0"/>
                <a:ea typeface="Tahoma" panose="020B0604030504040204" pitchFamily="34" charset="0"/>
                <a:cs typeface="Tahoma" panose="020B0604030504040204" pitchFamily="34" charset="0"/>
              </a:rPr>
              <a:t>They have </a:t>
            </a:r>
            <a:r>
              <a:rPr lang="en-GB" sz="1200" b="1" dirty="0">
                <a:latin typeface="Tahoma" panose="020B0604030504040204" pitchFamily="34" charset="0"/>
                <a:ea typeface="Tahoma" panose="020B0604030504040204" pitchFamily="34" charset="0"/>
                <a:cs typeface="Tahoma" panose="020B0604030504040204" pitchFamily="34" charset="0"/>
              </a:rPr>
              <a:t>high melting points</a:t>
            </a:r>
            <a:r>
              <a:rPr lang="en-GB" sz="1200" dirty="0">
                <a:latin typeface="Tahoma" panose="020B0604030504040204" pitchFamily="34" charset="0"/>
                <a:ea typeface="Tahoma" panose="020B0604030504040204" pitchFamily="34" charset="0"/>
                <a:cs typeface="Tahoma" panose="020B0604030504040204" pitchFamily="34" charset="0"/>
              </a:rPr>
              <a:t> because the electrostatic force of attraction between oppositely charged ions is </a:t>
            </a:r>
            <a:r>
              <a:rPr lang="en-GB" sz="1200" b="1" dirty="0">
                <a:latin typeface="Tahoma" panose="020B0604030504040204" pitchFamily="34" charset="0"/>
                <a:ea typeface="Tahoma" panose="020B0604030504040204" pitchFamily="34" charset="0"/>
                <a:cs typeface="Tahoma" panose="020B0604030504040204" pitchFamily="34" charset="0"/>
              </a:rPr>
              <a:t>strong</a:t>
            </a:r>
            <a:r>
              <a:rPr lang="en-GB" sz="1200" dirty="0">
                <a:latin typeface="Tahoma" panose="020B0604030504040204" pitchFamily="34" charset="0"/>
                <a:ea typeface="Tahoma" panose="020B0604030504040204" pitchFamily="34" charset="0"/>
                <a:cs typeface="Tahoma" panose="020B0604030504040204" pitchFamily="34" charset="0"/>
              </a:rPr>
              <a:t> and so requires </a:t>
            </a:r>
            <a:r>
              <a:rPr lang="en-GB" sz="1200" b="1" dirty="0">
                <a:latin typeface="Tahoma" panose="020B0604030504040204" pitchFamily="34" charset="0"/>
                <a:ea typeface="Tahoma" panose="020B0604030504040204" pitchFamily="34" charset="0"/>
                <a:cs typeface="Tahoma" panose="020B0604030504040204" pitchFamily="34" charset="0"/>
              </a:rPr>
              <a:t>lots of energy</a:t>
            </a:r>
            <a:r>
              <a:rPr lang="en-GB" sz="1200" dirty="0">
                <a:latin typeface="Tahoma" panose="020B0604030504040204" pitchFamily="34" charset="0"/>
                <a:ea typeface="Tahoma" panose="020B0604030504040204" pitchFamily="34" charset="0"/>
                <a:cs typeface="Tahoma" panose="020B0604030504040204" pitchFamily="34" charset="0"/>
              </a:rPr>
              <a:t> to break.</a:t>
            </a:r>
          </a:p>
        </p:txBody>
      </p:sp>
      <p:pic>
        <p:nvPicPr>
          <p:cNvPr id="5" name="Picture 4">
            <a:extLst>
              <a:ext uri="{FF2B5EF4-FFF2-40B4-BE49-F238E27FC236}">
                <a16:creationId xmlns:a16="http://schemas.microsoft.com/office/drawing/2014/main" id="{DB088D48-2AB2-253A-DFF1-AA341DFF5952}"/>
              </a:ext>
            </a:extLst>
          </p:cNvPr>
          <p:cNvPicPr>
            <a:picLocks noChangeAspect="1"/>
          </p:cNvPicPr>
          <p:nvPr/>
        </p:nvPicPr>
        <p:blipFill>
          <a:blip r:embed="rId4"/>
          <a:srcRect l="1632" t="3069" r="1387"/>
          <a:stretch/>
        </p:blipFill>
        <p:spPr>
          <a:xfrm>
            <a:off x="923838" y="2701222"/>
            <a:ext cx="1547831" cy="1455556"/>
          </a:xfrm>
          <a:prstGeom prst="rect">
            <a:avLst/>
          </a:prstGeom>
        </p:spPr>
      </p:pic>
      <p:sp>
        <p:nvSpPr>
          <p:cNvPr id="7" name="Subtitle 2">
            <a:extLst>
              <a:ext uri="{FF2B5EF4-FFF2-40B4-BE49-F238E27FC236}">
                <a16:creationId xmlns:a16="http://schemas.microsoft.com/office/drawing/2014/main" id="{B09FB9A9-3F92-C684-BD0D-451D4149B287}"/>
              </a:ext>
            </a:extLst>
          </p:cNvPr>
          <p:cNvSpPr txBox="1">
            <a:spLocks/>
          </p:cNvSpPr>
          <p:nvPr/>
        </p:nvSpPr>
        <p:spPr>
          <a:xfrm>
            <a:off x="3407523" y="588364"/>
            <a:ext cx="2383678" cy="356841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Giant Covalent Structures</a:t>
            </a:r>
          </a:p>
          <a:p>
            <a:pPr algn="l"/>
            <a:r>
              <a:rPr lang="en-GB" sz="1200" dirty="0">
                <a:latin typeface="Tahoma" panose="020B0604030504040204" pitchFamily="34" charset="0"/>
                <a:ea typeface="Tahoma" panose="020B0604030504040204" pitchFamily="34" charset="0"/>
                <a:cs typeface="Tahoma" panose="020B0604030504040204" pitchFamily="34" charset="0"/>
              </a:rPr>
              <a:t>Many billions of atoms, each one with </a:t>
            </a:r>
            <a:r>
              <a:rPr lang="en-GB" sz="1200" b="1" dirty="0">
                <a:latin typeface="Tahoma" panose="020B0604030504040204" pitchFamily="34" charset="0"/>
                <a:ea typeface="Tahoma" panose="020B0604030504040204" pitchFamily="34" charset="0"/>
                <a:cs typeface="Tahoma" panose="020B0604030504040204" pitchFamily="34" charset="0"/>
              </a:rPr>
              <a:t>strong covalent bonds </a:t>
            </a:r>
            <a:r>
              <a:rPr lang="en-GB" sz="1200" dirty="0">
                <a:latin typeface="Tahoma" panose="020B0604030504040204" pitchFamily="34" charset="0"/>
                <a:ea typeface="Tahoma" panose="020B0604030504040204" pitchFamily="34" charset="0"/>
                <a:cs typeface="Tahoma" panose="020B0604030504040204" pitchFamily="34" charset="0"/>
              </a:rPr>
              <a:t>to other atoms.</a:t>
            </a:r>
          </a:p>
          <a:p>
            <a:pPr algn="l"/>
            <a:r>
              <a:rPr lang="en-GB" sz="1200" b="1" dirty="0">
                <a:latin typeface="Tahoma" panose="020B0604030504040204" pitchFamily="34" charset="0"/>
                <a:ea typeface="Tahoma" panose="020B0604030504040204" pitchFamily="34" charset="0"/>
                <a:cs typeface="Tahoma" panose="020B0604030504040204" pitchFamily="34" charset="0"/>
              </a:rPr>
              <a:t>High melting and boiling </a:t>
            </a:r>
            <a:r>
              <a:rPr lang="en-GB" sz="1200" dirty="0">
                <a:latin typeface="Tahoma" panose="020B0604030504040204" pitchFamily="34" charset="0"/>
                <a:ea typeface="Tahoma" panose="020B0604030504040204" pitchFamily="34" charset="0"/>
                <a:cs typeface="Tahoma" panose="020B0604030504040204" pitchFamily="34" charset="0"/>
              </a:rPr>
              <a:t>points because the strong covalent bonds between the atoms must be broken to melt or boil the substances. </a:t>
            </a:r>
          </a:p>
          <a:p>
            <a:pPr algn="l"/>
            <a:r>
              <a:rPr lang="en-GB" sz="1200" dirty="0">
                <a:latin typeface="Tahoma" panose="020B0604030504040204" pitchFamily="34" charset="0"/>
                <a:ea typeface="Tahoma" panose="020B0604030504040204" pitchFamily="34" charset="0"/>
                <a:cs typeface="Tahoma" panose="020B0604030504040204" pitchFamily="34" charset="0"/>
              </a:rPr>
              <a:t>This requires a </a:t>
            </a:r>
            <a:r>
              <a:rPr lang="en-GB" sz="1200" b="1" dirty="0">
                <a:latin typeface="Tahoma" panose="020B0604030504040204" pitchFamily="34" charset="0"/>
                <a:ea typeface="Tahoma" panose="020B0604030504040204" pitchFamily="34" charset="0"/>
                <a:cs typeface="Tahoma" panose="020B0604030504040204" pitchFamily="34" charset="0"/>
              </a:rPr>
              <a:t>lot of energy</a:t>
            </a:r>
            <a:r>
              <a:rPr lang="en-GB" sz="1200" dirty="0">
                <a:latin typeface="Tahoma" panose="020B0604030504040204" pitchFamily="34" charset="0"/>
                <a:ea typeface="Tahoma" panose="020B0604030504040204" pitchFamily="34" charset="0"/>
                <a:cs typeface="Tahoma" panose="020B0604030504040204" pitchFamily="34" charset="0"/>
              </a:rPr>
              <a:t>. </a:t>
            </a:r>
          </a:p>
          <a:p>
            <a:pPr algn="l"/>
            <a:r>
              <a:rPr lang="en-GB" sz="1200" dirty="0">
                <a:latin typeface="Tahoma" panose="020B0604030504040204" pitchFamily="34" charset="0"/>
                <a:ea typeface="Tahoma" panose="020B0604030504040204" pitchFamily="34" charset="0"/>
                <a:cs typeface="Tahoma" panose="020B0604030504040204" pitchFamily="34" charset="0"/>
              </a:rPr>
              <a:t>Solid at room temperature.</a:t>
            </a:r>
          </a:p>
        </p:txBody>
      </p:sp>
      <p:pic>
        <p:nvPicPr>
          <p:cNvPr id="13" name="Picture 12">
            <a:extLst>
              <a:ext uri="{FF2B5EF4-FFF2-40B4-BE49-F238E27FC236}">
                <a16:creationId xmlns:a16="http://schemas.microsoft.com/office/drawing/2014/main" id="{93D33475-0EB6-AAD8-C1ED-5D7FAE45C558}"/>
              </a:ext>
            </a:extLst>
          </p:cNvPr>
          <p:cNvPicPr>
            <a:picLocks noChangeAspect="1"/>
          </p:cNvPicPr>
          <p:nvPr/>
        </p:nvPicPr>
        <p:blipFill>
          <a:blip r:embed="rId5"/>
          <a:stretch>
            <a:fillRect/>
          </a:stretch>
        </p:blipFill>
        <p:spPr>
          <a:xfrm>
            <a:off x="3801789" y="3005465"/>
            <a:ext cx="1314450" cy="1057275"/>
          </a:xfrm>
          <a:prstGeom prst="rect">
            <a:avLst/>
          </a:prstGeom>
        </p:spPr>
      </p:pic>
      <p:sp>
        <p:nvSpPr>
          <p:cNvPr id="14" name="Subtitle 2">
            <a:extLst>
              <a:ext uri="{FF2B5EF4-FFF2-40B4-BE49-F238E27FC236}">
                <a16:creationId xmlns:a16="http://schemas.microsoft.com/office/drawing/2014/main" id="{D7856A95-F6AB-7992-A66D-676B1B76E215}"/>
              </a:ext>
            </a:extLst>
          </p:cNvPr>
          <p:cNvSpPr txBox="1">
            <a:spLocks/>
          </p:cNvSpPr>
          <p:nvPr/>
        </p:nvSpPr>
        <p:spPr>
          <a:xfrm>
            <a:off x="5880326" y="598919"/>
            <a:ext cx="3699284" cy="356841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Small Covalent Molecules</a:t>
            </a:r>
          </a:p>
          <a:p>
            <a:pPr algn="l"/>
            <a:r>
              <a:rPr lang="en-GB" sz="1200" dirty="0">
                <a:latin typeface="Tahoma" panose="020B0604030504040204" pitchFamily="34" charset="0"/>
                <a:ea typeface="Tahoma" panose="020B0604030504040204" pitchFamily="34" charset="0"/>
                <a:cs typeface="Tahoma" panose="020B0604030504040204" pitchFamily="34" charset="0"/>
              </a:rPr>
              <a:t>Only a</a:t>
            </a:r>
            <a:r>
              <a:rPr lang="en-GB" sz="1200" b="1" dirty="0">
                <a:latin typeface="Tahoma" panose="020B0604030504040204" pitchFamily="34" charset="0"/>
                <a:ea typeface="Tahoma" panose="020B0604030504040204" pitchFamily="34" charset="0"/>
                <a:cs typeface="Tahoma" panose="020B0604030504040204" pitchFamily="34" charset="0"/>
              </a:rPr>
              <a:t> few atoms </a:t>
            </a:r>
            <a:r>
              <a:rPr lang="en-GB" sz="1200" dirty="0">
                <a:latin typeface="Tahoma" panose="020B0604030504040204" pitchFamily="34" charset="0"/>
                <a:ea typeface="Tahoma" panose="020B0604030504040204" pitchFamily="34" charset="0"/>
                <a:cs typeface="Tahoma" panose="020B0604030504040204" pitchFamily="34" charset="0"/>
              </a:rPr>
              <a:t>with</a:t>
            </a:r>
            <a:r>
              <a:rPr lang="en-GB" sz="1200" b="1" dirty="0">
                <a:latin typeface="Tahoma" panose="020B0604030504040204" pitchFamily="34" charset="0"/>
                <a:ea typeface="Tahoma" panose="020B0604030504040204" pitchFamily="34" charset="0"/>
                <a:cs typeface="Tahoma" panose="020B0604030504040204" pitchFamily="34" charset="0"/>
              </a:rPr>
              <a:t> strong covalent bonds between these atoms. </a:t>
            </a:r>
            <a:r>
              <a:rPr lang="en-GB" sz="1200" dirty="0">
                <a:latin typeface="Tahoma" panose="020B0604030504040204" pitchFamily="34" charset="0"/>
                <a:ea typeface="Tahoma" panose="020B0604030504040204" pitchFamily="34" charset="0"/>
                <a:cs typeface="Tahoma" panose="020B0604030504040204" pitchFamily="34" charset="0"/>
              </a:rPr>
              <a:t>Different molecules are held together by </a:t>
            </a:r>
            <a:r>
              <a:rPr lang="en-GB" sz="1200" b="1" dirty="0">
                <a:latin typeface="Tahoma" panose="020B0604030504040204" pitchFamily="34" charset="0"/>
                <a:ea typeface="Tahoma" panose="020B0604030504040204" pitchFamily="34" charset="0"/>
                <a:cs typeface="Tahoma" panose="020B0604030504040204" pitchFamily="34" charset="0"/>
              </a:rPr>
              <a:t>weak intermolecular forces.</a:t>
            </a:r>
          </a:p>
          <a:p>
            <a:pPr algn="l"/>
            <a:r>
              <a:rPr lang="en-GB" sz="1200" b="1" dirty="0">
                <a:latin typeface="Tahoma" panose="020B0604030504040204" pitchFamily="34" charset="0"/>
                <a:ea typeface="Tahoma" panose="020B0604030504040204" pitchFamily="34" charset="0"/>
                <a:cs typeface="Tahoma" panose="020B0604030504040204" pitchFamily="34" charset="0"/>
              </a:rPr>
              <a:t>Low melting and boiling </a:t>
            </a:r>
            <a:r>
              <a:rPr lang="en-GB" sz="1200" dirty="0">
                <a:latin typeface="Tahoma" panose="020B0604030504040204" pitchFamily="34" charset="0"/>
                <a:ea typeface="Tahoma" panose="020B0604030504040204" pitchFamily="34" charset="0"/>
                <a:cs typeface="Tahoma" panose="020B0604030504040204" pitchFamily="34" charset="0"/>
              </a:rPr>
              <a:t>points because </a:t>
            </a:r>
            <a:r>
              <a:rPr lang="en-GB" sz="1200" b="1" dirty="0">
                <a:latin typeface="Tahoma" panose="020B0604030504040204" pitchFamily="34" charset="0"/>
                <a:ea typeface="Tahoma" panose="020B0604030504040204" pitchFamily="34" charset="0"/>
                <a:cs typeface="Tahoma" panose="020B0604030504040204" pitchFamily="34" charset="0"/>
              </a:rPr>
              <a:t>only</a:t>
            </a:r>
            <a:r>
              <a:rPr lang="en-GB" sz="1200" dirty="0">
                <a:latin typeface="Tahoma" panose="020B0604030504040204" pitchFamily="34" charset="0"/>
                <a:ea typeface="Tahoma" panose="020B0604030504040204" pitchFamily="34" charset="0"/>
                <a:cs typeface="Tahoma" panose="020B0604030504040204" pitchFamily="34" charset="0"/>
              </a:rPr>
              <a:t> the</a:t>
            </a:r>
            <a:r>
              <a:rPr lang="en-GB" sz="1200" b="1" dirty="0">
                <a:latin typeface="Tahoma" panose="020B0604030504040204" pitchFamily="34" charset="0"/>
                <a:ea typeface="Tahoma" panose="020B0604030504040204" pitchFamily="34" charset="0"/>
                <a:cs typeface="Tahoma" panose="020B0604030504040204" pitchFamily="34" charset="0"/>
              </a:rPr>
              <a:t> intermolecular forces</a:t>
            </a:r>
            <a:r>
              <a:rPr lang="en-GB" sz="1200" dirty="0">
                <a:latin typeface="Tahoma" panose="020B0604030504040204" pitchFamily="34" charset="0"/>
                <a:ea typeface="Tahoma" panose="020B0604030504040204" pitchFamily="34" charset="0"/>
                <a:cs typeface="Tahoma" panose="020B0604030504040204" pitchFamily="34" charset="0"/>
              </a:rPr>
              <a:t> need to be overcome to melt or boil the substances</a:t>
            </a:r>
            <a:r>
              <a:rPr lang="en-GB" sz="1200" b="1" dirty="0">
                <a:latin typeface="Tahoma" panose="020B0604030504040204" pitchFamily="34" charset="0"/>
                <a:ea typeface="Tahoma" panose="020B0604030504040204" pitchFamily="34" charset="0"/>
                <a:cs typeface="Tahoma" panose="020B0604030504040204" pitchFamily="34" charset="0"/>
              </a:rPr>
              <a:t>, not the bonds between the atoms</a:t>
            </a:r>
            <a:r>
              <a:rPr lang="en-GB" sz="1200" dirty="0">
                <a:latin typeface="Tahoma" panose="020B0604030504040204" pitchFamily="34" charset="0"/>
                <a:ea typeface="Tahoma" panose="020B0604030504040204" pitchFamily="34" charset="0"/>
                <a:cs typeface="Tahoma" panose="020B0604030504040204" pitchFamily="34" charset="0"/>
              </a:rPr>
              <a:t>. </a:t>
            </a:r>
          </a:p>
          <a:p>
            <a:pPr algn="l"/>
            <a:r>
              <a:rPr lang="en-GB" sz="1200" dirty="0">
                <a:latin typeface="Tahoma" panose="020B0604030504040204" pitchFamily="34" charset="0"/>
                <a:ea typeface="Tahoma" panose="020B0604030504040204" pitchFamily="34" charset="0"/>
                <a:cs typeface="Tahoma" panose="020B0604030504040204" pitchFamily="34" charset="0"/>
              </a:rPr>
              <a:t>This does </a:t>
            </a:r>
            <a:r>
              <a:rPr lang="en-GB" sz="1200" b="1" dirty="0">
                <a:latin typeface="Tahoma" panose="020B0604030504040204" pitchFamily="34" charset="0"/>
                <a:ea typeface="Tahoma" panose="020B0604030504040204" pitchFamily="34" charset="0"/>
                <a:cs typeface="Tahoma" panose="020B0604030504040204" pitchFamily="34" charset="0"/>
              </a:rPr>
              <a:t>not</a:t>
            </a:r>
            <a:r>
              <a:rPr lang="en-GB" sz="1200" dirty="0">
                <a:latin typeface="Tahoma" panose="020B0604030504040204" pitchFamily="34" charset="0"/>
                <a:ea typeface="Tahoma" panose="020B0604030504040204" pitchFamily="34" charset="0"/>
                <a:cs typeface="Tahoma" panose="020B0604030504040204" pitchFamily="34" charset="0"/>
              </a:rPr>
              <a:t> require a lot of </a:t>
            </a:r>
            <a:r>
              <a:rPr lang="en-GB" sz="1200" b="1" dirty="0">
                <a:latin typeface="Tahoma" panose="020B0604030504040204" pitchFamily="34" charset="0"/>
                <a:ea typeface="Tahoma" panose="020B0604030504040204" pitchFamily="34" charset="0"/>
                <a:cs typeface="Tahoma" panose="020B0604030504040204" pitchFamily="34" charset="0"/>
              </a:rPr>
              <a:t>energy</a:t>
            </a:r>
            <a:r>
              <a:rPr lang="en-GB" sz="1200" dirty="0">
                <a:latin typeface="Tahoma" panose="020B0604030504040204" pitchFamily="34" charset="0"/>
                <a:ea typeface="Tahoma" panose="020B0604030504040204" pitchFamily="34" charset="0"/>
                <a:cs typeface="Tahoma" panose="020B0604030504040204" pitchFamily="34" charset="0"/>
              </a:rPr>
              <a:t> as the intermolecular forces are weak. </a:t>
            </a:r>
          </a:p>
          <a:p>
            <a:pPr algn="l"/>
            <a:r>
              <a:rPr lang="en-GB" sz="1200" dirty="0">
                <a:latin typeface="Tahoma" panose="020B0604030504040204" pitchFamily="34" charset="0"/>
                <a:ea typeface="Tahoma" panose="020B0604030504040204" pitchFamily="34" charset="0"/>
                <a:cs typeface="Tahoma" panose="020B0604030504040204" pitchFamily="34" charset="0"/>
              </a:rPr>
              <a:t>Normally gaseous or liquid at room temperature.</a:t>
            </a:r>
          </a:p>
        </p:txBody>
      </p:sp>
      <p:pic>
        <p:nvPicPr>
          <p:cNvPr id="19" name="Picture 18">
            <a:extLst>
              <a:ext uri="{FF2B5EF4-FFF2-40B4-BE49-F238E27FC236}">
                <a16:creationId xmlns:a16="http://schemas.microsoft.com/office/drawing/2014/main" id="{E173F758-2591-E068-1F84-0B3ACD999B40}"/>
              </a:ext>
            </a:extLst>
          </p:cNvPr>
          <p:cNvPicPr>
            <a:picLocks noChangeAspect="1"/>
          </p:cNvPicPr>
          <p:nvPr/>
        </p:nvPicPr>
        <p:blipFill>
          <a:blip r:embed="rId6"/>
          <a:stretch>
            <a:fillRect/>
          </a:stretch>
        </p:blipFill>
        <p:spPr>
          <a:xfrm>
            <a:off x="6909413" y="3168867"/>
            <a:ext cx="1562100" cy="914400"/>
          </a:xfrm>
          <a:prstGeom prst="rect">
            <a:avLst/>
          </a:prstGeom>
        </p:spPr>
      </p:pic>
      <p:sp>
        <p:nvSpPr>
          <p:cNvPr id="21" name="Subtitle 2">
            <a:extLst>
              <a:ext uri="{FF2B5EF4-FFF2-40B4-BE49-F238E27FC236}">
                <a16:creationId xmlns:a16="http://schemas.microsoft.com/office/drawing/2014/main" id="{AA56C0CB-D1C9-556E-091A-4C4304D97829}"/>
              </a:ext>
            </a:extLst>
          </p:cNvPr>
          <p:cNvSpPr txBox="1">
            <a:spLocks/>
          </p:cNvSpPr>
          <p:nvPr/>
        </p:nvSpPr>
        <p:spPr>
          <a:xfrm>
            <a:off x="5580993" y="4237141"/>
            <a:ext cx="3998616" cy="24230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Large Covalent Molecules (polymers)</a:t>
            </a:r>
          </a:p>
          <a:p>
            <a:pPr algn="l"/>
            <a:r>
              <a:rPr lang="en-GB" sz="1200" b="1" dirty="0">
                <a:latin typeface="Tahoma" panose="020B0604030504040204" pitchFamily="34" charset="0"/>
                <a:ea typeface="Tahoma" panose="020B0604030504040204" pitchFamily="34" charset="0"/>
                <a:cs typeface="Tahoma" panose="020B0604030504040204" pitchFamily="34" charset="0"/>
              </a:rPr>
              <a:t>Many repeating units </a:t>
            </a:r>
            <a:r>
              <a:rPr lang="en-GB" sz="1200" dirty="0">
                <a:latin typeface="Tahoma" panose="020B0604030504040204" pitchFamily="34" charset="0"/>
                <a:ea typeface="Tahoma" panose="020B0604030504040204" pitchFamily="34" charset="0"/>
                <a:cs typeface="Tahoma" panose="020B0604030504040204" pitchFamily="34" charset="0"/>
              </a:rPr>
              <a:t>joined by </a:t>
            </a:r>
            <a:r>
              <a:rPr lang="en-GB" sz="1200" b="1" dirty="0">
                <a:latin typeface="Tahoma" panose="020B0604030504040204" pitchFamily="34" charset="0"/>
                <a:ea typeface="Tahoma" panose="020B0604030504040204" pitchFamily="34" charset="0"/>
                <a:cs typeface="Tahoma" panose="020B0604030504040204" pitchFamily="34" charset="0"/>
              </a:rPr>
              <a:t>strong covalent bonds </a:t>
            </a:r>
            <a:r>
              <a:rPr lang="en-GB" sz="1200" dirty="0">
                <a:latin typeface="Tahoma" panose="020B0604030504040204" pitchFamily="34" charset="0"/>
                <a:ea typeface="Tahoma" panose="020B0604030504040204" pitchFamily="34" charset="0"/>
                <a:cs typeface="Tahoma" panose="020B0604030504040204" pitchFamily="34" charset="0"/>
              </a:rPr>
              <a:t>to form a long chain. Separate chains are held together by </a:t>
            </a:r>
            <a:r>
              <a:rPr lang="en-GB" sz="1200" b="1" dirty="0">
                <a:latin typeface="Tahoma" panose="020B0604030504040204" pitchFamily="34" charset="0"/>
                <a:ea typeface="Tahoma" panose="020B0604030504040204" pitchFamily="34" charset="0"/>
                <a:cs typeface="Tahoma" panose="020B0604030504040204" pitchFamily="34" charset="0"/>
              </a:rPr>
              <a:t>intermolecular forces</a:t>
            </a:r>
            <a:r>
              <a:rPr lang="en-GB" sz="1200" dirty="0">
                <a:latin typeface="Tahoma" panose="020B0604030504040204" pitchFamily="34" charset="0"/>
                <a:ea typeface="Tahoma" panose="020B0604030504040204" pitchFamily="34" charset="0"/>
                <a:cs typeface="Tahoma" panose="020B0604030504040204" pitchFamily="34" charset="0"/>
              </a:rPr>
              <a:t> that are stronger than in small molecules. </a:t>
            </a:r>
          </a:p>
          <a:p>
            <a:pPr algn="l"/>
            <a:r>
              <a:rPr lang="en-GB" sz="1200" dirty="0">
                <a:latin typeface="Tahoma" panose="020B0604030504040204" pitchFamily="34" charset="0"/>
                <a:ea typeface="Tahoma" panose="020B0604030504040204" pitchFamily="34" charset="0"/>
                <a:cs typeface="Tahoma" panose="020B0604030504040204" pitchFamily="34" charset="0"/>
              </a:rPr>
              <a:t>Melting and boiling points are low compared to giant covalent substances but higher than for small molecules. Large molecules have stronger intermolecular forces than small molecules, which require more energy to overcome.</a:t>
            </a:r>
          </a:p>
          <a:p>
            <a:pPr algn="l"/>
            <a:r>
              <a:rPr lang="en-GB" sz="1200" dirty="0">
                <a:latin typeface="Tahoma" panose="020B0604030504040204" pitchFamily="34" charset="0"/>
                <a:ea typeface="Tahoma" panose="020B0604030504040204" pitchFamily="34" charset="0"/>
                <a:cs typeface="Tahoma" panose="020B0604030504040204" pitchFamily="34" charset="0"/>
              </a:rPr>
              <a:t>Normally solid at room temperature.</a:t>
            </a:r>
          </a:p>
          <a:p>
            <a:pPr algn="l"/>
            <a:endParaRPr lang="en-GB" sz="1200" dirty="0">
              <a:latin typeface="Tahoma" panose="020B0604030504040204" pitchFamily="34" charset="0"/>
              <a:ea typeface="Tahoma" panose="020B0604030504040204" pitchFamily="34" charset="0"/>
              <a:cs typeface="Tahoma" panose="020B0604030504040204" pitchFamily="34" charset="0"/>
            </a:endParaRPr>
          </a:p>
        </p:txBody>
      </p:sp>
      <p:sp>
        <p:nvSpPr>
          <p:cNvPr id="22" name="Subtitle 2">
            <a:extLst>
              <a:ext uri="{FF2B5EF4-FFF2-40B4-BE49-F238E27FC236}">
                <a16:creationId xmlns:a16="http://schemas.microsoft.com/office/drawing/2014/main" id="{661E617E-3F8D-8F00-25E3-CACED0A7D603}"/>
              </a:ext>
            </a:extLst>
          </p:cNvPr>
          <p:cNvSpPr txBox="1">
            <a:spLocks/>
          </p:cNvSpPr>
          <p:nvPr/>
        </p:nvSpPr>
        <p:spPr>
          <a:xfrm>
            <a:off x="3396683" y="4330262"/>
            <a:ext cx="1984613" cy="2329934"/>
          </a:xfrm>
          <a:prstGeom prst="rect">
            <a:avLst/>
          </a:prstGeom>
          <a:ln>
            <a:solidFill>
              <a:schemeClr val="accent1">
                <a:lumMod val="60000"/>
                <a:lumOff val="40000"/>
              </a:schemeClr>
            </a:solidFill>
          </a:ln>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Alloys</a:t>
            </a:r>
          </a:p>
          <a:p>
            <a:pPr algn="l"/>
            <a:endParaRPr lang="en-GB" sz="1200" dirty="0">
              <a:latin typeface="Tahoma" panose="020B0604030504040204" pitchFamily="34" charset="0"/>
              <a:ea typeface="Tahoma" panose="020B0604030504040204" pitchFamily="34" charset="0"/>
              <a:cs typeface="Tahoma" panose="020B0604030504040204" pitchFamily="34" charset="0"/>
            </a:endParaRPr>
          </a:p>
        </p:txBody>
      </p:sp>
      <p:pic>
        <p:nvPicPr>
          <p:cNvPr id="24" name="Picture 23">
            <a:extLst>
              <a:ext uri="{FF2B5EF4-FFF2-40B4-BE49-F238E27FC236}">
                <a16:creationId xmlns:a16="http://schemas.microsoft.com/office/drawing/2014/main" id="{8A0A021B-BB3E-F221-BD96-5F1ACD4534F0}"/>
              </a:ext>
            </a:extLst>
          </p:cNvPr>
          <p:cNvPicPr>
            <a:picLocks noChangeAspect="1"/>
          </p:cNvPicPr>
          <p:nvPr/>
        </p:nvPicPr>
        <p:blipFill>
          <a:blip r:embed="rId7"/>
          <a:stretch>
            <a:fillRect/>
          </a:stretch>
        </p:blipFill>
        <p:spPr>
          <a:xfrm>
            <a:off x="3489552" y="4690077"/>
            <a:ext cx="1797152" cy="1754192"/>
          </a:xfrm>
          <a:prstGeom prst="rect">
            <a:avLst/>
          </a:prstGeom>
        </p:spPr>
      </p:pic>
    </p:spTree>
    <p:extLst>
      <p:ext uri="{BB962C8B-B14F-4D97-AF65-F5344CB8AC3E}">
        <p14:creationId xmlns:p14="http://schemas.microsoft.com/office/powerpoint/2010/main" val="31565332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155</TotalTime>
  <Words>609</Words>
  <Application>Microsoft Office PowerPoint</Application>
  <PresentationFormat>A4 Paper (210x297 mm)</PresentationFormat>
  <Paragraphs>46</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Tahoma</vt:lpstr>
      <vt:lpstr>Office Theme</vt:lpstr>
      <vt:lpstr>Science (Chemistry) – Year 10 – Autumn 2</vt:lpstr>
      <vt:lpstr>Science (Chemistry) – Year 10 – Autumn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Martin Hampshire</dc:creator>
  <cp:lastModifiedBy>Martin Hampshire</cp:lastModifiedBy>
  <cp:revision>8</cp:revision>
  <dcterms:created xsi:type="dcterms:W3CDTF">2024-09-02T18:04:31Z</dcterms:created>
  <dcterms:modified xsi:type="dcterms:W3CDTF">2024-11-03T14:39:56Z</dcterms:modified>
</cp:coreProperties>
</file>