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744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097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4661302"/>
              </p:ext>
            </p:extLst>
          </p:nvPr>
        </p:nvGraphicFramePr>
        <p:xfrm>
          <a:off x="19557" y="19756"/>
          <a:ext cx="3733799" cy="66799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78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59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4285">
                <a:tc gridSpan="2">
                  <a:txBody>
                    <a:bodyPr/>
                    <a:lstStyle/>
                    <a:p>
                      <a:pPr marR="37465" algn="l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lang="en-GB" sz="1400" b="1" dirty="0">
                          <a:latin typeface="Calibri"/>
                          <a:cs typeface="Calibri"/>
                        </a:rPr>
                        <a:t>             </a:t>
                      </a:r>
                      <a:r>
                        <a:rPr sz="1400" b="1" dirty="0">
                          <a:latin typeface="Calibri"/>
                          <a:cs typeface="Calibri"/>
                        </a:rPr>
                        <a:t>EDUQAS</a:t>
                      </a:r>
                      <a:r>
                        <a:rPr sz="1400" b="1" spc="-15" dirty="0">
                          <a:latin typeface="Calibri"/>
                          <a:cs typeface="Calibri"/>
                        </a:rPr>
                        <a:t> POETRY</a:t>
                      </a:r>
                      <a:r>
                        <a:rPr sz="14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latin typeface="Calibri"/>
                          <a:cs typeface="Calibri"/>
                        </a:rPr>
                        <a:t>ANTHOLOGY</a:t>
                      </a:r>
                      <a:r>
                        <a:rPr sz="14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45" dirty="0">
                          <a:latin typeface="Calibri"/>
                          <a:cs typeface="Calibri"/>
                        </a:rPr>
                        <a:t>KO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29845" marB="0">
                    <a:lnL w="6350">
                      <a:solidFill>
                        <a:srgbClr val="6FAC46"/>
                      </a:solidFill>
                      <a:prstDash val="solid"/>
                    </a:lnL>
                    <a:lnT w="6350">
                      <a:solidFill>
                        <a:srgbClr val="6FAC46"/>
                      </a:solidFill>
                      <a:prstDash val="solid"/>
                    </a:lnT>
                    <a:lnB w="6350">
                      <a:solidFill>
                        <a:srgbClr val="6FAC46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57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6350" cap="flat" cmpd="sng" algn="ctr">
                      <a:solidFill>
                        <a:srgbClr val="6FAC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6FAC4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357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Terminology</a:t>
                      </a:r>
                      <a:endParaRPr sz="1100" dirty="0">
                        <a:latin typeface="Calibri"/>
                        <a:cs typeface="Calibri"/>
                      </a:endParaRPr>
                    </a:p>
                  </a:txBody>
                  <a:tcPr marL="0" marR="0" marT="3683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6FAC46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Definition</a:t>
                      </a:r>
                      <a:endParaRPr sz="1100" dirty="0">
                        <a:latin typeface="Calibri"/>
                        <a:cs typeface="Calibri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6FAC4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1806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Imagery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visually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descriptive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language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0601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Simile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comparison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between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two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things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using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like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as</a:t>
                      </a: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2532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Metaphor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where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thing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becomes another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GB" sz="1000" spc="5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comparison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44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1683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Onomatopoeia</a:t>
                      </a:r>
                      <a:endParaRPr sz="9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words</a:t>
                      </a:r>
                      <a:r>
                        <a:rPr sz="100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that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sound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like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their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meaning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7536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Symbolism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use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of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symbols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to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represent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ideas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or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qualities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5887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Repetition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1174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when words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phrases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are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used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more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than once in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piece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 </a:t>
                      </a:r>
                      <a:r>
                        <a:rPr sz="1000" spc="-19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writing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6567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9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Personification</a:t>
                      </a:r>
                      <a:endParaRPr sz="9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Giving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human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qualities</a:t>
                      </a:r>
                      <a:r>
                        <a:rPr sz="1000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inanimate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objects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6009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Persona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 voice/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speaker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poem.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Different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from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writer.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7187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Semantic</a:t>
                      </a:r>
                      <a:r>
                        <a:rPr sz="100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field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group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of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words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related in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meaning.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95886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Sonnet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208279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en-US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poem,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with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clear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rhyme</a:t>
                      </a:r>
                      <a:r>
                        <a:rPr sz="1000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scheme.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Usually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focuses </a:t>
                      </a:r>
                      <a:r>
                        <a:rPr sz="1000" spc="-18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love.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96009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Free-verse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46228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poem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that doesn’t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have any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clear rhyme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scheme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off </a:t>
                      </a:r>
                      <a:r>
                        <a:rPr sz="1000" spc="-18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rhythm.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95886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Connotations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Implied</a:t>
                      </a:r>
                      <a:r>
                        <a:rPr sz="1000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suggested</a:t>
                      </a:r>
                      <a:r>
                        <a:rPr sz="1000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meaning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words</a:t>
                      </a:r>
                      <a:r>
                        <a:rPr sz="100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phrases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95887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Stanzas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way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verses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are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structured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47536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Juxtaposition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7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placing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contrasting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ideas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close together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501848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Enjambment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69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271780" indent="25400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incomplete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sentences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at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end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of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lines</a:t>
                      </a:r>
                      <a:r>
                        <a:rPr sz="1000" spc="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poetry,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where </a:t>
                      </a:r>
                      <a:r>
                        <a:rPr sz="1000" spc="-19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one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runs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the next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for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effect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6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73877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Caesura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7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break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middle</a:t>
                      </a:r>
                      <a:r>
                        <a:rPr sz="1000" spc="4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using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punctuation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GB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r>
                        <a:rPr lang="en-GB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GB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GB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;</a:t>
                      </a:r>
                      <a:r>
                        <a:rPr lang="en-GB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51769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End-stopping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7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punctuation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at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end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poetry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79333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Rhythm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7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recurring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beat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 poem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2019562"/>
              </p:ext>
            </p:extLst>
          </p:nvPr>
        </p:nvGraphicFramePr>
        <p:xfrm>
          <a:off x="3805766" y="19756"/>
          <a:ext cx="5029200" cy="664971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381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81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4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398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1774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8600">
                <a:tc gridSpan="5"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SKILLS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6FAC4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60319">
                <a:tc gridSpan="5"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Analysis</a:t>
                      </a:r>
                      <a:r>
                        <a:rPr sz="1050" b="1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using</a:t>
                      </a:r>
                      <a:r>
                        <a:rPr sz="105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</a:t>
                      </a:r>
                      <a:r>
                        <a:rPr lang="en-GB"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EL</a:t>
                      </a: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Point:</a:t>
                      </a:r>
                      <a:r>
                        <a:rPr sz="1050" b="1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clear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analytical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point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which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shows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insight</a:t>
                      </a:r>
                      <a:r>
                        <a:rPr sz="1050" spc="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clearly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answers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question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Evidence:</a:t>
                      </a:r>
                      <a:r>
                        <a:rPr sz="1050" b="1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Support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with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short quote(s)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</a:t>
                      </a:r>
                      <a:r>
                        <a:rPr sz="105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example</a:t>
                      </a:r>
                      <a:r>
                        <a:rPr sz="1050" spc="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from</a:t>
                      </a:r>
                      <a:r>
                        <a:rPr sz="105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text.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 marR="105410">
                        <a:lnSpc>
                          <a:spcPct val="100000"/>
                        </a:lnSpc>
                      </a:pPr>
                      <a:r>
                        <a:rPr lang="en-GB"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Explore</a:t>
                      </a: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sz="1050" b="1" spc="4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GB" sz="1050" b="0" spc="4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Explore your choice of quotation/reference. </a:t>
                      </a:r>
                    </a:p>
                    <a:p>
                      <a:pPr marL="92075" marR="105410">
                        <a:lnSpc>
                          <a:spcPct val="100000"/>
                        </a:lnSpc>
                      </a:pP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Make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GB"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it clear</a:t>
                      </a:r>
                      <a:r>
                        <a:rPr sz="1050" spc="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where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quote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is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from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then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explain</a:t>
                      </a:r>
                      <a:r>
                        <a:rPr sz="1050" spc="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meaning</a:t>
                      </a:r>
                      <a:r>
                        <a:rPr sz="105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 effect</a:t>
                      </a:r>
                      <a:r>
                        <a:rPr sz="105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 </a:t>
                      </a:r>
                      <a:r>
                        <a:rPr sz="1050" spc="-19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quote(s)</a:t>
                      </a:r>
                      <a:r>
                        <a:rPr sz="105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you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use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both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explicit</a:t>
                      </a:r>
                      <a:r>
                        <a:rPr sz="1050" spc="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 implicit.</a:t>
                      </a:r>
                      <a:r>
                        <a:rPr sz="1050" spc="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Aim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for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two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interpretations</a:t>
                      </a:r>
                      <a:r>
                        <a:rPr sz="1050" spc="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quote. </a:t>
                      </a:r>
                      <a:endParaRPr lang="en-GB" sz="1050" spc="-5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 marR="105410">
                        <a:lnSpc>
                          <a:spcPct val="100000"/>
                        </a:lnSpc>
                      </a:pPr>
                      <a:r>
                        <a:rPr lang="en-GB"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Link</a:t>
                      </a: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en-GB" sz="1050" b="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Either link the comment and quotation to the poem’s context AND/OR link the point you have made back to the title/question AND/OR link this point to the next one you are going to make.</a:t>
                      </a:r>
                      <a:endParaRPr sz="105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COMPARISON</a:t>
                      </a:r>
                      <a:r>
                        <a:rPr sz="1050" b="1" spc="-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SKILLS: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Link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question</a:t>
                      </a:r>
                      <a:r>
                        <a:rPr sz="105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for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both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texts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stating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similarity</a:t>
                      </a:r>
                      <a:r>
                        <a:rPr sz="1050" spc="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</a:t>
                      </a:r>
                      <a:r>
                        <a:rPr sz="105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difference,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Give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</a:t>
                      </a:r>
                      <a:r>
                        <a:rPr sz="105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quote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which links</a:t>
                      </a:r>
                      <a:r>
                        <a:rPr sz="105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5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your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idea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from</a:t>
                      </a:r>
                      <a:r>
                        <a:rPr sz="105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  <a:p>
                      <a:pPr marL="920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Explain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briefly</a:t>
                      </a:r>
                      <a:r>
                        <a:rPr sz="1050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what</a:t>
                      </a:r>
                      <a:r>
                        <a:rPr sz="105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quote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means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 marR="175260">
                        <a:lnSpc>
                          <a:spcPct val="100000"/>
                        </a:lnSpc>
                      </a:pP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Use comparative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connectives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your</a:t>
                      </a:r>
                      <a:r>
                        <a:rPr sz="105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answer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then</a:t>
                      </a:r>
                      <a:r>
                        <a:rPr sz="105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explain</a:t>
                      </a:r>
                      <a:r>
                        <a:rPr sz="105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5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quote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from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</a:t>
                      </a:r>
                      <a:r>
                        <a:rPr sz="105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 </a:t>
                      </a:r>
                      <a:r>
                        <a:rPr sz="1050" spc="-19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HOW</a:t>
                      </a:r>
                      <a:r>
                        <a:rPr sz="105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quotes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are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different</a:t>
                      </a:r>
                      <a:r>
                        <a:rPr sz="105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</a:t>
                      </a:r>
                      <a:r>
                        <a:rPr sz="105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same and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what</a:t>
                      </a:r>
                      <a:r>
                        <a:rPr sz="1050" spc="-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they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make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you</a:t>
                      </a:r>
                      <a:r>
                        <a:rPr sz="105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think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824"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6FAC4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600">
                <a:tc gridSpan="5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EXAM</a:t>
                      </a:r>
                      <a:r>
                        <a:rPr sz="11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REQUIREMENTS</a:t>
                      </a:r>
                      <a:endParaRPr sz="1100" dirty="0">
                        <a:latin typeface="Calibri"/>
                        <a:cs typeface="Calibri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6FAC4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11680">
                <a:tc gridSpan="5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SINGLE</a:t>
                      </a:r>
                      <a:r>
                        <a:rPr sz="1000" b="1" u="sng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</a:t>
                      </a:r>
                      <a:r>
                        <a:rPr sz="1000" b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ESSAY</a:t>
                      </a:r>
                      <a:r>
                        <a:rPr sz="1000" b="1" u="sng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r>
                        <a:rPr sz="1000" b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mins</a:t>
                      </a:r>
                      <a:r>
                        <a:rPr sz="1000" b="1" u="sng" spc="2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r>
                        <a:rPr sz="1000" b="1" u="sng" spc="-2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marks</a:t>
                      </a:r>
                      <a:r>
                        <a:rPr sz="1000" b="1" u="sng" spc="20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(including</a:t>
                      </a:r>
                      <a:r>
                        <a:rPr sz="1000" b="1" u="sng" spc="50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planning</a:t>
                      </a:r>
                      <a:r>
                        <a:rPr sz="1000" b="1" u="sng" spc="40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time)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Intro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link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question.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Explain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 overall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meaning</a:t>
                      </a:r>
                      <a:r>
                        <a:rPr sz="1000" spc="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briefly.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 marR="321310">
                        <a:lnSpc>
                          <a:spcPct val="100000"/>
                        </a:lnSpc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Mention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time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period/context.</a:t>
                      </a:r>
                      <a:r>
                        <a:rPr sz="1000" spc="4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Throughout</a:t>
                      </a:r>
                      <a:r>
                        <a:rPr sz="1000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essay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Choose relevant</a:t>
                      </a:r>
                      <a:r>
                        <a:rPr sz="1000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quotes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 </a:t>
                      </a:r>
                      <a:r>
                        <a:rPr sz="1000" spc="-19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analyse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language,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structure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 effect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these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quotes.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Refer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question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regularly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link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context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regularly.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lang="en-GB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408940" algn="ctr">
                        <a:lnSpc>
                          <a:spcPct val="100000"/>
                        </a:lnSpc>
                      </a:pP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COMPARISON</a:t>
                      </a:r>
                      <a:r>
                        <a:rPr sz="1000" b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</a:t>
                      </a:r>
                      <a:r>
                        <a:rPr sz="1000" b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ESSAY</a:t>
                      </a:r>
                      <a:endParaRPr lang="en-US" sz="1000" b="1" u="sng" spc="-5" dirty="0">
                        <a:uFill>
                          <a:solidFill>
                            <a:srgbClr val="000000"/>
                          </a:solidFill>
                        </a:u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408940" algn="ctr">
                        <a:lnSpc>
                          <a:spcPct val="100000"/>
                        </a:lnSpc>
                      </a:pPr>
                      <a:r>
                        <a:rPr sz="10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</a:t>
                      </a:r>
                      <a:r>
                        <a:rPr sz="1000" b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mins</a:t>
                      </a:r>
                      <a:r>
                        <a:rPr sz="1000" b="1" u="sng" spc="2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r>
                        <a:rPr sz="1000" b="1" u="sng" spc="-2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marks</a:t>
                      </a:r>
                      <a:r>
                        <a:rPr sz="1000" b="1" u="sng" spc="2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(including</a:t>
                      </a:r>
                      <a:r>
                        <a:rPr sz="1000" b="1" u="sng" spc="50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planning</a:t>
                      </a:r>
                      <a:r>
                        <a:rPr sz="1000" b="1" u="sng" spc="40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time)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 marR="116205">
                        <a:lnSpc>
                          <a:spcPct val="100000"/>
                        </a:lnSpc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Intro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link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question.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Explain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overall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meaning</a:t>
                      </a:r>
                      <a:r>
                        <a:rPr sz="1000" spc="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briefly.</a:t>
                      </a:r>
                      <a:r>
                        <a:rPr sz="1000" spc="4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Mention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time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period/context.</a:t>
                      </a:r>
                      <a:r>
                        <a:rPr sz="1000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Through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essay–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Start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with the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sz="1000" spc="-7" baseline="27777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nd</a:t>
                      </a:r>
                      <a:r>
                        <a:rPr sz="1000" spc="75" baseline="27777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poem,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choose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relevant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quotes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from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 analyse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language,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structure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effect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these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quotes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 then </a:t>
                      </a:r>
                      <a:r>
                        <a:rPr sz="1000" spc="-19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how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they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link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examples</a:t>
                      </a:r>
                      <a:r>
                        <a:rPr sz="1000" spc="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 analysis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from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1.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You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must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use connectives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 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comparison. Refer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question</a:t>
                      </a:r>
                      <a:r>
                        <a:rPr sz="1000" spc="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regularly</a:t>
                      </a:r>
                      <a:r>
                        <a:rPr sz="1000" spc="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 link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the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context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regularly.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7558">
                <a:tc gridSpan="2">
                  <a:txBody>
                    <a:bodyPr/>
                    <a:lstStyle/>
                    <a:p>
                      <a:pPr marL="468630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Comparison</a:t>
                      </a:r>
                      <a:r>
                        <a:rPr sz="1050" b="1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Connectives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825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6FAC4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</a:tcPr>
                </a:tc>
                <a:tc gridSpan="2">
                  <a:txBody>
                    <a:bodyPr/>
                    <a:lstStyle/>
                    <a:p>
                      <a:pPr marL="605790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10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Tentative</a:t>
                      </a:r>
                      <a:r>
                        <a:rPr sz="1100" b="1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10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Phrases</a:t>
                      </a:r>
                      <a:endParaRPr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825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6FAC4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7412">
                <a:tc rowSpan="2"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Similarly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92075" marR="34226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contrast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ingl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</a:t>
                      </a: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 row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Could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Maybe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2786">
                <a:tc vMerge="1"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endParaRPr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92075" marR="34226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7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lang="en-US"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Might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lang="en-US"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Possibly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1914653"/>
                  </a:ext>
                </a:extLst>
              </a:tr>
              <a:tr h="218059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</a:t>
                      </a:r>
                      <a:r>
                        <a:rPr sz="100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same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way</a:t>
                      </a:r>
                    </a:p>
                  </a:txBody>
                  <a:tcPr marL="0" marR="0" marT="438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</a:t>
                      </a:r>
                      <a:r>
                        <a:rPr sz="100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other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hand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438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en-US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May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609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en-US"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Perhaps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609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en-US"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Also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184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en-US"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However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184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en-US"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Appears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6096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en-US"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Seems</a:t>
                      </a:r>
                      <a:r>
                        <a:rPr lang="en-US" sz="100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6096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04844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en-US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</a:t>
                      </a:r>
                      <a:r>
                        <a:rPr lang="en-US" sz="1000" spc="-4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addition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177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lang="en-US"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Whereas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1778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6096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6096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2349869"/>
                  </a:ext>
                </a:extLst>
              </a:tr>
            </a:tbl>
          </a:graphicData>
        </a:graphic>
      </p:graphicFrame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17206" y="39998"/>
            <a:ext cx="3176015" cy="295405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8939784" y="70599"/>
            <a:ext cx="3176015" cy="2923236"/>
          </a:xfrm>
          <a:prstGeom prst="rect">
            <a:avLst/>
          </a:prstGeom>
          <a:ln w="6096">
            <a:solidFill>
              <a:srgbClr val="6FAC46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295"/>
              </a:spcBef>
            </a:pPr>
            <a:r>
              <a:rPr sz="105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50" b="1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ROMANTICS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2710" marR="221615">
              <a:lnSpc>
                <a:spcPct val="100000"/>
              </a:lnSpc>
            </a:pP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Believed in the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self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exploring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intense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emotional feelings.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Also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fascinated by beauty,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nature</a:t>
            </a:r>
            <a:r>
              <a:rPr sz="105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5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truth,</a:t>
            </a:r>
            <a:r>
              <a:rPr sz="1050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5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5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way</a:t>
            </a:r>
            <a:r>
              <a:rPr sz="105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moments</a:t>
            </a:r>
            <a:r>
              <a:rPr sz="1050" spc="-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can</a:t>
            </a:r>
            <a:r>
              <a:rPr sz="105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 </a:t>
            </a:r>
            <a:r>
              <a:rPr sz="1050" spc="-2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beyond</a:t>
            </a:r>
            <a:r>
              <a:rPr sz="1050" spc="-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normal</a:t>
            </a:r>
            <a:r>
              <a:rPr sz="1050" spc="-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human</a:t>
            </a:r>
            <a:r>
              <a:rPr sz="1050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experience.</a:t>
            </a: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4795" indent="-172720">
              <a:lnSpc>
                <a:spcPct val="100000"/>
              </a:lnSpc>
              <a:buFont typeface="Arial MT"/>
              <a:buChar char="•"/>
              <a:tabLst>
                <a:tab pos="265430" algn="l"/>
              </a:tabLst>
            </a:pP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Byron</a:t>
            </a:r>
          </a:p>
          <a:p>
            <a:pPr marL="264795" indent="-172720">
              <a:lnSpc>
                <a:spcPct val="100000"/>
              </a:lnSpc>
              <a:buFont typeface="Arial MT"/>
              <a:buChar char="•"/>
              <a:tabLst>
                <a:tab pos="265430" algn="l"/>
              </a:tabLst>
            </a:pP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Wordsworth</a:t>
            </a:r>
          </a:p>
          <a:p>
            <a:pPr marL="264795" indent="-172720">
              <a:lnSpc>
                <a:spcPct val="100000"/>
              </a:lnSpc>
              <a:buFont typeface="Arial MT"/>
              <a:buChar char="•"/>
              <a:tabLst>
                <a:tab pos="265430" algn="l"/>
              </a:tabLst>
            </a:pP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Shelley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4795" indent="-172720">
              <a:lnSpc>
                <a:spcPct val="100000"/>
              </a:lnSpc>
              <a:buFont typeface="Arial MT"/>
              <a:buChar char="•"/>
              <a:tabLst>
                <a:tab pos="265430" algn="l"/>
              </a:tabLst>
            </a:pP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Keats</a:t>
            </a:r>
          </a:p>
          <a:p>
            <a:pPr marL="264795" indent="-172720">
              <a:lnSpc>
                <a:spcPct val="100000"/>
              </a:lnSpc>
              <a:buFont typeface="Arial MT"/>
              <a:buChar char="•"/>
              <a:tabLst>
                <a:tab pos="265430" algn="l"/>
              </a:tabLst>
            </a:pP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Blake</a:t>
            </a:r>
          </a:p>
          <a:p>
            <a:pPr>
              <a:lnSpc>
                <a:spcPct val="100000"/>
              </a:lnSpc>
              <a:spcBef>
                <a:spcPts val="35"/>
              </a:spcBef>
              <a:buFont typeface="Arial MT"/>
              <a:buChar char="•"/>
            </a:pP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2710">
              <a:lnSpc>
                <a:spcPct val="100000"/>
              </a:lnSpc>
            </a:pPr>
            <a:r>
              <a:rPr sz="105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Inspired</a:t>
            </a:r>
            <a:r>
              <a:rPr sz="1050" b="1" spc="-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</a:t>
            </a:r>
            <a:r>
              <a:rPr sz="105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50" b="1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Romantics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4795" indent="-172720">
              <a:lnSpc>
                <a:spcPct val="100000"/>
              </a:lnSpc>
              <a:buFont typeface="Arial MT"/>
              <a:buChar char="•"/>
              <a:tabLst>
                <a:tab pos="265430" algn="l"/>
              </a:tabLst>
            </a:pP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Barrett-Browning</a:t>
            </a:r>
          </a:p>
          <a:p>
            <a:pPr marL="264795" indent="-172720">
              <a:lnSpc>
                <a:spcPct val="100000"/>
              </a:lnSpc>
              <a:buFont typeface="Arial MT"/>
              <a:buChar char="•"/>
              <a:tabLst>
                <a:tab pos="265430" algn="l"/>
              </a:tabLst>
            </a:pP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Dickinson</a:t>
            </a:r>
            <a:endParaRPr lang="en-GB" sz="1050" spc="-5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939784" y="3124786"/>
            <a:ext cx="3176015" cy="3571208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8939784" y="3124786"/>
            <a:ext cx="3176015" cy="3532377"/>
          </a:xfrm>
          <a:prstGeom prst="rect">
            <a:avLst/>
          </a:prstGeom>
          <a:ln w="6096">
            <a:solidFill>
              <a:srgbClr val="6FAC46"/>
            </a:solidFill>
          </a:ln>
        </p:spPr>
        <p:txBody>
          <a:bodyPr vert="horz" wrap="square" lIns="0" tIns="3873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305"/>
              </a:spcBef>
            </a:pPr>
            <a:r>
              <a:rPr sz="105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LINKS</a:t>
            </a:r>
            <a:r>
              <a:rPr sz="1050" b="1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BETWEEN</a:t>
            </a:r>
            <a:r>
              <a:rPr sz="1050" b="1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5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POEMS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2710">
              <a:lnSpc>
                <a:spcPct val="100000"/>
              </a:lnSpc>
            </a:pPr>
            <a:r>
              <a:rPr sz="105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WAR/CONFLICT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2710" marR="145415">
              <a:lnSpc>
                <a:spcPct val="100000"/>
              </a:lnSpc>
            </a:pP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Mametz</a:t>
            </a:r>
            <a:r>
              <a:rPr sz="105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Wood,</a:t>
            </a:r>
            <a:r>
              <a:rPr sz="105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Dulce</a:t>
            </a:r>
            <a:r>
              <a:rPr sz="105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et</a:t>
            </a:r>
            <a:r>
              <a:rPr sz="105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Decorum</a:t>
            </a:r>
            <a:r>
              <a:rPr sz="105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Est,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2710" marR="145415">
              <a:lnSpc>
                <a:spcPct val="100000"/>
              </a:lnSpc>
            </a:pPr>
            <a:r>
              <a:rPr sz="105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Manhunt, </a:t>
            </a:r>
            <a:r>
              <a:rPr sz="1050" spc="-2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Soldier,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5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Wife</a:t>
            </a:r>
            <a:r>
              <a:rPr sz="105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5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London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2710">
              <a:lnSpc>
                <a:spcPct val="100000"/>
              </a:lnSpc>
            </a:pPr>
            <a:r>
              <a:rPr sz="105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NATURE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2710" marR="316230">
              <a:lnSpc>
                <a:spcPct val="100000"/>
              </a:lnSpc>
            </a:pP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Death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5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Naturalist,</a:t>
            </a:r>
            <a:r>
              <a:rPr sz="105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To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Autumn,</a:t>
            </a:r>
            <a:r>
              <a:rPr sz="105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Hawk</a:t>
            </a:r>
            <a:r>
              <a:rPr sz="105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Roosting, </a:t>
            </a:r>
            <a:r>
              <a:rPr sz="1050" spc="-2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Excerpt</a:t>
            </a:r>
            <a:r>
              <a:rPr sz="105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from the</a:t>
            </a:r>
            <a:r>
              <a:rPr sz="105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Prelude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2710">
              <a:lnSpc>
                <a:spcPct val="100000"/>
              </a:lnSpc>
            </a:pPr>
            <a:r>
              <a:rPr sz="105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LOVE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2710" marR="254000">
              <a:lnSpc>
                <a:spcPct val="100000"/>
              </a:lnSpc>
            </a:pPr>
            <a:r>
              <a:rPr sz="105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Cozy</a:t>
            </a:r>
            <a:r>
              <a:rPr sz="105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Apologia, Valentine,</a:t>
            </a:r>
            <a:r>
              <a:rPr sz="105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Afternoons,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She</a:t>
            </a:r>
            <a:r>
              <a:rPr sz="105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Walks</a:t>
            </a:r>
            <a:r>
              <a:rPr sz="1050" spc="-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</a:t>
            </a:r>
            <a:r>
              <a:rPr sz="1050" spc="-2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Beauty, Sonnet</a:t>
            </a:r>
            <a:r>
              <a:rPr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43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2710">
              <a:lnSpc>
                <a:spcPct val="100000"/>
              </a:lnSpc>
            </a:pPr>
            <a:r>
              <a:rPr sz="105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PLACE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2710" marR="295275">
              <a:lnSpc>
                <a:spcPct val="100000"/>
              </a:lnSpc>
            </a:pP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Living Space, London, Ozymandias, Afternoons, As </a:t>
            </a:r>
            <a:r>
              <a:rPr sz="1050" spc="-2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Imperceptibly</a:t>
            </a:r>
            <a:r>
              <a:rPr sz="105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</a:t>
            </a:r>
            <a:r>
              <a:rPr sz="105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Grief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D7FC5EC-F5BB-4889-0D4B-9B290C5F42D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6907"/>
          <a:stretch/>
        </p:blipFill>
        <p:spPr>
          <a:xfrm>
            <a:off x="10071247" y="3344612"/>
            <a:ext cx="462188" cy="3840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6A8685B-383C-4812-ABDD-51205E6711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69724" y="2286000"/>
            <a:ext cx="601813" cy="5943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7A29316-B49A-495D-9238-320438AEF8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69725" y="3124567"/>
            <a:ext cx="601907" cy="59436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D99263D-595D-4C5A-A46D-A7515072A6D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32390" y="4038600"/>
            <a:ext cx="592479" cy="59436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9FBA529-9D5D-422D-8C57-55026AEE4C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74087" y="1866695"/>
            <a:ext cx="590622" cy="59436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307996D-84A9-4F97-9FC6-139565E661B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08475" y="1219846"/>
            <a:ext cx="592473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bject 167">
            <a:extLst>
              <a:ext uri="{FF2B5EF4-FFF2-40B4-BE49-F238E27FC236}">
                <a16:creationId xmlns:a16="http://schemas.microsoft.com/office/drawing/2014/main" id="{1A4A0636-8204-4C7F-AEFC-46990EB687FA}"/>
              </a:ext>
            </a:extLst>
          </p:cNvPr>
          <p:cNvSpPr/>
          <p:nvPr/>
        </p:nvSpPr>
        <p:spPr>
          <a:xfrm>
            <a:off x="82809" y="5919249"/>
            <a:ext cx="3785254" cy="829187"/>
          </a:xfrm>
          <a:custGeom>
            <a:avLst/>
            <a:gdLst/>
            <a:ahLst/>
            <a:cxnLst/>
            <a:rect l="l" t="t" r="r" b="b"/>
            <a:pathLst>
              <a:path w="2185670" h="753745">
                <a:moveTo>
                  <a:pt x="2185543" y="0"/>
                </a:moveTo>
                <a:lnTo>
                  <a:pt x="0" y="0"/>
                </a:lnTo>
                <a:lnTo>
                  <a:pt x="0" y="96951"/>
                </a:lnTo>
                <a:lnTo>
                  <a:pt x="0" y="753465"/>
                </a:lnTo>
                <a:lnTo>
                  <a:pt x="2185543" y="753465"/>
                </a:lnTo>
                <a:lnTo>
                  <a:pt x="2185543" y="96951"/>
                </a:lnTo>
                <a:lnTo>
                  <a:pt x="2185543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167">
            <a:extLst>
              <a:ext uri="{FF2B5EF4-FFF2-40B4-BE49-F238E27FC236}">
                <a16:creationId xmlns:a16="http://schemas.microsoft.com/office/drawing/2014/main" id="{C3A3E6CC-150D-120D-9320-B987A3740C90}"/>
              </a:ext>
            </a:extLst>
          </p:cNvPr>
          <p:cNvSpPr/>
          <p:nvPr/>
        </p:nvSpPr>
        <p:spPr>
          <a:xfrm>
            <a:off x="55406" y="4802496"/>
            <a:ext cx="3785254" cy="407932"/>
          </a:xfrm>
          <a:custGeom>
            <a:avLst/>
            <a:gdLst/>
            <a:ahLst/>
            <a:cxnLst/>
            <a:rect l="l" t="t" r="r" b="b"/>
            <a:pathLst>
              <a:path w="2185670" h="753745">
                <a:moveTo>
                  <a:pt x="2185543" y="0"/>
                </a:moveTo>
                <a:lnTo>
                  <a:pt x="0" y="0"/>
                </a:lnTo>
                <a:lnTo>
                  <a:pt x="0" y="96951"/>
                </a:lnTo>
                <a:lnTo>
                  <a:pt x="0" y="753465"/>
                </a:lnTo>
                <a:lnTo>
                  <a:pt x="2185543" y="753465"/>
                </a:lnTo>
                <a:lnTo>
                  <a:pt x="2185543" y="96951"/>
                </a:lnTo>
                <a:lnTo>
                  <a:pt x="2185543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167">
            <a:extLst>
              <a:ext uri="{FF2B5EF4-FFF2-40B4-BE49-F238E27FC236}">
                <a16:creationId xmlns:a16="http://schemas.microsoft.com/office/drawing/2014/main" id="{60ACFE48-2067-0351-A172-8DA7EC5AF984}"/>
              </a:ext>
            </a:extLst>
          </p:cNvPr>
          <p:cNvSpPr/>
          <p:nvPr/>
        </p:nvSpPr>
        <p:spPr>
          <a:xfrm>
            <a:off x="7848460" y="3440146"/>
            <a:ext cx="4209742" cy="819691"/>
          </a:xfrm>
          <a:custGeom>
            <a:avLst/>
            <a:gdLst/>
            <a:ahLst/>
            <a:cxnLst/>
            <a:rect l="l" t="t" r="r" b="b"/>
            <a:pathLst>
              <a:path w="2185670" h="753745">
                <a:moveTo>
                  <a:pt x="2185543" y="0"/>
                </a:moveTo>
                <a:lnTo>
                  <a:pt x="0" y="0"/>
                </a:lnTo>
                <a:lnTo>
                  <a:pt x="0" y="96951"/>
                </a:lnTo>
                <a:lnTo>
                  <a:pt x="0" y="753465"/>
                </a:lnTo>
                <a:lnTo>
                  <a:pt x="2185543" y="753465"/>
                </a:lnTo>
                <a:lnTo>
                  <a:pt x="2185543" y="96951"/>
                </a:lnTo>
                <a:lnTo>
                  <a:pt x="2185543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12">
            <a:extLst>
              <a:ext uri="{FF2B5EF4-FFF2-40B4-BE49-F238E27FC236}">
                <a16:creationId xmlns:a16="http://schemas.microsoft.com/office/drawing/2014/main" id="{35612C14-422E-4214-A9C1-662A96F1024F}"/>
              </a:ext>
            </a:extLst>
          </p:cNvPr>
          <p:cNvSpPr/>
          <p:nvPr/>
        </p:nvSpPr>
        <p:spPr>
          <a:xfrm>
            <a:off x="51262" y="804403"/>
            <a:ext cx="3718920" cy="456834"/>
          </a:xfrm>
          <a:custGeom>
            <a:avLst/>
            <a:gdLst/>
            <a:ahLst/>
            <a:cxnLst/>
            <a:rect l="l" t="t" r="r" b="b"/>
            <a:pathLst>
              <a:path w="2016125" h="567055">
                <a:moveTo>
                  <a:pt x="2015744" y="0"/>
                </a:moveTo>
                <a:lnTo>
                  <a:pt x="0" y="0"/>
                </a:lnTo>
                <a:lnTo>
                  <a:pt x="0" y="566737"/>
                </a:lnTo>
                <a:lnTo>
                  <a:pt x="2015744" y="566737"/>
                </a:lnTo>
                <a:lnTo>
                  <a:pt x="2015744" y="0"/>
                </a:lnTo>
                <a:close/>
              </a:path>
            </a:pathLst>
          </a:custGeom>
          <a:solidFill>
            <a:srgbClr val="EBF0E9"/>
          </a:solidFill>
        </p:spPr>
        <p:txBody>
          <a:bodyPr wrap="square" lIns="0" tIns="0" rIns="0" bIns="0" rtlCol="0"/>
          <a:lstStyle/>
          <a:p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6170650"/>
              </p:ext>
            </p:extLst>
          </p:nvPr>
        </p:nvGraphicFramePr>
        <p:xfrm>
          <a:off x="46483" y="32208"/>
          <a:ext cx="3787064" cy="189708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7870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7217">
                <a:tc>
                  <a:txBody>
                    <a:bodyPr/>
                    <a:lstStyle/>
                    <a:p>
                      <a:pPr marL="74930" marR="2813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10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100" b="1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10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Manhunt</a:t>
                      </a:r>
                      <a:r>
                        <a:rPr sz="1100" b="1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sz="1100" b="1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10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by</a:t>
                      </a:r>
                      <a:r>
                        <a:rPr sz="1100" b="1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10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Simon</a:t>
                      </a:r>
                      <a:r>
                        <a:rPr sz="1100" b="1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10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Armitage </a:t>
                      </a:r>
                      <a:r>
                        <a:rPr sz="1100" b="1" spc="-18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10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(2007)</a:t>
                      </a:r>
                      <a:endParaRPr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solidFill>
                      <a:srgbClr val="6FAC4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237">
                <a:tc>
                  <a:txBody>
                    <a:bodyPr/>
                    <a:lstStyle/>
                    <a:p>
                      <a:pPr marL="74930" marR="23622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 soldier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with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physical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and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emotional</a:t>
                      </a:r>
                      <a:r>
                        <a:rPr sz="1000" spc="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pain.</a:t>
                      </a:r>
                      <a:r>
                        <a:rPr sz="1000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GB" sz="1000" spc="25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74930" marR="23622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His </a:t>
                      </a:r>
                      <a:r>
                        <a:rPr sz="1000" spc="-14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wife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supports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him</a:t>
                      </a:r>
                      <a:r>
                        <a:rPr sz="1000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towards</a:t>
                      </a:r>
                      <a:r>
                        <a:rPr sz="1000" spc="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recovery.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41275" marB="0"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6715">
                <a:tc>
                  <a:txBody>
                    <a:bodyPr/>
                    <a:lstStyle/>
                    <a:p>
                      <a:pPr marL="74930" marR="28575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Eddie</a:t>
                      </a:r>
                      <a:r>
                        <a:rPr sz="1000" spc="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Beddoes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peacekeeper</a:t>
                      </a:r>
                      <a:r>
                        <a:rPr sz="1000" spc="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Bosnia,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shot, </a:t>
                      </a:r>
                      <a:r>
                        <a:rPr sz="1000" spc="-14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PTSD.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Rebuilding</a:t>
                      </a:r>
                      <a:r>
                        <a:rPr sz="1000" spc="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relationship</a:t>
                      </a:r>
                      <a:r>
                        <a:rPr sz="1000" spc="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with</a:t>
                      </a:r>
                      <a:r>
                        <a:rPr sz="1000" spc="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wife.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67310" marB="0"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8981">
                <a:tc>
                  <a:txBody>
                    <a:bodyPr/>
                    <a:lstStyle/>
                    <a:p>
                      <a:pPr marL="52069">
                        <a:lnSpc>
                          <a:spcPts val="785"/>
                        </a:lnSpc>
                      </a:pP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21" name="object 21"/>
          <p:cNvGrpSpPr/>
          <p:nvPr/>
        </p:nvGrpSpPr>
        <p:grpSpPr>
          <a:xfrm>
            <a:off x="7816119" y="32209"/>
            <a:ext cx="4276166" cy="2129856"/>
            <a:chOff x="4076953" y="0"/>
            <a:chExt cx="2072006" cy="2115820"/>
          </a:xfrm>
        </p:grpSpPr>
        <p:sp>
          <p:nvSpPr>
            <p:cNvPr id="22" name="object 22"/>
            <p:cNvSpPr/>
            <p:nvPr/>
          </p:nvSpPr>
          <p:spPr>
            <a:xfrm>
              <a:off x="4083303" y="0"/>
              <a:ext cx="2059305" cy="412750"/>
            </a:xfrm>
            <a:custGeom>
              <a:avLst/>
              <a:gdLst/>
              <a:ahLst/>
              <a:cxnLst/>
              <a:rect l="l" t="t" r="r" b="b"/>
              <a:pathLst>
                <a:path w="2059304" h="412750">
                  <a:moveTo>
                    <a:pt x="2058924" y="0"/>
                  </a:moveTo>
                  <a:lnTo>
                    <a:pt x="0" y="0"/>
                  </a:lnTo>
                  <a:lnTo>
                    <a:pt x="0" y="412292"/>
                  </a:lnTo>
                  <a:lnTo>
                    <a:pt x="2058924" y="412292"/>
                  </a:lnTo>
                  <a:lnTo>
                    <a:pt x="2058924" y="0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4083303" y="412280"/>
              <a:ext cx="2059305" cy="263073"/>
            </a:xfrm>
            <a:custGeom>
              <a:avLst/>
              <a:gdLst/>
              <a:ahLst/>
              <a:cxnLst/>
              <a:rect l="l" t="t" r="r" b="b"/>
              <a:pathLst>
                <a:path w="2059304" h="420369">
                  <a:moveTo>
                    <a:pt x="2058924" y="0"/>
                  </a:moveTo>
                  <a:lnTo>
                    <a:pt x="0" y="0"/>
                  </a:lnTo>
                  <a:lnTo>
                    <a:pt x="0" y="420331"/>
                  </a:lnTo>
                  <a:lnTo>
                    <a:pt x="2058924" y="420331"/>
                  </a:lnTo>
                  <a:lnTo>
                    <a:pt x="2058924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4076954" y="0"/>
              <a:ext cx="2072005" cy="2115820"/>
            </a:xfrm>
            <a:custGeom>
              <a:avLst/>
              <a:gdLst/>
              <a:ahLst/>
              <a:cxnLst/>
              <a:rect l="l" t="t" r="r" b="b"/>
              <a:pathLst>
                <a:path w="2072004" h="2115820">
                  <a:moveTo>
                    <a:pt x="2071624" y="0"/>
                  </a:moveTo>
                  <a:lnTo>
                    <a:pt x="2058924" y="0"/>
                  </a:lnTo>
                  <a:lnTo>
                    <a:pt x="2058924" y="393192"/>
                  </a:lnTo>
                  <a:lnTo>
                    <a:pt x="2058924" y="431292"/>
                  </a:lnTo>
                  <a:lnTo>
                    <a:pt x="2058924" y="826262"/>
                  </a:lnTo>
                  <a:lnTo>
                    <a:pt x="2058924" y="838962"/>
                  </a:lnTo>
                  <a:lnTo>
                    <a:pt x="2058924" y="1393063"/>
                  </a:lnTo>
                  <a:lnTo>
                    <a:pt x="12700" y="1393063"/>
                  </a:lnTo>
                  <a:lnTo>
                    <a:pt x="12700" y="838962"/>
                  </a:lnTo>
                  <a:lnTo>
                    <a:pt x="2058924" y="838962"/>
                  </a:lnTo>
                  <a:lnTo>
                    <a:pt x="2058924" y="826262"/>
                  </a:lnTo>
                  <a:lnTo>
                    <a:pt x="12700" y="826262"/>
                  </a:lnTo>
                  <a:lnTo>
                    <a:pt x="12700" y="431292"/>
                  </a:lnTo>
                  <a:lnTo>
                    <a:pt x="2058924" y="431292"/>
                  </a:lnTo>
                  <a:lnTo>
                    <a:pt x="2058924" y="393192"/>
                  </a:lnTo>
                  <a:lnTo>
                    <a:pt x="12700" y="393192"/>
                  </a:lnTo>
                  <a:lnTo>
                    <a:pt x="12700" y="0"/>
                  </a:lnTo>
                  <a:lnTo>
                    <a:pt x="0" y="0"/>
                  </a:lnTo>
                  <a:lnTo>
                    <a:pt x="0" y="2115312"/>
                  </a:lnTo>
                  <a:lnTo>
                    <a:pt x="12700" y="2115312"/>
                  </a:lnTo>
                  <a:lnTo>
                    <a:pt x="12700" y="1405763"/>
                  </a:lnTo>
                  <a:lnTo>
                    <a:pt x="2058924" y="1405763"/>
                  </a:lnTo>
                  <a:lnTo>
                    <a:pt x="2058924" y="2115312"/>
                  </a:lnTo>
                  <a:lnTo>
                    <a:pt x="2071624" y="2115312"/>
                  </a:lnTo>
                  <a:lnTo>
                    <a:pt x="2071624" y="393192"/>
                  </a:lnTo>
                  <a:lnTo>
                    <a:pt x="20716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4076953" y="0"/>
              <a:ext cx="2072005" cy="0"/>
            </a:xfrm>
            <a:custGeom>
              <a:avLst/>
              <a:gdLst/>
              <a:ahLst/>
              <a:cxnLst/>
              <a:rect l="l" t="t" r="r" b="b"/>
              <a:pathLst>
                <a:path w="2072004">
                  <a:moveTo>
                    <a:pt x="0" y="0"/>
                  </a:moveTo>
                  <a:lnTo>
                    <a:pt x="2071624" y="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8" name="object 28"/>
            <p:cNvSpPr/>
            <p:nvPr/>
          </p:nvSpPr>
          <p:spPr>
            <a:xfrm>
              <a:off x="4076953" y="2108961"/>
              <a:ext cx="2072005" cy="0"/>
            </a:xfrm>
            <a:custGeom>
              <a:avLst/>
              <a:gdLst/>
              <a:ahLst/>
              <a:cxnLst/>
              <a:rect l="l" t="t" r="r" b="b"/>
              <a:pathLst>
                <a:path w="2072004">
                  <a:moveTo>
                    <a:pt x="0" y="0"/>
                  </a:moveTo>
                  <a:lnTo>
                    <a:pt x="2071624" y="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4093459" y="719674"/>
              <a:ext cx="2038993" cy="379203"/>
            </a:xfrm>
            <a:custGeom>
              <a:avLst/>
              <a:gdLst/>
              <a:ahLst/>
              <a:cxnLst/>
              <a:rect l="l" t="t" r="r" b="b"/>
              <a:pathLst>
                <a:path w="2059304" h="567055">
                  <a:moveTo>
                    <a:pt x="2058924" y="0"/>
                  </a:moveTo>
                  <a:lnTo>
                    <a:pt x="0" y="0"/>
                  </a:lnTo>
                  <a:lnTo>
                    <a:pt x="0" y="566775"/>
                  </a:lnTo>
                  <a:lnTo>
                    <a:pt x="2058924" y="566775"/>
                  </a:lnTo>
                  <a:lnTo>
                    <a:pt x="2058924" y="0"/>
                  </a:lnTo>
                  <a:close/>
                </a:path>
              </a:pathLst>
            </a:custGeom>
            <a:solidFill>
              <a:srgbClr val="EBF0E9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5" name="object 25"/>
            <p:cNvSpPr/>
            <p:nvPr/>
          </p:nvSpPr>
          <p:spPr>
            <a:xfrm>
              <a:off x="4089235" y="1184747"/>
              <a:ext cx="2059305" cy="709930"/>
            </a:xfrm>
            <a:custGeom>
              <a:avLst/>
              <a:gdLst/>
              <a:ahLst/>
              <a:cxnLst/>
              <a:rect l="l" t="t" r="r" b="b"/>
              <a:pathLst>
                <a:path w="2059304" h="709930">
                  <a:moveTo>
                    <a:pt x="2058924" y="0"/>
                  </a:moveTo>
                  <a:lnTo>
                    <a:pt x="0" y="0"/>
                  </a:lnTo>
                  <a:lnTo>
                    <a:pt x="0" y="709599"/>
                  </a:lnTo>
                  <a:lnTo>
                    <a:pt x="2058924" y="709599"/>
                  </a:lnTo>
                  <a:lnTo>
                    <a:pt x="2058924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7872608" y="23196"/>
            <a:ext cx="3838672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London</a:t>
            </a:r>
            <a:r>
              <a:rPr sz="1100" b="1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William</a:t>
            </a:r>
            <a:r>
              <a:rPr sz="1100" b="1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Blake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(1794)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841466" y="486543"/>
            <a:ext cx="3898996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Criticising</a:t>
            </a:r>
            <a:r>
              <a:rPr sz="1000" spc="5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widespread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suffering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poor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London.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848675" y="792573"/>
            <a:ext cx="4168540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Terrible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age of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poverty,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child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labour and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prostitution.</a:t>
            </a:r>
            <a:r>
              <a:rPr sz="1000" spc="6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Government</a:t>
            </a:r>
            <a:r>
              <a:rPr sz="1000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Church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blamed.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Blake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lived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London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Georgian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Era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saw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all.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7872608" y="1242150"/>
            <a:ext cx="4233481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397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‘Mark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every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face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 meet/Marks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weakness,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marks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woe’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‘In</a:t>
            </a:r>
            <a:r>
              <a:rPr sz="1000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every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…’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‘Every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black’ning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Church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appals’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‘Soldier’s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sigh/runs</a:t>
            </a:r>
            <a:r>
              <a:rPr sz="1000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blood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down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palace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walls’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youthful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harlot’s</a:t>
            </a:r>
            <a:r>
              <a:rPr sz="1000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curse’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6" name="object 66"/>
          <p:cNvSpPr/>
          <p:nvPr/>
        </p:nvSpPr>
        <p:spPr>
          <a:xfrm>
            <a:off x="9971" y="2159380"/>
            <a:ext cx="2028825" cy="0"/>
          </a:xfrm>
          <a:custGeom>
            <a:avLst/>
            <a:gdLst/>
            <a:ahLst/>
            <a:cxnLst/>
            <a:rect l="l" t="t" r="r" b="b"/>
            <a:pathLst>
              <a:path w="2028825">
                <a:moveTo>
                  <a:pt x="0" y="0"/>
                </a:moveTo>
                <a:lnTo>
                  <a:pt x="2028505" y="0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67" name="object 67"/>
          <p:cNvGrpSpPr/>
          <p:nvPr/>
        </p:nvGrpSpPr>
        <p:grpSpPr>
          <a:xfrm>
            <a:off x="37654" y="2017214"/>
            <a:ext cx="3826824" cy="2310130"/>
            <a:chOff x="9969" y="2153030"/>
            <a:chExt cx="2028827" cy="2310130"/>
          </a:xfrm>
        </p:grpSpPr>
        <p:sp>
          <p:nvSpPr>
            <p:cNvPr id="68" name="object 68"/>
            <p:cNvSpPr/>
            <p:nvPr/>
          </p:nvSpPr>
          <p:spPr>
            <a:xfrm>
              <a:off x="16320" y="2159317"/>
              <a:ext cx="2016125" cy="403860"/>
            </a:xfrm>
            <a:custGeom>
              <a:avLst/>
              <a:gdLst/>
              <a:ahLst/>
              <a:cxnLst/>
              <a:rect l="l" t="t" r="r" b="b"/>
              <a:pathLst>
                <a:path w="2016125" h="403860">
                  <a:moveTo>
                    <a:pt x="2015744" y="0"/>
                  </a:moveTo>
                  <a:lnTo>
                    <a:pt x="0" y="0"/>
                  </a:lnTo>
                  <a:lnTo>
                    <a:pt x="0" y="403288"/>
                  </a:lnTo>
                  <a:lnTo>
                    <a:pt x="2015744" y="403288"/>
                  </a:lnTo>
                  <a:lnTo>
                    <a:pt x="2015744" y="0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69" name="object 69"/>
            <p:cNvSpPr/>
            <p:nvPr/>
          </p:nvSpPr>
          <p:spPr>
            <a:xfrm>
              <a:off x="16320" y="2562694"/>
              <a:ext cx="2016125" cy="450952"/>
            </a:xfrm>
            <a:custGeom>
              <a:avLst/>
              <a:gdLst/>
              <a:ahLst/>
              <a:cxnLst/>
              <a:rect l="l" t="t" r="r" b="b"/>
              <a:pathLst>
                <a:path w="2016125" h="554989">
                  <a:moveTo>
                    <a:pt x="2015744" y="0"/>
                  </a:moveTo>
                  <a:lnTo>
                    <a:pt x="0" y="0"/>
                  </a:lnTo>
                  <a:lnTo>
                    <a:pt x="0" y="554393"/>
                  </a:lnTo>
                  <a:lnTo>
                    <a:pt x="2015744" y="554393"/>
                  </a:lnTo>
                  <a:lnTo>
                    <a:pt x="2015744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70" name="object 70"/>
            <p:cNvSpPr/>
            <p:nvPr/>
          </p:nvSpPr>
          <p:spPr>
            <a:xfrm>
              <a:off x="16319" y="3049719"/>
              <a:ext cx="2016125" cy="498229"/>
            </a:xfrm>
            <a:custGeom>
              <a:avLst/>
              <a:gdLst/>
              <a:ahLst/>
              <a:cxnLst/>
              <a:rect l="l" t="t" r="r" b="b"/>
              <a:pathLst>
                <a:path w="2016125" h="662304">
                  <a:moveTo>
                    <a:pt x="2015744" y="0"/>
                  </a:moveTo>
                  <a:lnTo>
                    <a:pt x="0" y="0"/>
                  </a:lnTo>
                  <a:lnTo>
                    <a:pt x="0" y="661822"/>
                  </a:lnTo>
                  <a:lnTo>
                    <a:pt x="2015744" y="661822"/>
                  </a:lnTo>
                  <a:lnTo>
                    <a:pt x="2015744" y="0"/>
                  </a:lnTo>
                  <a:close/>
                </a:path>
              </a:pathLst>
            </a:custGeom>
            <a:solidFill>
              <a:srgbClr val="EBF0E9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71" name="object 71"/>
            <p:cNvSpPr/>
            <p:nvPr/>
          </p:nvSpPr>
          <p:spPr>
            <a:xfrm>
              <a:off x="10044" y="3599560"/>
              <a:ext cx="2016125" cy="848035"/>
            </a:xfrm>
            <a:custGeom>
              <a:avLst/>
              <a:gdLst/>
              <a:ahLst/>
              <a:cxnLst/>
              <a:rect l="l" t="t" r="r" b="b"/>
              <a:pathLst>
                <a:path w="2016125" h="678179">
                  <a:moveTo>
                    <a:pt x="2015744" y="0"/>
                  </a:moveTo>
                  <a:lnTo>
                    <a:pt x="0" y="0"/>
                  </a:lnTo>
                  <a:lnTo>
                    <a:pt x="0" y="677964"/>
                  </a:lnTo>
                  <a:lnTo>
                    <a:pt x="2015744" y="677964"/>
                  </a:lnTo>
                  <a:lnTo>
                    <a:pt x="2015744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72" name="object 72"/>
            <p:cNvSpPr/>
            <p:nvPr/>
          </p:nvSpPr>
          <p:spPr>
            <a:xfrm>
              <a:off x="9971" y="2543555"/>
              <a:ext cx="2028825" cy="38100"/>
            </a:xfrm>
            <a:custGeom>
              <a:avLst/>
              <a:gdLst/>
              <a:ahLst/>
              <a:cxnLst/>
              <a:rect l="l" t="t" r="r" b="b"/>
              <a:pathLst>
                <a:path w="2028825" h="38100">
                  <a:moveTo>
                    <a:pt x="0" y="38100"/>
                  </a:moveTo>
                  <a:lnTo>
                    <a:pt x="2028505" y="38100"/>
                  </a:lnTo>
                  <a:lnTo>
                    <a:pt x="2028505" y="0"/>
                  </a:lnTo>
                  <a:lnTo>
                    <a:pt x="0" y="0"/>
                  </a:lnTo>
                  <a:lnTo>
                    <a:pt x="0" y="381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73" name="object 73"/>
            <p:cNvSpPr/>
            <p:nvPr/>
          </p:nvSpPr>
          <p:spPr>
            <a:xfrm>
              <a:off x="9969" y="3110737"/>
              <a:ext cx="2028825" cy="675005"/>
            </a:xfrm>
            <a:custGeom>
              <a:avLst/>
              <a:gdLst/>
              <a:ahLst/>
              <a:cxnLst/>
              <a:rect l="l" t="t" r="r" b="b"/>
              <a:pathLst>
                <a:path w="2028825" h="675004">
                  <a:moveTo>
                    <a:pt x="2028507" y="661797"/>
                  </a:moveTo>
                  <a:lnTo>
                    <a:pt x="0" y="661797"/>
                  </a:lnTo>
                  <a:lnTo>
                    <a:pt x="0" y="674497"/>
                  </a:lnTo>
                  <a:lnTo>
                    <a:pt x="2028507" y="674497"/>
                  </a:lnTo>
                  <a:lnTo>
                    <a:pt x="2028507" y="661797"/>
                  </a:lnTo>
                  <a:close/>
                </a:path>
                <a:path w="2028825" h="675004">
                  <a:moveTo>
                    <a:pt x="2028507" y="0"/>
                  </a:moveTo>
                  <a:lnTo>
                    <a:pt x="0" y="0"/>
                  </a:lnTo>
                  <a:lnTo>
                    <a:pt x="0" y="12700"/>
                  </a:lnTo>
                  <a:lnTo>
                    <a:pt x="2028507" y="12700"/>
                  </a:lnTo>
                  <a:lnTo>
                    <a:pt x="202850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74" name="object 74"/>
            <p:cNvSpPr/>
            <p:nvPr/>
          </p:nvSpPr>
          <p:spPr>
            <a:xfrm>
              <a:off x="9971" y="2153030"/>
              <a:ext cx="2028825" cy="2310130"/>
            </a:xfrm>
            <a:custGeom>
              <a:avLst/>
              <a:gdLst/>
              <a:ahLst/>
              <a:cxnLst/>
              <a:rect l="l" t="t" r="r" b="b"/>
              <a:pathLst>
                <a:path w="2028825" h="2310129">
                  <a:moveTo>
                    <a:pt x="6349" y="0"/>
                  </a:moveTo>
                  <a:lnTo>
                    <a:pt x="6349" y="2310130"/>
                  </a:lnTo>
                </a:path>
                <a:path w="2028825" h="2310129">
                  <a:moveTo>
                    <a:pt x="2022155" y="0"/>
                  </a:moveTo>
                  <a:lnTo>
                    <a:pt x="2022155" y="2310130"/>
                  </a:lnTo>
                </a:path>
                <a:path w="2028825" h="2310129">
                  <a:moveTo>
                    <a:pt x="0" y="2303780"/>
                  </a:moveTo>
                  <a:lnTo>
                    <a:pt x="2028505" y="230378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75" name="object 75"/>
          <p:cNvSpPr txBox="1"/>
          <p:nvPr/>
        </p:nvSpPr>
        <p:spPr>
          <a:xfrm>
            <a:off x="95199" y="2040897"/>
            <a:ext cx="3780469" cy="3642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Imperceptibly</a:t>
            </a:r>
            <a:r>
              <a:rPr sz="1100" b="1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Grief</a:t>
            </a:r>
            <a:r>
              <a:rPr sz="1100" b="1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100" b="1" spc="-1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Emily </a:t>
            </a:r>
            <a:r>
              <a:rPr sz="1100" b="1" spc="-19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Dickinson</a:t>
            </a:r>
            <a:r>
              <a:rPr sz="1100" b="1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(1890)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50037" y="2411580"/>
            <a:ext cx="3792139" cy="49949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consumed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grief.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symbolised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-5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en-GB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summer</a:t>
            </a:r>
            <a:r>
              <a:rPr sz="1000" spc="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passing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too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quickly,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darker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side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1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nature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approaching.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72339" y="2910477"/>
            <a:ext cx="3847509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recluse.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Written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about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departure/death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a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friend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 had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been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staying.</a:t>
            </a:r>
            <a:r>
              <a:rPr sz="1000" spc="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 school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friends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died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T.B.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Grew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up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beautiful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New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England.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Inspired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Romantics.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82672" y="3479162"/>
            <a:ext cx="3849066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‘As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imperceptibly</a:t>
            </a:r>
            <a:r>
              <a:rPr sz="1000" spc="5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grief’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‘A quietness distilled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as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twilight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long begun’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 guest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that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would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gone’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287655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Without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service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keel’ </a:t>
            </a:r>
            <a:endParaRPr lang="en-GB" sz="1000" spc="-5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287655">
              <a:lnSpc>
                <a:spcPct val="100000"/>
              </a:lnSpc>
            </a:pP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‘Our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summer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made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her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light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escape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79" name="object 79"/>
          <p:cNvGrpSpPr/>
          <p:nvPr/>
        </p:nvGrpSpPr>
        <p:grpSpPr>
          <a:xfrm>
            <a:off x="4003869" y="2019430"/>
            <a:ext cx="3662529" cy="2286000"/>
            <a:chOff x="2091054" y="2153030"/>
            <a:chExt cx="2010048" cy="2286000"/>
          </a:xfrm>
        </p:grpSpPr>
        <p:sp>
          <p:nvSpPr>
            <p:cNvPr id="80" name="object 80"/>
            <p:cNvSpPr/>
            <p:nvPr/>
          </p:nvSpPr>
          <p:spPr>
            <a:xfrm>
              <a:off x="2097404" y="2159419"/>
              <a:ext cx="1986280" cy="331707"/>
            </a:xfrm>
            <a:custGeom>
              <a:avLst/>
              <a:gdLst/>
              <a:ahLst/>
              <a:cxnLst/>
              <a:rect l="l" t="t" r="r" b="b"/>
              <a:pathLst>
                <a:path w="1986279" h="414019">
                  <a:moveTo>
                    <a:pt x="1985898" y="0"/>
                  </a:moveTo>
                  <a:lnTo>
                    <a:pt x="0" y="0"/>
                  </a:lnTo>
                  <a:lnTo>
                    <a:pt x="0" y="413727"/>
                  </a:lnTo>
                  <a:lnTo>
                    <a:pt x="1985898" y="413727"/>
                  </a:lnTo>
                  <a:lnTo>
                    <a:pt x="1985898" y="0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81" name="object 81"/>
            <p:cNvSpPr/>
            <p:nvPr/>
          </p:nvSpPr>
          <p:spPr>
            <a:xfrm>
              <a:off x="2097404" y="2490892"/>
              <a:ext cx="1986280" cy="423443"/>
            </a:xfrm>
            <a:custGeom>
              <a:avLst/>
              <a:gdLst/>
              <a:ahLst/>
              <a:cxnLst/>
              <a:rect l="l" t="t" r="r" b="b"/>
              <a:pathLst>
                <a:path w="1986279" h="407035">
                  <a:moveTo>
                    <a:pt x="1985898" y="0"/>
                  </a:moveTo>
                  <a:lnTo>
                    <a:pt x="0" y="0"/>
                  </a:lnTo>
                  <a:lnTo>
                    <a:pt x="0" y="406717"/>
                  </a:lnTo>
                  <a:lnTo>
                    <a:pt x="1985898" y="406717"/>
                  </a:lnTo>
                  <a:lnTo>
                    <a:pt x="1985898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82" name="object 82"/>
            <p:cNvSpPr/>
            <p:nvPr/>
          </p:nvSpPr>
          <p:spPr>
            <a:xfrm>
              <a:off x="2097404" y="2979750"/>
              <a:ext cx="1986280" cy="568960"/>
            </a:xfrm>
            <a:custGeom>
              <a:avLst/>
              <a:gdLst/>
              <a:ahLst/>
              <a:cxnLst/>
              <a:rect l="l" t="t" r="r" b="b"/>
              <a:pathLst>
                <a:path w="1986279" h="568960">
                  <a:moveTo>
                    <a:pt x="1985898" y="0"/>
                  </a:moveTo>
                  <a:lnTo>
                    <a:pt x="0" y="0"/>
                  </a:lnTo>
                  <a:lnTo>
                    <a:pt x="0" y="568756"/>
                  </a:lnTo>
                  <a:lnTo>
                    <a:pt x="1985898" y="568756"/>
                  </a:lnTo>
                  <a:lnTo>
                    <a:pt x="1985898" y="0"/>
                  </a:lnTo>
                  <a:close/>
                </a:path>
              </a:pathLst>
            </a:custGeom>
            <a:solidFill>
              <a:srgbClr val="EBF0E9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83" name="object 83"/>
            <p:cNvSpPr/>
            <p:nvPr/>
          </p:nvSpPr>
          <p:spPr>
            <a:xfrm>
              <a:off x="2097404" y="3548557"/>
              <a:ext cx="1986280" cy="884555"/>
            </a:xfrm>
            <a:custGeom>
              <a:avLst/>
              <a:gdLst/>
              <a:ahLst/>
              <a:cxnLst/>
              <a:rect l="l" t="t" r="r" b="b"/>
              <a:pathLst>
                <a:path w="1986279" h="884554">
                  <a:moveTo>
                    <a:pt x="1985898" y="0"/>
                  </a:moveTo>
                  <a:lnTo>
                    <a:pt x="0" y="0"/>
                  </a:lnTo>
                  <a:lnTo>
                    <a:pt x="0" y="883996"/>
                  </a:lnTo>
                  <a:lnTo>
                    <a:pt x="1985898" y="883996"/>
                  </a:lnTo>
                  <a:lnTo>
                    <a:pt x="1985898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84" name="object 84"/>
            <p:cNvSpPr/>
            <p:nvPr/>
          </p:nvSpPr>
          <p:spPr>
            <a:xfrm>
              <a:off x="2102122" y="2515868"/>
              <a:ext cx="1998980" cy="1001394"/>
            </a:xfrm>
            <a:custGeom>
              <a:avLst/>
              <a:gdLst/>
              <a:ahLst/>
              <a:cxnLst/>
              <a:rect l="l" t="t" r="r" b="b"/>
              <a:pathLst>
                <a:path w="1998979" h="1001395">
                  <a:moveTo>
                    <a:pt x="1998599" y="988072"/>
                  </a:moveTo>
                  <a:lnTo>
                    <a:pt x="0" y="988072"/>
                  </a:lnTo>
                  <a:lnTo>
                    <a:pt x="0" y="1000772"/>
                  </a:lnTo>
                  <a:lnTo>
                    <a:pt x="1998599" y="1000772"/>
                  </a:lnTo>
                  <a:lnTo>
                    <a:pt x="1998599" y="988072"/>
                  </a:lnTo>
                  <a:close/>
                </a:path>
                <a:path w="1998979" h="1001395">
                  <a:moveTo>
                    <a:pt x="1998599" y="419354"/>
                  </a:moveTo>
                  <a:lnTo>
                    <a:pt x="0" y="419354"/>
                  </a:lnTo>
                  <a:lnTo>
                    <a:pt x="0" y="432054"/>
                  </a:lnTo>
                  <a:lnTo>
                    <a:pt x="1998599" y="432054"/>
                  </a:lnTo>
                  <a:lnTo>
                    <a:pt x="1998599" y="419354"/>
                  </a:lnTo>
                  <a:close/>
                </a:path>
                <a:path w="1998979" h="1001395">
                  <a:moveTo>
                    <a:pt x="1998599" y="0"/>
                  </a:moveTo>
                  <a:lnTo>
                    <a:pt x="0" y="0"/>
                  </a:lnTo>
                  <a:lnTo>
                    <a:pt x="0" y="38100"/>
                  </a:lnTo>
                  <a:lnTo>
                    <a:pt x="1998599" y="38100"/>
                  </a:lnTo>
                  <a:lnTo>
                    <a:pt x="199859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85" name="object 85"/>
            <p:cNvSpPr/>
            <p:nvPr/>
          </p:nvSpPr>
          <p:spPr>
            <a:xfrm>
              <a:off x="2091054" y="2153030"/>
              <a:ext cx="1998980" cy="2286000"/>
            </a:xfrm>
            <a:custGeom>
              <a:avLst/>
              <a:gdLst/>
              <a:ahLst/>
              <a:cxnLst/>
              <a:rect l="l" t="t" r="r" b="b"/>
              <a:pathLst>
                <a:path w="1998979" h="2286000">
                  <a:moveTo>
                    <a:pt x="6350" y="0"/>
                  </a:moveTo>
                  <a:lnTo>
                    <a:pt x="6350" y="2285873"/>
                  </a:lnTo>
                </a:path>
                <a:path w="1998979" h="2286000">
                  <a:moveTo>
                    <a:pt x="1992248" y="0"/>
                  </a:moveTo>
                  <a:lnTo>
                    <a:pt x="1992248" y="2285873"/>
                  </a:lnTo>
                </a:path>
                <a:path w="1998979" h="2286000">
                  <a:moveTo>
                    <a:pt x="0" y="6350"/>
                  </a:moveTo>
                  <a:lnTo>
                    <a:pt x="1998598" y="6350"/>
                  </a:lnTo>
                </a:path>
                <a:path w="1998979" h="2286000">
                  <a:moveTo>
                    <a:pt x="0" y="2279523"/>
                  </a:moveTo>
                  <a:lnTo>
                    <a:pt x="1998598" y="2279523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86" name="object 86"/>
          <p:cNvSpPr txBox="1"/>
          <p:nvPr/>
        </p:nvSpPr>
        <p:spPr>
          <a:xfrm>
            <a:off x="4043529" y="2042920"/>
            <a:ext cx="3426163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Cozy</a:t>
            </a:r>
            <a:r>
              <a:rPr sz="1100" b="1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Apologia</a:t>
            </a:r>
            <a:r>
              <a:rPr sz="1100" b="1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100" b="1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Rita</a:t>
            </a:r>
            <a:r>
              <a:rPr sz="1100" b="1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Dove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(1999)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4056388" y="2407162"/>
            <a:ext cx="3151658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contented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romantic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relationship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set against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backdrop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hurricane.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4048958" y="2869840"/>
            <a:ext cx="3583489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married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Fred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Viebahn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tribute</a:t>
            </a:r>
            <a:r>
              <a:rPr sz="1000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him.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Set against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imminent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arrival of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hurricane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which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led to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evacuation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2.6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million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people.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4018176" y="3431345"/>
            <a:ext cx="3742348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635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‘I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could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choose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any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hero,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any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cause,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any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age,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sure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shooting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arrows</a:t>
            </a:r>
            <a:r>
              <a:rPr sz="1000" spc="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heart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…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there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you’ll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334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‘One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eye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smiling,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other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firm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upon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enemy’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‘When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ordinary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ever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been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news?’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‘To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keep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from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melancholy,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fill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stolen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time</a:t>
            </a:r>
            <a:r>
              <a:rPr lang="en-GB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 you’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90" name="object 90"/>
          <p:cNvGrpSpPr/>
          <p:nvPr/>
        </p:nvGrpSpPr>
        <p:grpSpPr>
          <a:xfrm>
            <a:off x="7770084" y="4383464"/>
            <a:ext cx="4288118" cy="2396073"/>
            <a:chOff x="4115180" y="2161667"/>
            <a:chExt cx="1949972" cy="2396073"/>
          </a:xfrm>
        </p:grpSpPr>
        <p:sp>
          <p:nvSpPr>
            <p:cNvPr id="91" name="object 91"/>
            <p:cNvSpPr/>
            <p:nvPr/>
          </p:nvSpPr>
          <p:spPr>
            <a:xfrm>
              <a:off x="4142138" y="2188679"/>
              <a:ext cx="1923014" cy="381000"/>
            </a:xfrm>
            <a:custGeom>
              <a:avLst/>
              <a:gdLst/>
              <a:ahLst/>
              <a:cxnLst/>
              <a:rect l="l" t="t" r="r" b="b"/>
              <a:pathLst>
                <a:path w="1934210" h="381000">
                  <a:moveTo>
                    <a:pt x="1933702" y="0"/>
                  </a:moveTo>
                  <a:lnTo>
                    <a:pt x="0" y="0"/>
                  </a:lnTo>
                  <a:lnTo>
                    <a:pt x="0" y="380758"/>
                  </a:lnTo>
                  <a:lnTo>
                    <a:pt x="1933702" y="380758"/>
                  </a:lnTo>
                  <a:lnTo>
                    <a:pt x="1933702" y="0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92" name="object 92"/>
            <p:cNvSpPr/>
            <p:nvPr/>
          </p:nvSpPr>
          <p:spPr>
            <a:xfrm>
              <a:off x="4152331" y="2549830"/>
              <a:ext cx="1912821" cy="405765"/>
            </a:xfrm>
            <a:custGeom>
              <a:avLst/>
              <a:gdLst/>
              <a:ahLst/>
              <a:cxnLst/>
              <a:rect l="l" t="t" r="r" b="b"/>
              <a:pathLst>
                <a:path w="1934210" h="405764">
                  <a:moveTo>
                    <a:pt x="1933702" y="0"/>
                  </a:moveTo>
                  <a:lnTo>
                    <a:pt x="0" y="0"/>
                  </a:lnTo>
                  <a:lnTo>
                    <a:pt x="0" y="405561"/>
                  </a:lnTo>
                  <a:lnTo>
                    <a:pt x="1933702" y="405561"/>
                  </a:lnTo>
                  <a:lnTo>
                    <a:pt x="1933702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93" name="object 93"/>
            <p:cNvSpPr/>
            <p:nvPr/>
          </p:nvSpPr>
          <p:spPr>
            <a:xfrm>
              <a:off x="4121530" y="2954274"/>
              <a:ext cx="1934210" cy="624840"/>
            </a:xfrm>
            <a:custGeom>
              <a:avLst/>
              <a:gdLst/>
              <a:ahLst/>
              <a:cxnLst/>
              <a:rect l="l" t="t" r="r" b="b"/>
              <a:pathLst>
                <a:path w="1934210" h="624839">
                  <a:moveTo>
                    <a:pt x="1933702" y="0"/>
                  </a:moveTo>
                  <a:lnTo>
                    <a:pt x="0" y="0"/>
                  </a:lnTo>
                  <a:lnTo>
                    <a:pt x="0" y="624839"/>
                  </a:lnTo>
                  <a:lnTo>
                    <a:pt x="1933702" y="624839"/>
                  </a:lnTo>
                  <a:lnTo>
                    <a:pt x="1933702" y="0"/>
                  </a:lnTo>
                  <a:close/>
                </a:path>
              </a:pathLst>
            </a:custGeom>
            <a:solidFill>
              <a:srgbClr val="EBF0E9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94" name="object 94"/>
            <p:cNvSpPr/>
            <p:nvPr/>
          </p:nvSpPr>
          <p:spPr>
            <a:xfrm>
              <a:off x="4142138" y="3817605"/>
              <a:ext cx="1913602" cy="740135"/>
            </a:xfrm>
            <a:custGeom>
              <a:avLst/>
              <a:gdLst/>
              <a:ahLst/>
              <a:cxnLst/>
              <a:rect l="l" t="t" r="r" b="b"/>
              <a:pathLst>
                <a:path w="1934210" h="853439">
                  <a:moveTo>
                    <a:pt x="1933702" y="0"/>
                  </a:moveTo>
                  <a:lnTo>
                    <a:pt x="0" y="0"/>
                  </a:lnTo>
                  <a:lnTo>
                    <a:pt x="0" y="853440"/>
                  </a:lnTo>
                  <a:lnTo>
                    <a:pt x="1933702" y="853440"/>
                  </a:lnTo>
                  <a:lnTo>
                    <a:pt x="1933702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95" name="object 95"/>
            <p:cNvSpPr/>
            <p:nvPr/>
          </p:nvSpPr>
          <p:spPr>
            <a:xfrm>
              <a:off x="4115181" y="2529712"/>
              <a:ext cx="1946910" cy="1056005"/>
            </a:xfrm>
            <a:custGeom>
              <a:avLst/>
              <a:gdLst/>
              <a:ahLst/>
              <a:cxnLst/>
              <a:rect l="l" t="t" r="r" b="b"/>
              <a:pathLst>
                <a:path w="1946910" h="1056004">
                  <a:moveTo>
                    <a:pt x="1946402" y="1043051"/>
                  </a:moveTo>
                  <a:lnTo>
                    <a:pt x="0" y="1043051"/>
                  </a:lnTo>
                  <a:lnTo>
                    <a:pt x="0" y="1055751"/>
                  </a:lnTo>
                  <a:lnTo>
                    <a:pt x="1946402" y="1055751"/>
                  </a:lnTo>
                  <a:lnTo>
                    <a:pt x="1946402" y="1043051"/>
                  </a:lnTo>
                  <a:close/>
                </a:path>
                <a:path w="1946910" h="1056004">
                  <a:moveTo>
                    <a:pt x="1946402" y="418211"/>
                  </a:moveTo>
                  <a:lnTo>
                    <a:pt x="0" y="418211"/>
                  </a:lnTo>
                  <a:lnTo>
                    <a:pt x="0" y="430911"/>
                  </a:lnTo>
                  <a:lnTo>
                    <a:pt x="1946402" y="430911"/>
                  </a:lnTo>
                  <a:lnTo>
                    <a:pt x="1946402" y="418211"/>
                  </a:lnTo>
                  <a:close/>
                </a:path>
                <a:path w="1946910" h="1056004">
                  <a:moveTo>
                    <a:pt x="1946402" y="0"/>
                  </a:moveTo>
                  <a:lnTo>
                    <a:pt x="0" y="0"/>
                  </a:lnTo>
                  <a:lnTo>
                    <a:pt x="0" y="38100"/>
                  </a:lnTo>
                  <a:lnTo>
                    <a:pt x="1946402" y="38100"/>
                  </a:lnTo>
                  <a:lnTo>
                    <a:pt x="19464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96" name="object 96"/>
            <p:cNvSpPr/>
            <p:nvPr/>
          </p:nvSpPr>
          <p:spPr>
            <a:xfrm>
              <a:off x="4115180" y="2161667"/>
              <a:ext cx="1946910" cy="2277745"/>
            </a:xfrm>
            <a:custGeom>
              <a:avLst/>
              <a:gdLst/>
              <a:ahLst/>
              <a:cxnLst/>
              <a:rect l="l" t="t" r="r" b="b"/>
              <a:pathLst>
                <a:path w="1946910" h="2277745">
                  <a:moveTo>
                    <a:pt x="6350" y="0"/>
                  </a:moveTo>
                  <a:lnTo>
                    <a:pt x="6350" y="2277237"/>
                  </a:lnTo>
                </a:path>
                <a:path w="1946910" h="2277745">
                  <a:moveTo>
                    <a:pt x="1940052" y="0"/>
                  </a:moveTo>
                  <a:lnTo>
                    <a:pt x="1940052" y="2277237"/>
                  </a:lnTo>
                </a:path>
                <a:path w="1946910" h="2277745">
                  <a:moveTo>
                    <a:pt x="0" y="6350"/>
                  </a:moveTo>
                  <a:lnTo>
                    <a:pt x="1946402" y="6350"/>
                  </a:lnTo>
                </a:path>
                <a:path w="1946910" h="2277745">
                  <a:moveTo>
                    <a:pt x="0" y="2270887"/>
                  </a:moveTo>
                  <a:lnTo>
                    <a:pt x="1946402" y="2270887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36" name="object 136"/>
          <p:cNvSpPr txBox="1"/>
          <p:nvPr/>
        </p:nvSpPr>
        <p:spPr>
          <a:xfrm>
            <a:off x="72339" y="4806356"/>
            <a:ext cx="3785462" cy="33278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explores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Autumn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beautiful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season, </a:t>
            </a:r>
            <a:endParaRPr lang="en-GB" sz="1000" spc="-1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metaphorically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suggest</a:t>
            </a:r>
            <a:r>
              <a:rPr lang="en-GB" sz="1000" spc="-5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ing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seasons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linked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life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death.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7" name="object 137"/>
          <p:cNvSpPr txBox="1"/>
          <p:nvPr/>
        </p:nvSpPr>
        <p:spPr>
          <a:xfrm>
            <a:off x="72339" y="5260350"/>
            <a:ext cx="3812328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Keats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dying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T.B.</a:t>
            </a:r>
            <a:r>
              <a:rPr sz="10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many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</a:t>
            </a:r>
            <a:r>
              <a:rPr lang="en-GB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friends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family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die.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One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Romantics</a:t>
            </a:r>
            <a:r>
              <a:rPr lang="en-US"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believer</a:t>
            </a:r>
            <a:r>
              <a:rPr lang="en-US"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beauty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truth.</a:t>
            </a:r>
            <a:r>
              <a:rPr lang="en-US"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Realised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accepting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own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mortality</a:t>
            </a:r>
            <a:r>
              <a:rPr lang="en-US" sz="1000" spc="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doesn’t </a:t>
            </a:r>
            <a:r>
              <a:rPr lang="en-US"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mean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can’t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see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beauty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things.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9" name="object 139"/>
          <p:cNvSpPr txBox="1"/>
          <p:nvPr/>
        </p:nvSpPr>
        <p:spPr>
          <a:xfrm>
            <a:off x="81452" y="5931130"/>
            <a:ext cx="3752095" cy="93551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6891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‘Seasons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mists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mellow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fruitfulness!’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‘swell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gourd’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‘sitting</a:t>
            </a:r>
            <a:r>
              <a:rPr sz="1000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careless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granary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floor,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25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thy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hair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soft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lifted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winnowing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wind’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35305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‘Where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songs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Spring?’ </a:t>
            </a:r>
            <a:endParaRPr lang="en-GB" sz="1000" spc="-1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35305">
              <a:lnSpc>
                <a:spcPct val="100000"/>
              </a:lnSpc>
            </a:pP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‘Thou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thy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beauty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too’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‘Summer is fading’</a:t>
            </a:r>
          </a:p>
          <a:p>
            <a:pPr marL="12700" marR="535305">
              <a:lnSpc>
                <a:spcPct val="100000"/>
              </a:lnSpc>
            </a:pP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40" name="object 140"/>
          <p:cNvGrpSpPr/>
          <p:nvPr/>
        </p:nvGrpSpPr>
        <p:grpSpPr>
          <a:xfrm>
            <a:off x="4006464" y="4396397"/>
            <a:ext cx="3648350" cy="2352040"/>
            <a:chOff x="2067686" y="4464430"/>
            <a:chExt cx="2002851" cy="2352040"/>
          </a:xfrm>
        </p:grpSpPr>
        <p:sp>
          <p:nvSpPr>
            <p:cNvPr id="141" name="object 141"/>
            <p:cNvSpPr/>
            <p:nvPr/>
          </p:nvSpPr>
          <p:spPr>
            <a:xfrm>
              <a:off x="2074036" y="4470831"/>
              <a:ext cx="1977389" cy="343807"/>
            </a:xfrm>
            <a:custGeom>
              <a:avLst/>
              <a:gdLst/>
              <a:ahLst/>
              <a:cxnLst/>
              <a:rect l="l" t="t" r="r" b="b"/>
              <a:pathLst>
                <a:path w="1977389" h="410845">
                  <a:moveTo>
                    <a:pt x="1977389" y="0"/>
                  </a:moveTo>
                  <a:lnTo>
                    <a:pt x="0" y="0"/>
                  </a:lnTo>
                  <a:lnTo>
                    <a:pt x="0" y="410540"/>
                  </a:lnTo>
                  <a:lnTo>
                    <a:pt x="1977389" y="410540"/>
                  </a:lnTo>
                  <a:lnTo>
                    <a:pt x="1977389" y="0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 sz="1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42" name="object 142"/>
            <p:cNvSpPr/>
            <p:nvPr/>
          </p:nvSpPr>
          <p:spPr>
            <a:xfrm>
              <a:off x="2074036" y="4881397"/>
              <a:ext cx="1977389" cy="379799"/>
            </a:xfrm>
            <a:custGeom>
              <a:avLst/>
              <a:gdLst/>
              <a:ahLst/>
              <a:cxnLst/>
              <a:rect l="l" t="t" r="r" b="b"/>
              <a:pathLst>
                <a:path w="1977389" h="564514">
                  <a:moveTo>
                    <a:pt x="1977389" y="0"/>
                  </a:moveTo>
                  <a:lnTo>
                    <a:pt x="0" y="0"/>
                  </a:lnTo>
                  <a:lnTo>
                    <a:pt x="0" y="564362"/>
                  </a:lnTo>
                  <a:lnTo>
                    <a:pt x="1977389" y="564362"/>
                  </a:lnTo>
                  <a:lnTo>
                    <a:pt x="1977389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43" name="object 143"/>
            <p:cNvSpPr/>
            <p:nvPr/>
          </p:nvSpPr>
          <p:spPr>
            <a:xfrm>
              <a:off x="2093148" y="5323057"/>
              <a:ext cx="1977389" cy="481368"/>
            </a:xfrm>
            <a:custGeom>
              <a:avLst/>
              <a:gdLst/>
              <a:ahLst/>
              <a:cxnLst/>
              <a:rect l="l" t="t" r="r" b="b"/>
              <a:pathLst>
                <a:path w="1977389" h="673735">
                  <a:moveTo>
                    <a:pt x="1977389" y="0"/>
                  </a:moveTo>
                  <a:lnTo>
                    <a:pt x="0" y="0"/>
                  </a:lnTo>
                  <a:lnTo>
                    <a:pt x="0" y="673722"/>
                  </a:lnTo>
                  <a:lnTo>
                    <a:pt x="1977389" y="673722"/>
                  </a:lnTo>
                  <a:lnTo>
                    <a:pt x="1977389" y="0"/>
                  </a:lnTo>
                  <a:close/>
                </a:path>
              </a:pathLst>
            </a:custGeom>
            <a:solidFill>
              <a:srgbClr val="EBF0E9"/>
            </a:solidFill>
          </p:spPr>
          <p:txBody>
            <a:bodyPr wrap="square" lIns="0" tIns="0" rIns="0" bIns="0" rtlCol="0"/>
            <a:lstStyle/>
            <a:p>
              <a:endParaRPr sz="1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44" name="object 144"/>
            <p:cNvSpPr/>
            <p:nvPr/>
          </p:nvSpPr>
          <p:spPr>
            <a:xfrm>
              <a:off x="2074036" y="5883270"/>
              <a:ext cx="1977389" cy="933200"/>
            </a:xfrm>
            <a:custGeom>
              <a:avLst/>
              <a:gdLst/>
              <a:ahLst/>
              <a:cxnLst/>
              <a:rect l="l" t="t" r="r" b="b"/>
              <a:pathLst>
                <a:path w="1977389" h="690245">
                  <a:moveTo>
                    <a:pt x="1977389" y="0"/>
                  </a:moveTo>
                  <a:lnTo>
                    <a:pt x="0" y="0"/>
                  </a:lnTo>
                  <a:lnTo>
                    <a:pt x="0" y="690156"/>
                  </a:lnTo>
                  <a:lnTo>
                    <a:pt x="1977389" y="690156"/>
                  </a:lnTo>
                  <a:lnTo>
                    <a:pt x="1977389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45" name="object 145"/>
            <p:cNvSpPr/>
            <p:nvPr/>
          </p:nvSpPr>
          <p:spPr>
            <a:xfrm>
              <a:off x="2067687" y="4862321"/>
              <a:ext cx="1990089" cy="1263650"/>
            </a:xfrm>
            <a:custGeom>
              <a:avLst/>
              <a:gdLst/>
              <a:ahLst/>
              <a:cxnLst/>
              <a:rect l="l" t="t" r="r" b="b"/>
              <a:pathLst>
                <a:path w="1990089" h="1263650">
                  <a:moveTo>
                    <a:pt x="1990090" y="1250784"/>
                  </a:moveTo>
                  <a:lnTo>
                    <a:pt x="0" y="1250784"/>
                  </a:lnTo>
                  <a:lnTo>
                    <a:pt x="0" y="1263484"/>
                  </a:lnTo>
                  <a:lnTo>
                    <a:pt x="1990090" y="1263484"/>
                  </a:lnTo>
                  <a:lnTo>
                    <a:pt x="1990090" y="1250784"/>
                  </a:lnTo>
                  <a:close/>
                </a:path>
                <a:path w="1990089" h="1263650">
                  <a:moveTo>
                    <a:pt x="1990090" y="577088"/>
                  </a:moveTo>
                  <a:lnTo>
                    <a:pt x="0" y="577088"/>
                  </a:lnTo>
                  <a:lnTo>
                    <a:pt x="0" y="589788"/>
                  </a:lnTo>
                  <a:lnTo>
                    <a:pt x="1990090" y="589788"/>
                  </a:lnTo>
                  <a:lnTo>
                    <a:pt x="1990090" y="577088"/>
                  </a:lnTo>
                  <a:close/>
                </a:path>
                <a:path w="1990089" h="1263650">
                  <a:moveTo>
                    <a:pt x="1990090" y="0"/>
                  </a:moveTo>
                  <a:lnTo>
                    <a:pt x="0" y="0"/>
                  </a:lnTo>
                  <a:lnTo>
                    <a:pt x="0" y="38100"/>
                  </a:lnTo>
                  <a:lnTo>
                    <a:pt x="1990090" y="38100"/>
                  </a:lnTo>
                  <a:lnTo>
                    <a:pt x="199009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46" name="object 146"/>
            <p:cNvSpPr/>
            <p:nvPr/>
          </p:nvSpPr>
          <p:spPr>
            <a:xfrm>
              <a:off x="2067686" y="4464430"/>
              <a:ext cx="1990089" cy="2352040"/>
            </a:xfrm>
            <a:custGeom>
              <a:avLst/>
              <a:gdLst/>
              <a:ahLst/>
              <a:cxnLst/>
              <a:rect l="l" t="t" r="r" b="b"/>
              <a:pathLst>
                <a:path w="1990089" h="2352040">
                  <a:moveTo>
                    <a:pt x="6350" y="0"/>
                  </a:moveTo>
                  <a:lnTo>
                    <a:pt x="6350" y="2351528"/>
                  </a:lnTo>
                </a:path>
                <a:path w="1990089" h="2352040">
                  <a:moveTo>
                    <a:pt x="1983739" y="0"/>
                  </a:moveTo>
                  <a:lnTo>
                    <a:pt x="1983739" y="2351528"/>
                  </a:lnTo>
                </a:path>
                <a:path w="1990089" h="2352040">
                  <a:moveTo>
                    <a:pt x="0" y="6350"/>
                  </a:moveTo>
                  <a:lnTo>
                    <a:pt x="1990089" y="6350"/>
                  </a:lnTo>
                </a:path>
                <a:path w="1990089" h="2352040">
                  <a:moveTo>
                    <a:pt x="0" y="2345178"/>
                  </a:moveTo>
                  <a:lnTo>
                    <a:pt x="1990089" y="2345178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47" name="object 147"/>
          <p:cNvSpPr txBox="1"/>
          <p:nvPr/>
        </p:nvSpPr>
        <p:spPr>
          <a:xfrm>
            <a:off x="4088040" y="4429831"/>
            <a:ext cx="3561006" cy="1744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Afternoons</a:t>
            </a:r>
            <a:r>
              <a:rPr sz="1050" b="1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sz="1050" b="1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Philip</a:t>
            </a:r>
            <a:r>
              <a:rPr sz="1050" b="1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Larkin</a:t>
            </a:r>
            <a:r>
              <a:rPr sz="105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5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(1959)</a:t>
            </a:r>
            <a:endParaRPr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8" name="object 148"/>
          <p:cNvSpPr txBox="1"/>
          <p:nvPr/>
        </p:nvSpPr>
        <p:spPr>
          <a:xfrm>
            <a:off x="4048966" y="4832227"/>
            <a:ext cx="3566548" cy="33278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 reflects on marital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relationships,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-5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beauty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growing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older.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9" name="object 149"/>
          <p:cNvSpPr txBox="1"/>
          <p:nvPr/>
        </p:nvSpPr>
        <p:spPr>
          <a:xfrm>
            <a:off x="4063488" y="5262544"/>
            <a:ext cx="3568959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never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married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family.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cynical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towards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family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life,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saying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‘diluted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 as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lang="en-GB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person’.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165735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Terrified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passing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time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life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races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away.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1" name="object 151"/>
          <p:cNvSpPr txBox="1"/>
          <p:nvPr/>
        </p:nvSpPr>
        <p:spPr>
          <a:xfrm>
            <a:off x="4047319" y="5871267"/>
            <a:ext cx="3619079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‘Setting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free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their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children’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177165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albums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lettered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Our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Wedding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lying’ </a:t>
            </a:r>
            <a:endParaRPr lang="en-GB" sz="1000" spc="-1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177165">
              <a:lnSpc>
                <a:spcPct val="100000"/>
              </a:lnSpc>
            </a:pP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‘Their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beauty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thickened’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‘Something</a:t>
            </a:r>
            <a:r>
              <a:rPr lang="en-US"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pushing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them</a:t>
            </a:r>
            <a:r>
              <a:rPr lang="en-US"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12700" marR="5080">
              <a:lnSpc>
                <a:spcPct val="100000"/>
              </a:lnSpc>
            </a:pP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sign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their </a:t>
            </a:r>
            <a:r>
              <a:rPr lang="en-US"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own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lives’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0" name="object 160"/>
          <p:cNvSpPr txBox="1"/>
          <p:nvPr/>
        </p:nvSpPr>
        <p:spPr>
          <a:xfrm>
            <a:off x="7929746" y="4827439"/>
            <a:ext cx="4125115" cy="33278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Considers</a:t>
            </a:r>
            <a:r>
              <a:rPr sz="1000" spc="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horror</a:t>
            </a:r>
            <a:r>
              <a:rPr sz="1000" spc="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lies told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about</a:t>
            </a:r>
            <a:r>
              <a:rPr sz="1000" spc="1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glory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war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15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dying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one’s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country,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account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attack.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1" name="object 161"/>
          <p:cNvSpPr txBox="1"/>
          <p:nvPr/>
        </p:nvSpPr>
        <p:spPr>
          <a:xfrm>
            <a:off x="7928261" y="5210428"/>
            <a:ext cx="4133666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Latin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‘It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sweet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fitting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one’s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country’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Propaganda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message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time.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Owen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experienced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WW1 first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hand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believed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this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lie.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27305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mustard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chemical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first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used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German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army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1917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agonising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death.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2" name="object 162"/>
          <p:cNvSpPr txBox="1"/>
          <p:nvPr/>
        </p:nvSpPr>
        <p:spPr>
          <a:xfrm>
            <a:off x="7907504" y="5999186"/>
            <a:ext cx="4359569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4732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‘Bent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double,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like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beggars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under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sacks,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knock-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kneed,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coughing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like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hags’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‘Gas!</a:t>
            </a:r>
            <a:r>
              <a:rPr sz="10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Gas!</a:t>
            </a:r>
            <a:r>
              <a:rPr sz="10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Quick boys!’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461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plunges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me,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guttering,</a:t>
            </a:r>
            <a:r>
              <a:rPr sz="1000" spc="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choking,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drowning’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‘His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hanging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face,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like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devil’s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sick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sin’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‘My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friend,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would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not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tell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such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high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zest’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8" name="object 167">
            <a:extLst>
              <a:ext uri="{FF2B5EF4-FFF2-40B4-BE49-F238E27FC236}">
                <a16:creationId xmlns:a16="http://schemas.microsoft.com/office/drawing/2014/main" id="{2950A3F7-0D88-4CF4-BCA3-4ABFF2A6CE30}"/>
              </a:ext>
            </a:extLst>
          </p:cNvPr>
          <p:cNvSpPr/>
          <p:nvPr/>
        </p:nvSpPr>
        <p:spPr>
          <a:xfrm>
            <a:off x="7841882" y="2412218"/>
            <a:ext cx="4209742" cy="342757"/>
          </a:xfrm>
          <a:custGeom>
            <a:avLst/>
            <a:gdLst/>
            <a:ahLst/>
            <a:cxnLst/>
            <a:rect l="l" t="t" r="r" b="b"/>
            <a:pathLst>
              <a:path w="2185670" h="753745">
                <a:moveTo>
                  <a:pt x="2185543" y="0"/>
                </a:moveTo>
                <a:lnTo>
                  <a:pt x="0" y="0"/>
                </a:lnTo>
                <a:lnTo>
                  <a:pt x="0" y="96951"/>
                </a:lnTo>
                <a:lnTo>
                  <a:pt x="0" y="753465"/>
                </a:lnTo>
                <a:lnTo>
                  <a:pt x="2185543" y="753465"/>
                </a:lnTo>
                <a:lnTo>
                  <a:pt x="2185543" y="96951"/>
                </a:lnTo>
                <a:lnTo>
                  <a:pt x="2185543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 txBox="1"/>
          <p:nvPr/>
        </p:nvSpPr>
        <p:spPr>
          <a:xfrm>
            <a:off x="7873528" y="2407661"/>
            <a:ext cx="4113696" cy="33278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realistic interpretation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love using the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extended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1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metaphor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onion.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4" name="object 144">
            <a:extLst>
              <a:ext uri="{FF2B5EF4-FFF2-40B4-BE49-F238E27FC236}">
                <a16:creationId xmlns:a16="http://schemas.microsoft.com/office/drawing/2014/main" id="{43F651B9-C177-401C-AD26-93AD85A06419}"/>
              </a:ext>
            </a:extLst>
          </p:cNvPr>
          <p:cNvSpPr/>
          <p:nvPr/>
        </p:nvSpPr>
        <p:spPr>
          <a:xfrm>
            <a:off x="55406" y="1168433"/>
            <a:ext cx="3805790" cy="695521"/>
          </a:xfrm>
          <a:custGeom>
            <a:avLst/>
            <a:gdLst/>
            <a:ahLst/>
            <a:cxnLst/>
            <a:rect l="l" t="t" r="r" b="b"/>
            <a:pathLst>
              <a:path w="1977389" h="690245">
                <a:moveTo>
                  <a:pt x="1977389" y="0"/>
                </a:moveTo>
                <a:lnTo>
                  <a:pt x="0" y="0"/>
                </a:lnTo>
                <a:lnTo>
                  <a:pt x="0" y="690156"/>
                </a:lnTo>
                <a:lnTo>
                  <a:pt x="1977389" y="690156"/>
                </a:lnTo>
                <a:lnTo>
                  <a:pt x="1977389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pPr marL="52069">
              <a:lnSpc>
                <a:spcPts val="785"/>
              </a:lnSpc>
            </a:pPr>
            <a:endParaRPr lang="en-US" sz="1000" spc="-5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2069">
              <a:lnSpc>
                <a:spcPts val="785"/>
              </a:lnSpc>
            </a:pP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‘Frozen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river</a:t>
            </a:r>
            <a:r>
              <a:rPr lang="en-US"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which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ran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though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face’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2069">
              <a:lnSpc>
                <a:spcPct val="100000"/>
              </a:lnSpc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‘Handle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lang="en-US" sz="10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hold’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2069">
              <a:lnSpc>
                <a:spcPct val="100000"/>
              </a:lnSpc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‘His</a:t>
            </a:r>
            <a:r>
              <a:rPr lang="en-US" sz="10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grazed</a:t>
            </a:r>
            <a:r>
              <a:rPr lang="en-US" sz="10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heart’ /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</a:t>
            </a:r>
            <a:r>
              <a:rPr lang="en-US" sz="1000" spc="-1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Foetus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metal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beneath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chest’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2069">
              <a:lnSpc>
                <a:spcPct val="100000"/>
              </a:lnSpc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‘Unexploded</a:t>
            </a:r>
            <a:r>
              <a:rPr lang="en-US"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mine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buried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deep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mind’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7873528" y="2797677"/>
            <a:ext cx="4178096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Feminist/Lesbian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seeking to challenge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traditional</a:t>
            </a:r>
            <a:r>
              <a:rPr sz="1000" spc="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views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love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society.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Dad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was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Labour party candidate.</a:t>
            </a:r>
            <a:r>
              <a:rPr sz="1000" spc="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Criticising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Thatcherite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materialistic</a:t>
            </a:r>
            <a:r>
              <a:rPr sz="1000" spc="5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society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fake,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clichéd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Valentine’s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Day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institution.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7873060" y="3447421"/>
            <a:ext cx="4163112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6985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Not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rose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satin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heart.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give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onion.’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‘It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will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blind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tears’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‘Its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fierce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kiss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will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stay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lips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possessive</a:t>
            </a:r>
            <a:r>
              <a:rPr lang="en-GB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faithful’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3937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‘Its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platinum</a:t>
            </a:r>
            <a:r>
              <a:rPr sz="1000" spc="1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loops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shrink</a:t>
            </a:r>
            <a:r>
              <a:rPr sz="1000" spc="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wedding</a:t>
            </a:r>
            <a:r>
              <a:rPr sz="1000" spc="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ring’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-5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39370">
              <a:lnSpc>
                <a:spcPct val="100000"/>
              </a:lnSpc>
            </a:pPr>
            <a:r>
              <a:rPr lang="en-GB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'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scent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will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fingers,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knife’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9" name="object 159">
            <a:extLst>
              <a:ext uri="{FF2B5EF4-FFF2-40B4-BE49-F238E27FC236}">
                <a16:creationId xmlns:a16="http://schemas.microsoft.com/office/drawing/2014/main" id="{C3C59ED8-348B-48CF-ABBB-35219783F747}"/>
              </a:ext>
            </a:extLst>
          </p:cNvPr>
          <p:cNvSpPr txBox="1"/>
          <p:nvPr/>
        </p:nvSpPr>
        <p:spPr>
          <a:xfrm>
            <a:off x="7864752" y="4400674"/>
            <a:ext cx="372289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Dulce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et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Decorum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Est –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Wilfred </a:t>
            </a:r>
            <a:r>
              <a:rPr sz="1100" b="1" spc="-19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Owen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(1917)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5" name="object 141">
            <a:extLst>
              <a:ext uri="{FF2B5EF4-FFF2-40B4-BE49-F238E27FC236}">
                <a16:creationId xmlns:a16="http://schemas.microsoft.com/office/drawing/2014/main" id="{390BBFA5-1604-4FBB-940E-56CE712F1D9D}"/>
              </a:ext>
            </a:extLst>
          </p:cNvPr>
          <p:cNvSpPr/>
          <p:nvPr/>
        </p:nvSpPr>
        <p:spPr>
          <a:xfrm>
            <a:off x="61228" y="4420772"/>
            <a:ext cx="3794152" cy="343807"/>
          </a:xfrm>
          <a:custGeom>
            <a:avLst/>
            <a:gdLst/>
            <a:ahLst/>
            <a:cxnLst/>
            <a:rect l="l" t="t" r="r" b="b"/>
            <a:pathLst>
              <a:path w="1977389" h="410845">
                <a:moveTo>
                  <a:pt x="1977389" y="0"/>
                </a:moveTo>
                <a:lnTo>
                  <a:pt x="0" y="0"/>
                </a:lnTo>
                <a:lnTo>
                  <a:pt x="0" y="410540"/>
                </a:lnTo>
                <a:lnTo>
                  <a:pt x="1977389" y="410540"/>
                </a:lnTo>
                <a:lnTo>
                  <a:pt x="1977389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5" name="object 135"/>
          <p:cNvSpPr txBox="1"/>
          <p:nvPr/>
        </p:nvSpPr>
        <p:spPr>
          <a:xfrm>
            <a:off x="92537" y="4431718"/>
            <a:ext cx="381499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Autumn</a:t>
            </a:r>
            <a:r>
              <a:rPr sz="1100" b="1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John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Keats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(1819)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3" name="object 12">
            <a:extLst>
              <a:ext uri="{FF2B5EF4-FFF2-40B4-BE49-F238E27FC236}">
                <a16:creationId xmlns:a16="http://schemas.microsoft.com/office/drawing/2014/main" id="{317454BB-9A93-E2A4-E8BB-8569DEE56703}"/>
              </a:ext>
            </a:extLst>
          </p:cNvPr>
          <p:cNvSpPr/>
          <p:nvPr/>
        </p:nvSpPr>
        <p:spPr>
          <a:xfrm>
            <a:off x="3929340" y="810367"/>
            <a:ext cx="3718920" cy="456834"/>
          </a:xfrm>
          <a:custGeom>
            <a:avLst/>
            <a:gdLst/>
            <a:ahLst/>
            <a:cxnLst/>
            <a:rect l="l" t="t" r="r" b="b"/>
            <a:pathLst>
              <a:path w="2016125" h="567055">
                <a:moveTo>
                  <a:pt x="2015744" y="0"/>
                </a:moveTo>
                <a:lnTo>
                  <a:pt x="0" y="0"/>
                </a:lnTo>
                <a:lnTo>
                  <a:pt x="0" y="566737"/>
                </a:lnTo>
                <a:lnTo>
                  <a:pt x="2015744" y="566737"/>
                </a:lnTo>
                <a:lnTo>
                  <a:pt x="2015744" y="0"/>
                </a:lnTo>
                <a:close/>
              </a:path>
            </a:pathLst>
          </a:custGeom>
          <a:solidFill>
            <a:srgbClr val="EBF0E9"/>
          </a:solidFill>
        </p:spPr>
        <p:txBody>
          <a:bodyPr wrap="square" lIns="0" tIns="0" rIns="0" bIns="0" rtlCol="0"/>
          <a:lstStyle/>
          <a:p>
            <a:endParaRPr sz="10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34" name="object 8">
            <a:extLst>
              <a:ext uri="{FF2B5EF4-FFF2-40B4-BE49-F238E27FC236}">
                <a16:creationId xmlns:a16="http://schemas.microsoft.com/office/drawing/2014/main" id="{3A99465E-6147-CD38-2599-E6FFAB5E7B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7223977"/>
              </p:ext>
            </p:extLst>
          </p:nvPr>
        </p:nvGraphicFramePr>
        <p:xfrm>
          <a:off x="3924561" y="38172"/>
          <a:ext cx="3723699" cy="189708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7236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7217">
                <a:tc>
                  <a:txBody>
                    <a:bodyPr/>
                    <a:lstStyle/>
                    <a:p>
                      <a:pPr marL="74930" marR="2813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endParaRPr lang="en-GB" sz="1100" b="1" spc="-5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8100" marB="0">
                    <a:solidFill>
                      <a:srgbClr val="6FAC4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237">
                <a:tc>
                  <a:txBody>
                    <a:bodyPr/>
                    <a:lstStyle/>
                    <a:p>
                      <a:pPr marL="74930" marR="23622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lang="en-US" sz="1000" spc="-5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 woman expressing her intense love in many ways.</a:t>
                      </a:r>
                    </a:p>
                    <a:p>
                      <a:pPr marL="74930" marR="23622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41275" marB="0"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6715">
                <a:tc>
                  <a:txBody>
                    <a:bodyPr/>
                    <a:lstStyle/>
                    <a:p>
                      <a:pPr marL="74930" marR="28575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endParaRPr lang="en-US" sz="1000" spc="-1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67310" marB="0"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8981">
                <a:tc>
                  <a:txBody>
                    <a:bodyPr/>
                    <a:lstStyle/>
                    <a:p>
                      <a:pPr marL="52069">
                        <a:lnSpc>
                          <a:spcPts val="785"/>
                        </a:lnSpc>
                      </a:pP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5" name="object 144">
            <a:extLst>
              <a:ext uri="{FF2B5EF4-FFF2-40B4-BE49-F238E27FC236}">
                <a16:creationId xmlns:a16="http://schemas.microsoft.com/office/drawing/2014/main" id="{1F4E55FC-5865-0362-A053-313F5F4B1B8F}"/>
              </a:ext>
            </a:extLst>
          </p:cNvPr>
          <p:cNvSpPr/>
          <p:nvPr/>
        </p:nvSpPr>
        <p:spPr>
          <a:xfrm>
            <a:off x="3952916" y="1183862"/>
            <a:ext cx="3679532" cy="695521"/>
          </a:xfrm>
          <a:custGeom>
            <a:avLst/>
            <a:gdLst/>
            <a:ahLst/>
            <a:cxnLst/>
            <a:rect l="l" t="t" r="r" b="b"/>
            <a:pathLst>
              <a:path w="1977389" h="690245">
                <a:moveTo>
                  <a:pt x="1977389" y="0"/>
                </a:moveTo>
                <a:lnTo>
                  <a:pt x="0" y="0"/>
                </a:lnTo>
                <a:lnTo>
                  <a:pt x="0" y="690156"/>
                </a:lnTo>
                <a:lnTo>
                  <a:pt x="1977389" y="690156"/>
                </a:lnTo>
                <a:lnTo>
                  <a:pt x="1977389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love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thee?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Let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count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ways.’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‘…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depth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breadth</a:t>
            </a:r>
            <a:r>
              <a:rPr lang="en-US"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height</a:t>
            </a:r>
            <a:r>
              <a:rPr lang="en-US"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my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soul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can </a:t>
            </a:r>
            <a:r>
              <a:rPr lang="en-US"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reach’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‘…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my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childhood’s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faith’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282575">
              <a:lnSpc>
                <a:spcPct val="100000"/>
              </a:lnSpc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‘with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breath,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smiles,</a:t>
            </a:r>
            <a:r>
              <a:rPr lang="en-US"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tears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all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my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life!’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object 68">
            <a:extLst>
              <a:ext uri="{FF2B5EF4-FFF2-40B4-BE49-F238E27FC236}">
                <a16:creationId xmlns:a16="http://schemas.microsoft.com/office/drawing/2014/main" id="{3F5EFBA4-F37E-2CCF-F085-5F4966DF22A9}"/>
              </a:ext>
            </a:extLst>
          </p:cNvPr>
          <p:cNvSpPr/>
          <p:nvPr/>
        </p:nvSpPr>
        <p:spPr>
          <a:xfrm>
            <a:off x="7838291" y="2019257"/>
            <a:ext cx="4248450" cy="338035"/>
          </a:xfrm>
          <a:custGeom>
            <a:avLst/>
            <a:gdLst/>
            <a:ahLst/>
            <a:cxnLst/>
            <a:rect l="l" t="t" r="r" b="b"/>
            <a:pathLst>
              <a:path w="2016125" h="403860">
                <a:moveTo>
                  <a:pt x="2015744" y="0"/>
                </a:moveTo>
                <a:lnTo>
                  <a:pt x="0" y="0"/>
                </a:lnTo>
                <a:lnTo>
                  <a:pt x="0" y="403288"/>
                </a:lnTo>
                <a:lnTo>
                  <a:pt x="2015744" y="403288"/>
                </a:lnTo>
                <a:lnTo>
                  <a:pt x="2015744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768DCF7-D490-499F-92F1-68CADD375D3A}"/>
              </a:ext>
            </a:extLst>
          </p:cNvPr>
          <p:cNvSpPr txBox="1"/>
          <p:nvPr/>
        </p:nvSpPr>
        <p:spPr>
          <a:xfrm>
            <a:off x="7783411" y="1998880"/>
            <a:ext cx="428693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Valentine</a:t>
            </a:r>
            <a:r>
              <a:rPr lang="en-US" sz="1100" b="1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lang="en-US"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lang="en-US"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Carol Ann</a:t>
            </a:r>
            <a:r>
              <a:rPr lang="en-US" sz="1100" b="1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Duffy (1993)</a:t>
            </a:r>
            <a:endParaRPr lang="en-US"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EF9CD58-289A-2AE0-F062-08B6DA9F9777}"/>
              </a:ext>
            </a:extLst>
          </p:cNvPr>
          <p:cNvSpPr txBox="1"/>
          <p:nvPr/>
        </p:nvSpPr>
        <p:spPr>
          <a:xfrm>
            <a:off x="3849238" y="-5030"/>
            <a:ext cx="6132136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Sonnet 43 - by Elizabeth Barrett-Browning </a:t>
            </a:r>
          </a:p>
          <a:p>
            <a:r>
              <a:rPr lang="en-GB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(1850)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3344FAB-846D-4778-9CE7-D0A986BD5E8B}"/>
              </a:ext>
            </a:extLst>
          </p:cNvPr>
          <p:cNvSpPr/>
          <p:nvPr/>
        </p:nvSpPr>
        <p:spPr>
          <a:xfrm>
            <a:off x="3819140" y="709663"/>
            <a:ext cx="39336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930" marR="285750">
              <a:lnSpc>
                <a:spcPct val="100000"/>
              </a:lnSpc>
              <a:spcBef>
                <a:spcPts val="530"/>
              </a:spcBef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Influenced by Romantic Poets.  Wrote 44 sonnets to husband before marriage.  Religious upbringing that shaped her.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869ABD9-5611-42AF-B0F7-3A7DCE8196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647" y="35976"/>
            <a:ext cx="598018" cy="59436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607045F-1550-48F6-99BE-22C9BD5826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0453" y="49242"/>
            <a:ext cx="594360" cy="5943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792F911-5BB5-4E28-825A-993BA9A73C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41860" y="71796"/>
            <a:ext cx="592514" cy="59436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46079E2-D62B-43AB-A1A0-5941006B28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38486" y="2028664"/>
            <a:ext cx="592514" cy="59436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755E605-602A-4B96-B793-09A152FC4A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96078" y="2022753"/>
            <a:ext cx="596206" cy="59436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3C1DD41-F81F-4B91-951C-E15D2A4391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55537" y="4428828"/>
            <a:ext cx="588839" cy="59436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8EAB3FD-5E25-43B4-8339-35E295867F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41579" y="4420772"/>
            <a:ext cx="592520" cy="59436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5B458F8-AD15-44A5-BFDE-95886590A96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460117" y="4384395"/>
            <a:ext cx="598086" cy="59436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59FF6BD-20C2-4101-9F46-90AB9049F67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62182" y="2024707"/>
            <a:ext cx="590702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object 124">
            <a:extLst>
              <a:ext uri="{FF2B5EF4-FFF2-40B4-BE49-F238E27FC236}">
                <a16:creationId xmlns:a16="http://schemas.microsoft.com/office/drawing/2014/main" id="{83F0888A-956C-4C59-BDC3-B403AEB98325}"/>
              </a:ext>
            </a:extLst>
          </p:cNvPr>
          <p:cNvSpPr/>
          <p:nvPr/>
        </p:nvSpPr>
        <p:spPr>
          <a:xfrm>
            <a:off x="36980" y="2222068"/>
            <a:ext cx="3891775" cy="364609"/>
          </a:xfrm>
          <a:custGeom>
            <a:avLst/>
            <a:gdLst/>
            <a:ahLst/>
            <a:cxnLst/>
            <a:rect l="l" t="t" r="r" b="b"/>
            <a:pathLst>
              <a:path w="2012314" h="405129">
                <a:moveTo>
                  <a:pt x="2012061" y="0"/>
                </a:moveTo>
                <a:lnTo>
                  <a:pt x="0" y="0"/>
                </a:lnTo>
                <a:lnTo>
                  <a:pt x="0" y="404749"/>
                </a:lnTo>
                <a:lnTo>
                  <a:pt x="2012061" y="404749"/>
                </a:lnTo>
                <a:lnTo>
                  <a:pt x="2012061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1" name="object 125">
            <a:extLst>
              <a:ext uri="{FF2B5EF4-FFF2-40B4-BE49-F238E27FC236}">
                <a16:creationId xmlns:a16="http://schemas.microsoft.com/office/drawing/2014/main" id="{D808FA37-CB94-4274-9BF7-212BCC0740EF}"/>
              </a:ext>
            </a:extLst>
          </p:cNvPr>
          <p:cNvSpPr/>
          <p:nvPr/>
        </p:nvSpPr>
        <p:spPr>
          <a:xfrm>
            <a:off x="36980" y="2626740"/>
            <a:ext cx="3891775" cy="533331"/>
          </a:xfrm>
          <a:custGeom>
            <a:avLst/>
            <a:gdLst/>
            <a:ahLst/>
            <a:cxnLst/>
            <a:rect l="l" t="t" r="r" b="b"/>
            <a:pathLst>
              <a:path w="2012314" h="476250">
                <a:moveTo>
                  <a:pt x="2012061" y="0"/>
                </a:moveTo>
                <a:lnTo>
                  <a:pt x="0" y="0"/>
                </a:lnTo>
                <a:lnTo>
                  <a:pt x="0" y="475945"/>
                </a:lnTo>
                <a:lnTo>
                  <a:pt x="2012061" y="475945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2" name="object 126">
            <a:extLst>
              <a:ext uri="{FF2B5EF4-FFF2-40B4-BE49-F238E27FC236}">
                <a16:creationId xmlns:a16="http://schemas.microsoft.com/office/drawing/2014/main" id="{B4F6EC04-4D30-4032-9CD8-3017ABDCD502}"/>
              </a:ext>
            </a:extLst>
          </p:cNvPr>
          <p:cNvSpPr/>
          <p:nvPr/>
        </p:nvSpPr>
        <p:spPr>
          <a:xfrm>
            <a:off x="36980" y="3160072"/>
            <a:ext cx="3891775" cy="588448"/>
          </a:xfrm>
          <a:custGeom>
            <a:avLst/>
            <a:gdLst/>
            <a:ahLst/>
            <a:cxnLst/>
            <a:rect l="l" t="t" r="r" b="b"/>
            <a:pathLst>
              <a:path w="2012314" h="645795">
                <a:moveTo>
                  <a:pt x="2012061" y="0"/>
                </a:moveTo>
                <a:lnTo>
                  <a:pt x="0" y="0"/>
                </a:lnTo>
                <a:lnTo>
                  <a:pt x="0" y="645680"/>
                </a:lnTo>
                <a:lnTo>
                  <a:pt x="2012061" y="645680"/>
                </a:lnTo>
                <a:lnTo>
                  <a:pt x="2012061" y="0"/>
                </a:lnTo>
                <a:close/>
              </a:path>
            </a:pathLst>
          </a:custGeom>
          <a:solidFill>
            <a:srgbClr val="EBF0E9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3" name="object 127">
            <a:extLst>
              <a:ext uri="{FF2B5EF4-FFF2-40B4-BE49-F238E27FC236}">
                <a16:creationId xmlns:a16="http://schemas.microsoft.com/office/drawing/2014/main" id="{6B2F7D09-2A14-4D15-8FA3-CAB20EA6AA2F}"/>
              </a:ext>
            </a:extLst>
          </p:cNvPr>
          <p:cNvSpPr/>
          <p:nvPr/>
        </p:nvSpPr>
        <p:spPr>
          <a:xfrm>
            <a:off x="36980" y="3748413"/>
            <a:ext cx="3891775" cy="776605"/>
          </a:xfrm>
          <a:custGeom>
            <a:avLst/>
            <a:gdLst/>
            <a:ahLst/>
            <a:cxnLst/>
            <a:rect l="l" t="t" r="r" b="b"/>
            <a:pathLst>
              <a:path w="2012314" h="776604">
                <a:moveTo>
                  <a:pt x="2012061" y="0"/>
                </a:moveTo>
                <a:lnTo>
                  <a:pt x="0" y="0"/>
                </a:lnTo>
                <a:lnTo>
                  <a:pt x="0" y="776033"/>
                </a:lnTo>
                <a:lnTo>
                  <a:pt x="2012061" y="776033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object 124">
            <a:extLst>
              <a:ext uri="{FF2B5EF4-FFF2-40B4-BE49-F238E27FC236}">
                <a16:creationId xmlns:a16="http://schemas.microsoft.com/office/drawing/2014/main" id="{FD44F84B-664C-5272-B1E1-B7D88C819B2E}"/>
              </a:ext>
            </a:extLst>
          </p:cNvPr>
          <p:cNvSpPr/>
          <p:nvPr/>
        </p:nvSpPr>
        <p:spPr>
          <a:xfrm>
            <a:off x="3988337" y="2221038"/>
            <a:ext cx="4063138" cy="352584"/>
          </a:xfrm>
          <a:custGeom>
            <a:avLst/>
            <a:gdLst/>
            <a:ahLst/>
            <a:cxnLst/>
            <a:rect l="l" t="t" r="r" b="b"/>
            <a:pathLst>
              <a:path w="2012314" h="405129">
                <a:moveTo>
                  <a:pt x="2012061" y="0"/>
                </a:moveTo>
                <a:lnTo>
                  <a:pt x="0" y="0"/>
                </a:lnTo>
                <a:lnTo>
                  <a:pt x="0" y="404749"/>
                </a:lnTo>
                <a:lnTo>
                  <a:pt x="2012061" y="404749"/>
                </a:lnTo>
                <a:lnTo>
                  <a:pt x="2012061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object 125">
            <a:extLst>
              <a:ext uri="{FF2B5EF4-FFF2-40B4-BE49-F238E27FC236}">
                <a16:creationId xmlns:a16="http://schemas.microsoft.com/office/drawing/2014/main" id="{BE02D5FA-2899-1A04-177A-B1457AF56F1E}"/>
              </a:ext>
            </a:extLst>
          </p:cNvPr>
          <p:cNvSpPr/>
          <p:nvPr/>
        </p:nvSpPr>
        <p:spPr>
          <a:xfrm>
            <a:off x="3988337" y="2625711"/>
            <a:ext cx="4063138" cy="519460"/>
          </a:xfrm>
          <a:custGeom>
            <a:avLst/>
            <a:gdLst/>
            <a:ahLst/>
            <a:cxnLst/>
            <a:rect l="l" t="t" r="r" b="b"/>
            <a:pathLst>
              <a:path w="2012314" h="476250">
                <a:moveTo>
                  <a:pt x="2012061" y="0"/>
                </a:moveTo>
                <a:lnTo>
                  <a:pt x="0" y="0"/>
                </a:lnTo>
                <a:lnTo>
                  <a:pt x="0" y="475945"/>
                </a:lnTo>
                <a:lnTo>
                  <a:pt x="2012061" y="475945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object 126">
            <a:extLst>
              <a:ext uri="{FF2B5EF4-FFF2-40B4-BE49-F238E27FC236}">
                <a16:creationId xmlns:a16="http://schemas.microsoft.com/office/drawing/2014/main" id="{8C6C3D34-D2D6-1B98-1600-7DE89346A177}"/>
              </a:ext>
            </a:extLst>
          </p:cNvPr>
          <p:cNvSpPr/>
          <p:nvPr/>
        </p:nvSpPr>
        <p:spPr>
          <a:xfrm>
            <a:off x="3988337" y="3179708"/>
            <a:ext cx="4063138" cy="652084"/>
          </a:xfrm>
          <a:custGeom>
            <a:avLst/>
            <a:gdLst/>
            <a:ahLst/>
            <a:cxnLst/>
            <a:rect l="l" t="t" r="r" b="b"/>
            <a:pathLst>
              <a:path w="2012314" h="645795">
                <a:moveTo>
                  <a:pt x="2012061" y="0"/>
                </a:moveTo>
                <a:lnTo>
                  <a:pt x="0" y="0"/>
                </a:lnTo>
                <a:lnTo>
                  <a:pt x="0" y="645680"/>
                </a:lnTo>
                <a:lnTo>
                  <a:pt x="2012061" y="645680"/>
                </a:lnTo>
                <a:lnTo>
                  <a:pt x="2012061" y="0"/>
                </a:lnTo>
                <a:close/>
              </a:path>
            </a:pathLst>
          </a:custGeom>
          <a:solidFill>
            <a:srgbClr val="EBF0E9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object 127">
            <a:extLst>
              <a:ext uri="{FF2B5EF4-FFF2-40B4-BE49-F238E27FC236}">
                <a16:creationId xmlns:a16="http://schemas.microsoft.com/office/drawing/2014/main" id="{E1C70AC3-3182-1A29-DCD3-6B6FB0D9CB9B}"/>
              </a:ext>
            </a:extLst>
          </p:cNvPr>
          <p:cNvSpPr/>
          <p:nvPr/>
        </p:nvSpPr>
        <p:spPr>
          <a:xfrm>
            <a:off x="3988337" y="3858278"/>
            <a:ext cx="4063138" cy="665710"/>
          </a:xfrm>
          <a:custGeom>
            <a:avLst/>
            <a:gdLst/>
            <a:ahLst/>
            <a:cxnLst/>
            <a:rect l="l" t="t" r="r" b="b"/>
            <a:pathLst>
              <a:path w="2012314" h="776604">
                <a:moveTo>
                  <a:pt x="2012061" y="0"/>
                </a:moveTo>
                <a:lnTo>
                  <a:pt x="0" y="0"/>
                </a:lnTo>
                <a:lnTo>
                  <a:pt x="0" y="776033"/>
                </a:lnTo>
                <a:lnTo>
                  <a:pt x="2012061" y="776033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grpSp>
        <p:nvGrpSpPr>
          <p:cNvPr id="121" name="object 33">
            <a:extLst>
              <a:ext uri="{FF2B5EF4-FFF2-40B4-BE49-F238E27FC236}">
                <a16:creationId xmlns:a16="http://schemas.microsoft.com/office/drawing/2014/main" id="{4E7C9F13-80BA-4C0B-A4AA-EAE7403B47FE}"/>
              </a:ext>
            </a:extLst>
          </p:cNvPr>
          <p:cNvGrpSpPr/>
          <p:nvPr/>
        </p:nvGrpSpPr>
        <p:grpSpPr>
          <a:xfrm>
            <a:off x="16320" y="32850"/>
            <a:ext cx="3937653" cy="2131695"/>
            <a:chOff x="6189598" y="0"/>
            <a:chExt cx="1983105" cy="2131695"/>
          </a:xfrm>
        </p:grpSpPr>
        <p:sp>
          <p:nvSpPr>
            <p:cNvPr id="122" name="object 34">
              <a:extLst>
                <a:ext uri="{FF2B5EF4-FFF2-40B4-BE49-F238E27FC236}">
                  <a16:creationId xmlns:a16="http://schemas.microsoft.com/office/drawing/2014/main" id="{B685B048-6C56-413E-A3C0-D2DD2FAFBD6F}"/>
                </a:ext>
              </a:extLst>
            </p:cNvPr>
            <p:cNvSpPr/>
            <p:nvPr/>
          </p:nvSpPr>
          <p:spPr>
            <a:xfrm>
              <a:off x="6202298" y="0"/>
              <a:ext cx="1957705" cy="364490"/>
            </a:xfrm>
            <a:custGeom>
              <a:avLst/>
              <a:gdLst/>
              <a:ahLst/>
              <a:cxnLst/>
              <a:rect l="l" t="t" r="r" b="b"/>
              <a:pathLst>
                <a:path w="1957704" h="364490">
                  <a:moveTo>
                    <a:pt x="0" y="363982"/>
                  </a:moveTo>
                  <a:lnTo>
                    <a:pt x="1957704" y="363982"/>
                  </a:lnTo>
                  <a:lnTo>
                    <a:pt x="1957704" y="0"/>
                  </a:lnTo>
                  <a:lnTo>
                    <a:pt x="0" y="0"/>
                  </a:lnTo>
                  <a:lnTo>
                    <a:pt x="0" y="363982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23" name="object 35">
              <a:extLst>
                <a:ext uri="{FF2B5EF4-FFF2-40B4-BE49-F238E27FC236}">
                  <a16:creationId xmlns:a16="http://schemas.microsoft.com/office/drawing/2014/main" id="{15198E49-F594-453C-8BE1-6D0F4F8D01FF}"/>
                </a:ext>
              </a:extLst>
            </p:cNvPr>
            <p:cNvSpPr/>
            <p:nvPr/>
          </p:nvSpPr>
          <p:spPr>
            <a:xfrm>
              <a:off x="6202298" y="364032"/>
              <a:ext cx="1957705" cy="437515"/>
            </a:xfrm>
            <a:custGeom>
              <a:avLst/>
              <a:gdLst/>
              <a:ahLst/>
              <a:cxnLst/>
              <a:rect l="l" t="t" r="r" b="b"/>
              <a:pathLst>
                <a:path w="1957704" h="437515">
                  <a:moveTo>
                    <a:pt x="1957704" y="0"/>
                  </a:moveTo>
                  <a:lnTo>
                    <a:pt x="0" y="0"/>
                  </a:lnTo>
                  <a:lnTo>
                    <a:pt x="0" y="437337"/>
                  </a:lnTo>
                  <a:lnTo>
                    <a:pt x="1957704" y="437337"/>
                  </a:lnTo>
                  <a:lnTo>
                    <a:pt x="1957704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24" name="object 36">
              <a:extLst>
                <a:ext uri="{FF2B5EF4-FFF2-40B4-BE49-F238E27FC236}">
                  <a16:creationId xmlns:a16="http://schemas.microsoft.com/office/drawing/2014/main" id="{80B74F42-DFD5-4193-93F7-C0BAC596D96E}"/>
                </a:ext>
              </a:extLst>
            </p:cNvPr>
            <p:cNvSpPr/>
            <p:nvPr/>
          </p:nvSpPr>
          <p:spPr>
            <a:xfrm>
              <a:off x="6202298" y="801344"/>
              <a:ext cx="1957705" cy="536575"/>
            </a:xfrm>
            <a:custGeom>
              <a:avLst/>
              <a:gdLst/>
              <a:ahLst/>
              <a:cxnLst/>
              <a:rect l="l" t="t" r="r" b="b"/>
              <a:pathLst>
                <a:path w="1957704" h="536575">
                  <a:moveTo>
                    <a:pt x="1957704" y="0"/>
                  </a:moveTo>
                  <a:lnTo>
                    <a:pt x="0" y="0"/>
                  </a:lnTo>
                  <a:lnTo>
                    <a:pt x="0" y="535965"/>
                  </a:lnTo>
                  <a:lnTo>
                    <a:pt x="1957704" y="535965"/>
                  </a:lnTo>
                  <a:lnTo>
                    <a:pt x="1957704" y="0"/>
                  </a:lnTo>
                  <a:close/>
                </a:path>
              </a:pathLst>
            </a:custGeom>
            <a:solidFill>
              <a:srgbClr val="EBF0E9"/>
            </a:solidFill>
          </p:spPr>
          <p:txBody>
            <a:bodyPr wrap="square" lIns="0" tIns="0" rIns="0" bIns="0" rtlCol="0"/>
            <a:lstStyle/>
            <a:p>
              <a:endParaRPr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25" name="object 37">
              <a:extLst>
                <a:ext uri="{FF2B5EF4-FFF2-40B4-BE49-F238E27FC236}">
                  <a16:creationId xmlns:a16="http://schemas.microsoft.com/office/drawing/2014/main" id="{3D3A554A-BF4D-4C8B-8D7B-DFF104649E16}"/>
                </a:ext>
              </a:extLst>
            </p:cNvPr>
            <p:cNvSpPr/>
            <p:nvPr/>
          </p:nvSpPr>
          <p:spPr>
            <a:xfrm>
              <a:off x="6202298" y="1337335"/>
              <a:ext cx="1957705" cy="788035"/>
            </a:xfrm>
            <a:custGeom>
              <a:avLst/>
              <a:gdLst/>
              <a:ahLst/>
              <a:cxnLst/>
              <a:rect l="l" t="t" r="r" b="b"/>
              <a:pathLst>
                <a:path w="1957704" h="788035">
                  <a:moveTo>
                    <a:pt x="1957704" y="0"/>
                  </a:moveTo>
                  <a:lnTo>
                    <a:pt x="0" y="0"/>
                  </a:lnTo>
                  <a:lnTo>
                    <a:pt x="0" y="787882"/>
                  </a:lnTo>
                  <a:lnTo>
                    <a:pt x="1957704" y="787882"/>
                  </a:lnTo>
                  <a:lnTo>
                    <a:pt x="1957704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26" name="object 38">
              <a:extLst>
                <a:ext uri="{FF2B5EF4-FFF2-40B4-BE49-F238E27FC236}">
                  <a16:creationId xmlns:a16="http://schemas.microsoft.com/office/drawing/2014/main" id="{EEE66E26-06D3-4E2B-9EE1-A9809E783568}"/>
                </a:ext>
              </a:extLst>
            </p:cNvPr>
            <p:cNvSpPr/>
            <p:nvPr/>
          </p:nvSpPr>
          <p:spPr>
            <a:xfrm>
              <a:off x="6195949" y="0"/>
              <a:ext cx="1970405" cy="2131695"/>
            </a:xfrm>
            <a:custGeom>
              <a:avLst/>
              <a:gdLst/>
              <a:ahLst/>
              <a:cxnLst/>
              <a:rect l="l" t="t" r="r" b="b"/>
              <a:pathLst>
                <a:path w="1970404" h="2131695">
                  <a:moveTo>
                    <a:pt x="1970405" y="0"/>
                  </a:moveTo>
                  <a:lnTo>
                    <a:pt x="1957705" y="0"/>
                  </a:lnTo>
                  <a:lnTo>
                    <a:pt x="1957705" y="344944"/>
                  </a:lnTo>
                  <a:lnTo>
                    <a:pt x="1957705" y="383032"/>
                  </a:lnTo>
                  <a:lnTo>
                    <a:pt x="1957705" y="795020"/>
                  </a:lnTo>
                  <a:lnTo>
                    <a:pt x="1957705" y="807720"/>
                  </a:lnTo>
                  <a:lnTo>
                    <a:pt x="1957705" y="1330960"/>
                  </a:lnTo>
                  <a:lnTo>
                    <a:pt x="12700" y="1330960"/>
                  </a:lnTo>
                  <a:lnTo>
                    <a:pt x="12700" y="807720"/>
                  </a:lnTo>
                  <a:lnTo>
                    <a:pt x="1957705" y="807720"/>
                  </a:lnTo>
                  <a:lnTo>
                    <a:pt x="1957705" y="795020"/>
                  </a:lnTo>
                  <a:lnTo>
                    <a:pt x="12700" y="795020"/>
                  </a:lnTo>
                  <a:lnTo>
                    <a:pt x="12700" y="383032"/>
                  </a:lnTo>
                  <a:lnTo>
                    <a:pt x="1957705" y="383032"/>
                  </a:lnTo>
                  <a:lnTo>
                    <a:pt x="1957705" y="344944"/>
                  </a:lnTo>
                  <a:lnTo>
                    <a:pt x="12700" y="344944"/>
                  </a:lnTo>
                  <a:lnTo>
                    <a:pt x="12700" y="0"/>
                  </a:lnTo>
                  <a:lnTo>
                    <a:pt x="0" y="0"/>
                  </a:lnTo>
                  <a:lnTo>
                    <a:pt x="0" y="2131568"/>
                  </a:lnTo>
                  <a:lnTo>
                    <a:pt x="12700" y="2131568"/>
                  </a:lnTo>
                  <a:lnTo>
                    <a:pt x="12700" y="1343660"/>
                  </a:lnTo>
                  <a:lnTo>
                    <a:pt x="1957705" y="1343660"/>
                  </a:lnTo>
                  <a:lnTo>
                    <a:pt x="1957705" y="2131568"/>
                  </a:lnTo>
                  <a:lnTo>
                    <a:pt x="1970405" y="2131568"/>
                  </a:lnTo>
                  <a:lnTo>
                    <a:pt x="1970405" y="344944"/>
                  </a:lnTo>
                  <a:lnTo>
                    <a:pt x="19704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27" name="object 39">
              <a:extLst>
                <a:ext uri="{FF2B5EF4-FFF2-40B4-BE49-F238E27FC236}">
                  <a16:creationId xmlns:a16="http://schemas.microsoft.com/office/drawing/2014/main" id="{3DAC7950-AB54-4A36-8B8C-E1AE2D8B11F6}"/>
                </a:ext>
              </a:extLst>
            </p:cNvPr>
            <p:cNvSpPr/>
            <p:nvPr/>
          </p:nvSpPr>
          <p:spPr>
            <a:xfrm>
              <a:off x="6195948" y="2125217"/>
              <a:ext cx="1970405" cy="0"/>
            </a:xfrm>
            <a:custGeom>
              <a:avLst/>
              <a:gdLst/>
              <a:ahLst/>
              <a:cxnLst/>
              <a:rect l="l" t="t" r="r" b="b"/>
              <a:pathLst>
                <a:path w="1970404">
                  <a:moveTo>
                    <a:pt x="0" y="0"/>
                  </a:moveTo>
                  <a:lnTo>
                    <a:pt x="1970404" y="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28" name="object 40">
            <a:extLst>
              <a:ext uri="{FF2B5EF4-FFF2-40B4-BE49-F238E27FC236}">
                <a16:creationId xmlns:a16="http://schemas.microsoft.com/office/drawing/2014/main" id="{D0E4DC4B-4851-428F-8EC1-48FB24943155}"/>
              </a:ext>
            </a:extLst>
          </p:cNvPr>
          <p:cNvSpPr txBox="1"/>
          <p:nvPr/>
        </p:nvSpPr>
        <p:spPr>
          <a:xfrm>
            <a:off x="108395" y="47581"/>
            <a:ext cx="4003992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Soldier</a:t>
            </a:r>
            <a:r>
              <a:rPr sz="1100" b="1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100" b="1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Rupert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Brooke </a:t>
            </a:r>
            <a:r>
              <a:rPr sz="1100" b="1" spc="-19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(1914)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9" name="object 41">
            <a:extLst>
              <a:ext uri="{FF2B5EF4-FFF2-40B4-BE49-F238E27FC236}">
                <a16:creationId xmlns:a16="http://schemas.microsoft.com/office/drawing/2014/main" id="{89762718-EF99-4171-957A-701D6904F8E1}"/>
              </a:ext>
            </a:extLst>
          </p:cNvPr>
          <p:cNvSpPr txBox="1"/>
          <p:nvPr/>
        </p:nvSpPr>
        <p:spPr>
          <a:xfrm>
            <a:off x="77068" y="425267"/>
            <a:ext cx="3732705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idealistic</a:t>
            </a:r>
            <a:r>
              <a:rPr sz="1000" spc="5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representation</a:t>
            </a:r>
            <a:r>
              <a:rPr sz="1000" spc="7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fighting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dying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one’s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country,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written</a:t>
            </a:r>
            <a:r>
              <a:rPr sz="1000" spc="1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before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true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horrors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became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apparent.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0" name="object 42">
            <a:extLst>
              <a:ext uri="{FF2B5EF4-FFF2-40B4-BE49-F238E27FC236}">
                <a16:creationId xmlns:a16="http://schemas.microsoft.com/office/drawing/2014/main" id="{0E69E9FB-277F-4CF1-92E3-3B1E87166E7C}"/>
              </a:ext>
            </a:extLst>
          </p:cNvPr>
          <p:cNvSpPr txBox="1"/>
          <p:nvPr/>
        </p:nvSpPr>
        <p:spPr>
          <a:xfrm>
            <a:off x="61865" y="851853"/>
            <a:ext cx="3782808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Written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before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war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started.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Propaganda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originally</a:t>
            </a:r>
            <a:r>
              <a:rPr sz="1000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entitled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Recruit’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million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ended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up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dying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WW1.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1" name="object 43">
            <a:extLst>
              <a:ext uri="{FF2B5EF4-FFF2-40B4-BE49-F238E27FC236}">
                <a16:creationId xmlns:a16="http://schemas.microsoft.com/office/drawing/2014/main" id="{51D587CF-E135-40A3-8CEE-AD76E095C2CF}"/>
              </a:ext>
            </a:extLst>
          </p:cNvPr>
          <p:cNvSpPr txBox="1"/>
          <p:nvPr/>
        </p:nvSpPr>
        <p:spPr>
          <a:xfrm>
            <a:off x="85535" y="1353396"/>
            <a:ext cx="4125752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87325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‘There’s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some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corner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foreign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field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that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forever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England’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‘A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dust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whom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England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bore,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shaped,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made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aware’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-14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‘All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evil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shed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away’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6858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‘Gives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somewhere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back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thoughts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England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given’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‘At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peace,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under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English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heaven’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32" name="object 44">
            <a:extLst>
              <a:ext uri="{FF2B5EF4-FFF2-40B4-BE49-F238E27FC236}">
                <a16:creationId xmlns:a16="http://schemas.microsoft.com/office/drawing/2014/main" id="{9228147F-2374-44EB-B539-99A178F2C6E8}"/>
              </a:ext>
            </a:extLst>
          </p:cNvPr>
          <p:cNvGrpSpPr/>
          <p:nvPr/>
        </p:nvGrpSpPr>
        <p:grpSpPr>
          <a:xfrm>
            <a:off x="3944333" y="31385"/>
            <a:ext cx="4138309" cy="2157730"/>
            <a:chOff x="8178418" y="0"/>
            <a:chExt cx="2001800" cy="2157730"/>
          </a:xfrm>
        </p:grpSpPr>
        <p:sp>
          <p:nvSpPr>
            <p:cNvPr id="133" name="object 45">
              <a:extLst>
                <a:ext uri="{FF2B5EF4-FFF2-40B4-BE49-F238E27FC236}">
                  <a16:creationId xmlns:a16="http://schemas.microsoft.com/office/drawing/2014/main" id="{563DD60A-2FFE-4B35-9558-F331CD0D66E6}"/>
                </a:ext>
              </a:extLst>
            </p:cNvPr>
            <p:cNvSpPr/>
            <p:nvPr/>
          </p:nvSpPr>
          <p:spPr>
            <a:xfrm>
              <a:off x="8184768" y="0"/>
              <a:ext cx="1985645" cy="370205"/>
            </a:xfrm>
            <a:custGeom>
              <a:avLst/>
              <a:gdLst/>
              <a:ahLst/>
              <a:cxnLst/>
              <a:rect l="l" t="t" r="r" b="b"/>
              <a:pathLst>
                <a:path w="1985645" h="370205">
                  <a:moveTo>
                    <a:pt x="0" y="369950"/>
                  </a:moveTo>
                  <a:lnTo>
                    <a:pt x="1985645" y="369950"/>
                  </a:lnTo>
                  <a:lnTo>
                    <a:pt x="1985645" y="0"/>
                  </a:lnTo>
                  <a:lnTo>
                    <a:pt x="0" y="0"/>
                  </a:lnTo>
                  <a:lnTo>
                    <a:pt x="0" y="369950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34" name="object 46">
              <a:extLst>
                <a:ext uri="{FF2B5EF4-FFF2-40B4-BE49-F238E27FC236}">
                  <a16:creationId xmlns:a16="http://schemas.microsoft.com/office/drawing/2014/main" id="{2C918BF5-73F0-49FE-9AF7-BE12BFA6C99D}"/>
                </a:ext>
              </a:extLst>
            </p:cNvPr>
            <p:cNvSpPr/>
            <p:nvPr/>
          </p:nvSpPr>
          <p:spPr>
            <a:xfrm>
              <a:off x="8184768" y="369862"/>
              <a:ext cx="1985645" cy="409575"/>
            </a:xfrm>
            <a:custGeom>
              <a:avLst/>
              <a:gdLst/>
              <a:ahLst/>
              <a:cxnLst/>
              <a:rect l="l" t="t" r="r" b="b"/>
              <a:pathLst>
                <a:path w="1985645" h="409575">
                  <a:moveTo>
                    <a:pt x="1985645" y="0"/>
                  </a:moveTo>
                  <a:lnTo>
                    <a:pt x="0" y="0"/>
                  </a:lnTo>
                  <a:lnTo>
                    <a:pt x="0" y="409409"/>
                  </a:lnTo>
                  <a:lnTo>
                    <a:pt x="1985645" y="409409"/>
                  </a:lnTo>
                  <a:lnTo>
                    <a:pt x="1985645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35" name="object 47">
              <a:extLst>
                <a:ext uri="{FF2B5EF4-FFF2-40B4-BE49-F238E27FC236}">
                  <a16:creationId xmlns:a16="http://schemas.microsoft.com/office/drawing/2014/main" id="{811B6D34-C827-4835-8AD3-77E9CD9960B9}"/>
                </a:ext>
              </a:extLst>
            </p:cNvPr>
            <p:cNvSpPr/>
            <p:nvPr/>
          </p:nvSpPr>
          <p:spPr>
            <a:xfrm>
              <a:off x="8184768" y="779272"/>
              <a:ext cx="1985645" cy="594843"/>
            </a:xfrm>
            <a:custGeom>
              <a:avLst/>
              <a:gdLst/>
              <a:ahLst/>
              <a:cxnLst/>
              <a:rect l="l" t="t" r="r" b="b"/>
              <a:pathLst>
                <a:path w="1985645" h="624840">
                  <a:moveTo>
                    <a:pt x="1985645" y="0"/>
                  </a:moveTo>
                  <a:lnTo>
                    <a:pt x="0" y="0"/>
                  </a:lnTo>
                  <a:lnTo>
                    <a:pt x="0" y="624839"/>
                  </a:lnTo>
                  <a:lnTo>
                    <a:pt x="1985645" y="624839"/>
                  </a:lnTo>
                  <a:lnTo>
                    <a:pt x="1985645" y="0"/>
                  </a:lnTo>
                  <a:close/>
                </a:path>
              </a:pathLst>
            </a:custGeom>
            <a:solidFill>
              <a:srgbClr val="EBF0E9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36" name="object 48">
              <a:extLst>
                <a:ext uri="{FF2B5EF4-FFF2-40B4-BE49-F238E27FC236}">
                  <a16:creationId xmlns:a16="http://schemas.microsoft.com/office/drawing/2014/main" id="{36FAE7B3-2376-4250-82C0-960AB2A079DD}"/>
                </a:ext>
              </a:extLst>
            </p:cNvPr>
            <p:cNvSpPr/>
            <p:nvPr/>
          </p:nvSpPr>
          <p:spPr>
            <a:xfrm>
              <a:off x="8194573" y="1408552"/>
              <a:ext cx="1985645" cy="709255"/>
            </a:xfrm>
            <a:custGeom>
              <a:avLst/>
              <a:gdLst/>
              <a:ahLst/>
              <a:cxnLst/>
              <a:rect l="l" t="t" r="r" b="b"/>
              <a:pathLst>
                <a:path w="1985645" h="746760">
                  <a:moveTo>
                    <a:pt x="1985645" y="0"/>
                  </a:moveTo>
                  <a:lnTo>
                    <a:pt x="0" y="0"/>
                  </a:lnTo>
                  <a:lnTo>
                    <a:pt x="0" y="746760"/>
                  </a:lnTo>
                  <a:lnTo>
                    <a:pt x="1985645" y="746760"/>
                  </a:lnTo>
                  <a:lnTo>
                    <a:pt x="1985645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37" name="object 49">
              <a:extLst>
                <a:ext uri="{FF2B5EF4-FFF2-40B4-BE49-F238E27FC236}">
                  <a16:creationId xmlns:a16="http://schemas.microsoft.com/office/drawing/2014/main" id="{013EC33F-0F0D-4DB3-A9B1-7C34A752FBD3}"/>
                </a:ext>
              </a:extLst>
            </p:cNvPr>
            <p:cNvSpPr/>
            <p:nvPr/>
          </p:nvSpPr>
          <p:spPr>
            <a:xfrm>
              <a:off x="8178419" y="0"/>
              <a:ext cx="1998345" cy="2157730"/>
            </a:xfrm>
            <a:custGeom>
              <a:avLst/>
              <a:gdLst/>
              <a:ahLst/>
              <a:cxnLst/>
              <a:rect l="l" t="t" r="r" b="b"/>
              <a:pathLst>
                <a:path w="1998345" h="2157730">
                  <a:moveTo>
                    <a:pt x="1998345" y="0"/>
                  </a:moveTo>
                  <a:lnTo>
                    <a:pt x="1985645" y="0"/>
                  </a:lnTo>
                  <a:lnTo>
                    <a:pt x="1985645" y="350901"/>
                  </a:lnTo>
                  <a:lnTo>
                    <a:pt x="1985645" y="389001"/>
                  </a:lnTo>
                  <a:lnTo>
                    <a:pt x="1985645" y="772922"/>
                  </a:lnTo>
                  <a:lnTo>
                    <a:pt x="1985645" y="785622"/>
                  </a:lnTo>
                  <a:lnTo>
                    <a:pt x="1985645" y="1397762"/>
                  </a:lnTo>
                  <a:lnTo>
                    <a:pt x="12700" y="1397762"/>
                  </a:lnTo>
                  <a:lnTo>
                    <a:pt x="12700" y="785622"/>
                  </a:lnTo>
                  <a:lnTo>
                    <a:pt x="1985645" y="785622"/>
                  </a:lnTo>
                  <a:lnTo>
                    <a:pt x="1985645" y="772922"/>
                  </a:lnTo>
                  <a:lnTo>
                    <a:pt x="12700" y="772922"/>
                  </a:lnTo>
                  <a:lnTo>
                    <a:pt x="12700" y="389001"/>
                  </a:lnTo>
                  <a:lnTo>
                    <a:pt x="1985645" y="389001"/>
                  </a:lnTo>
                  <a:lnTo>
                    <a:pt x="1985645" y="350901"/>
                  </a:lnTo>
                  <a:lnTo>
                    <a:pt x="12700" y="350901"/>
                  </a:lnTo>
                  <a:lnTo>
                    <a:pt x="12700" y="0"/>
                  </a:lnTo>
                  <a:lnTo>
                    <a:pt x="0" y="0"/>
                  </a:lnTo>
                  <a:lnTo>
                    <a:pt x="0" y="2157222"/>
                  </a:lnTo>
                  <a:lnTo>
                    <a:pt x="12700" y="2157222"/>
                  </a:lnTo>
                  <a:lnTo>
                    <a:pt x="12700" y="1410462"/>
                  </a:lnTo>
                  <a:lnTo>
                    <a:pt x="1985645" y="1410462"/>
                  </a:lnTo>
                  <a:lnTo>
                    <a:pt x="1985645" y="2157222"/>
                  </a:lnTo>
                  <a:lnTo>
                    <a:pt x="1998345" y="2157222"/>
                  </a:lnTo>
                  <a:lnTo>
                    <a:pt x="1998345" y="350901"/>
                  </a:lnTo>
                  <a:lnTo>
                    <a:pt x="199834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38" name="object 50">
              <a:extLst>
                <a:ext uri="{FF2B5EF4-FFF2-40B4-BE49-F238E27FC236}">
                  <a16:creationId xmlns:a16="http://schemas.microsoft.com/office/drawing/2014/main" id="{88A82104-42BF-460F-898C-BFC409D27C48}"/>
                </a:ext>
              </a:extLst>
            </p:cNvPr>
            <p:cNvSpPr/>
            <p:nvPr/>
          </p:nvSpPr>
          <p:spPr>
            <a:xfrm>
              <a:off x="8178418" y="2150872"/>
              <a:ext cx="1998345" cy="0"/>
            </a:xfrm>
            <a:custGeom>
              <a:avLst/>
              <a:gdLst/>
              <a:ahLst/>
              <a:cxnLst/>
              <a:rect l="l" t="t" r="r" b="b"/>
              <a:pathLst>
                <a:path w="1998345">
                  <a:moveTo>
                    <a:pt x="0" y="0"/>
                  </a:moveTo>
                  <a:lnTo>
                    <a:pt x="1998345" y="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39" name="object 51">
            <a:extLst>
              <a:ext uri="{FF2B5EF4-FFF2-40B4-BE49-F238E27FC236}">
                <a16:creationId xmlns:a16="http://schemas.microsoft.com/office/drawing/2014/main" id="{B45C8748-1C2B-46C6-ACF6-419763C08B61}"/>
              </a:ext>
            </a:extLst>
          </p:cNvPr>
          <p:cNvSpPr txBox="1"/>
          <p:nvPr/>
        </p:nvSpPr>
        <p:spPr>
          <a:xfrm>
            <a:off x="4022145" y="31762"/>
            <a:ext cx="3605847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She Walks in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Beauty’ -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Lord Byron </a:t>
            </a:r>
            <a:r>
              <a:rPr sz="1100" b="1" spc="-19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(1813)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0" name="object 52">
            <a:extLst>
              <a:ext uri="{FF2B5EF4-FFF2-40B4-BE49-F238E27FC236}">
                <a16:creationId xmlns:a16="http://schemas.microsoft.com/office/drawing/2014/main" id="{6363BF2F-9AEC-4E3A-8146-B348C985B62B}"/>
              </a:ext>
            </a:extLst>
          </p:cNvPr>
          <p:cNvSpPr txBox="1"/>
          <p:nvPr/>
        </p:nvSpPr>
        <p:spPr>
          <a:xfrm>
            <a:off x="3981920" y="432664"/>
            <a:ext cx="3622701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captivated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female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beauty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both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external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internal</a:t>
            </a:r>
            <a:r>
              <a:rPr sz="1000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explores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feelings.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1" name="object 53">
            <a:extLst>
              <a:ext uri="{FF2B5EF4-FFF2-40B4-BE49-F238E27FC236}">
                <a16:creationId xmlns:a16="http://schemas.microsoft.com/office/drawing/2014/main" id="{6D9BE68F-ED0F-40A6-BC3B-9BA27CB7872D}"/>
              </a:ext>
            </a:extLst>
          </p:cNvPr>
          <p:cNvSpPr txBox="1"/>
          <p:nvPr/>
        </p:nvSpPr>
        <p:spPr>
          <a:xfrm>
            <a:off x="4005710" y="853770"/>
            <a:ext cx="4028392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Written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about Byron’s cousin’s wife who wore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black dress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funeral.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42925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One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romantics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believe in </a:t>
            </a:r>
            <a:r>
              <a:rPr sz="1000" spc="-1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passion/beauty.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Wild,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many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affairs,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womaniser.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2" name="object 54">
            <a:extLst>
              <a:ext uri="{FF2B5EF4-FFF2-40B4-BE49-F238E27FC236}">
                <a16:creationId xmlns:a16="http://schemas.microsoft.com/office/drawing/2014/main" id="{C23EB195-CEBB-46EE-96FD-7A08F7C46A6C}"/>
              </a:ext>
            </a:extLst>
          </p:cNvPr>
          <p:cNvSpPr txBox="1"/>
          <p:nvPr/>
        </p:nvSpPr>
        <p:spPr>
          <a:xfrm>
            <a:off x="3983825" y="1509891"/>
            <a:ext cx="4243460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65735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‘She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walks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beauty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like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night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cloudless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climes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starry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skies’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‘All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that’s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best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dark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bright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meet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her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eyes’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shade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more,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ray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less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half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impaired’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67691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‘So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soft,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calm,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yet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eloquent’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‘A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heart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whose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love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lang="en-GB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innocent!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43" name="object 55">
            <a:extLst>
              <a:ext uri="{FF2B5EF4-FFF2-40B4-BE49-F238E27FC236}">
                <a16:creationId xmlns:a16="http://schemas.microsoft.com/office/drawing/2014/main" id="{DE747253-D0C6-498B-9A99-B57881100A39}"/>
              </a:ext>
            </a:extLst>
          </p:cNvPr>
          <p:cNvGrpSpPr/>
          <p:nvPr/>
        </p:nvGrpSpPr>
        <p:grpSpPr>
          <a:xfrm>
            <a:off x="8062378" y="17786"/>
            <a:ext cx="4115666" cy="2137803"/>
            <a:chOff x="10157714" y="0"/>
            <a:chExt cx="2041525" cy="2122170"/>
          </a:xfrm>
        </p:grpSpPr>
        <p:sp>
          <p:nvSpPr>
            <p:cNvPr id="144" name="object 56">
              <a:extLst>
                <a:ext uri="{FF2B5EF4-FFF2-40B4-BE49-F238E27FC236}">
                  <a16:creationId xmlns:a16="http://schemas.microsoft.com/office/drawing/2014/main" id="{0E5C5B75-3592-4AAC-BAA3-EE0EF0308657}"/>
                </a:ext>
              </a:extLst>
            </p:cNvPr>
            <p:cNvSpPr/>
            <p:nvPr/>
          </p:nvSpPr>
          <p:spPr>
            <a:xfrm>
              <a:off x="10170414" y="38"/>
              <a:ext cx="2016125" cy="374015"/>
            </a:xfrm>
            <a:custGeom>
              <a:avLst/>
              <a:gdLst/>
              <a:ahLst/>
              <a:cxnLst/>
              <a:rect l="l" t="t" r="r" b="b"/>
              <a:pathLst>
                <a:path w="2016125" h="374015">
                  <a:moveTo>
                    <a:pt x="2015744" y="0"/>
                  </a:moveTo>
                  <a:lnTo>
                    <a:pt x="0" y="0"/>
                  </a:lnTo>
                  <a:lnTo>
                    <a:pt x="0" y="373976"/>
                  </a:lnTo>
                  <a:lnTo>
                    <a:pt x="2015744" y="373976"/>
                  </a:lnTo>
                  <a:lnTo>
                    <a:pt x="2015744" y="0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45" name="object 57">
              <a:extLst>
                <a:ext uri="{FF2B5EF4-FFF2-40B4-BE49-F238E27FC236}">
                  <a16:creationId xmlns:a16="http://schemas.microsoft.com/office/drawing/2014/main" id="{A245ABC9-AB62-407A-A2DD-F871BC4B9A5F}"/>
                </a:ext>
              </a:extLst>
            </p:cNvPr>
            <p:cNvSpPr/>
            <p:nvPr/>
          </p:nvSpPr>
          <p:spPr>
            <a:xfrm>
              <a:off x="10170414" y="373913"/>
              <a:ext cx="2016125" cy="421005"/>
            </a:xfrm>
            <a:custGeom>
              <a:avLst/>
              <a:gdLst/>
              <a:ahLst/>
              <a:cxnLst/>
              <a:rect l="l" t="t" r="r" b="b"/>
              <a:pathLst>
                <a:path w="2016125" h="421005">
                  <a:moveTo>
                    <a:pt x="2015744" y="0"/>
                  </a:moveTo>
                  <a:lnTo>
                    <a:pt x="0" y="0"/>
                  </a:lnTo>
                  <a:lnTo>
                    <a:pt x="0" y="420725"/>
                  </a:lnTo>
                  <a:lnTo>
                    <a:pt x="2015744" y="420725"/>
                  </a:lnTo>
                  <a:lnTo>
                    <a:pt x="2015744" y="0"/>
                  </a:lnTo>
                  <a:close/>
                </a:path>
              </a:pathLst>
            </a:custGeom>
            <a:solidFill>
              <a:srgbClr val="D4E2C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46" name="object 58">
              <a:extLst>
                <a:ext uri="{FF2B5EF4-FFF2-40B4-BE49-F238E27FC236}">
                  <a16:creationId xmlns:a16="http://schemas.microsoft.com/office/drawing/2014/main" id="{66AD9534-619B-4090-8BB1-ACAE0B226EF1}"/>
                </a:ext>
              </a:extLst>
            </p:cNvPr>
            <p:cNvSpPr/>
            <p:nvPr/>
          </p:nvSpPr>
          <p:spPr>
            <a:xfrm>
              <a:off x="10170414" y="794638"/>
              <a:ext cx="2016125" cy="535305"/>
            </a:xfrm>
            <a:custGeom>
              <a:avLst/>
              <a:gdLst/>
              <a:ahLst/>
              <a:cxnLst/>
              <a:rect l="l" t="t" r="r" b="b"/>
              <a:pathLst>
                <a:path w="2016125" h="535305">
                  <a:moveTo>
                    <a:pt x="2015744" y="0"/>
                  </a:moveTo>
                  <a:lnTo>
                    <a:pt x="0" y="0"/>
                  </a:lnTo>
                  <a:lnTo>
                    <a:pt x="0" y="535177"/>
                  </a:lnTo>
                  <a:lnTo>
                    <a:pt x="2015744" y="535177"/>
                  </a:lnTo>
                  <a:lnTo>
                    <a:pt x="2015744" y="0"/>
                  </a:lnTo>
                  <a:close/>
                </a:path>
              </a:pathLst>
            </a:custGeom>
            <a:solidFill>
              <a:srgbClr val="EBF0E9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47" name="object 59">
              <a:extLst>
                <a:ext uri="{FF2B5EF4-FFF2-40B4-BE49-F238E27FC236}">
                  <a16:creationId xmlns:a16="http://schemas.microsoft.com/office/drawing/2014/main" id="{06BCB4EF-D757-43EF-B000-831D7AF14FA8}"/>
                </a:ext>
              </a:extLst>
            </p:cNvPr>
            <p:cNvSpPr/>
            <p:nvPr/>
          </p:nvSpPr>
          <p:spPr>
            <a:xfrm>
              <a:off x="10164064" y="354977"/>
              <a:ext cx="2028825" cy="446405"/>
            </a:xfrm>
            <a:custGeom>
              <a:avLst/>
              <a:gdLst/>
              <a:ahLst/>
              <a:cxnLst/>
              <a:rect l="l" t="t" r="r" b="b"/>
              <a:pathLst>
                <a:path w="2028825" h="446405">
                  <a:moveTo>
                    <a:pt x="2028444" y="433311"/>
                  </a:moveTo>
                  <a:lnTo>
                    <a:pt x="0" y="433311"/>
                  </a:lnTo>
                  <a:lnTo>
                    <a:pt x="0" y="446011"/>
                  </a:lnTo>
                  <a:lnTo>
                    <a:pt x="2028444" y="446011"/>
                  </a:lnTo>
                  <a:lnTo>
                    <a:pt x="2028444" y="433311"/>
                  </a:lnTo>
                  <a:close/>
                </a:path>
                <a:path w="2028825" h="446405">
                  <a:moveTo>
                    <a:pt x="2028444" y="0"/>
                  </a:moveTo>
                  <a:lnTo>
                    <a:pt x="0" y="0"/>
                  </a:lnTo>
                  <a:lnTo>
                    <a:pt x="0" y="38087"/>
                  </a:lnTo>
                  <a:lnTo>
                    <a:pt x="2028444" y="38087"/>
                  </a:lnTo>
                  <a:lnTo>
                    <a:pt x="202844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48" name="object 60">
              <a:extLst>
                <a:ext uri="{FF2B5EF4-FFF2-40B4-BE49-F238E27FC236}">
                  <a16:creationId xmlns:a16="http://schemas.microsoft.com/office/drawing/2014/main" id="{CCADE955-F0F0-40FA-9C5E-497F3DC1E758}"/>
                </a:ext>
              </a:extLst>
            </p:cNvPr>
            <p:cNvSpPr/>
            <p:nvPr/>
          </p:nvSpPr>
          <p:spPr>
            <a:xfrm>
              <a:off x="10164064" y="0"/>
              <a:ext cx="2028189" cy="2115820"/>
            </a:xfrm>
            <a:custGeom>
              <a:avLst/>
              <a:gdLst/>
              <a:ahLst/>
              <a:cxnLst/>
              <a:rect l="l" t="t" r="r" b="b"/>
              <a:pathLst>
                <a:path w="2028190" h="2115820">
                  <a:moveTo>
                    <a:pt x="12700" y="0"/>
                  </a:moveTo>
                  <a:lnTo>
                    <a:pt x="0" y="0"/>
                  </a:lnTo>
                  <a:lnTo>
                    <a:pt x="0" y="2115312"/>
                  </a:lnTo>
                  <a:lnTo>
                    <a:pt x="12700" y="2115312"/>
                  </a:lnTo>
                  <a:lnTo>
                    <a:pt x="12700" y="0"/>
                  </a:lnTo>
                  <a:close/>
                </a:path>
                <a:path w="2028190" h="2115820">
                  <a:moveTo>
                    <a:pt x="2027936" y="0"/>
                  </a:moveTo>
                  <a:lnTo>
                    <a:pt x="2015744" y="0"/>
                  </a:lnTo>
                  <a:lnTo>
                    <a:pt x="2015744" y="2115312"/>
                  </a:lnTo>
                  <a:lnTo>
                    <a:pt x="2027936" y="2115312"/>
                  </a:lnTo>
                  <a:lnTo>
                    <a:pt x="20279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49" name="object 61">
              <a:extLst>
                <a:ext uri="{FF2B5EF4-FFF2-40B4-BE49-F238E27FC236}">
                  <a16:creationId xmlns:a16="http://schemas.microsoft.com/office/drawing/2014/main" id="{EEF9F58E-D7A9-4ACB-8B72-8A0F118E462F}"/>
                </a:ext>
              </a:extLst>
            </p:cNvPr>
            <p:cNvSpPr/>
            <p:nvPr/>
          </p:nvSpPr>
          <p:spPr>
            <a:xfrm>
              <a:off x="10164064" y="0"/>
              <a:ext cx="2028825" cy="0"/>
            </a:xfrm>
            <a:custGeom>
              <a:avLst/>
              <a:gdLst/>
              <a:ahLst/>
              <a:cxnLst/>
              <a:rect l="l" t="t" r="r" b="b"/>
              <a:pathLst>
                <a:path w="2028825">
                  <a:moveTo>
                    <a:pt x="0" y="0"/>
                  </a:moveTo>
                  <a:lnTo>
                    <a:pt x="2028443" y="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150" name="object 62">
            <a:extLst>
              <a:ext uri="{FF2B5EF4-FFF2-40B4-BE49-F238E27FC236}">
                <a16:creationId xmlns:a16="http://schemas.microsoft.com/office/drawing/2014/main" id="{E9F36A59-E564-440A-B529-D48CC408002F}"/>
              </a:ext>
            </a:extLst>
          </p:cNvPr>
          <p:cNvSpPr/>
          <p:nvPr/>
        </p:nvSpPr>
        <p:spPr>
          <a:xfrm>
            <a:off x="8301970" y="2108961"/>
            <a:ext cx="3890919" cy="0"/>
          </a:xfrm>
          <a:custGeom>
            <a:avLst/>
            <a:gdLst/>
            <a:ahLst/>
            <a:cxnLst/>
            <a:rect l="l" t="t" r="r" b="b"/>
            <a:pathLst>
              <a:path w="2028825">
                <a:moveTo>
                  <a:pt x="0" y="0"/>
                </a:moveTo>
                <a:lnTo>
                  <a:pt x="2028443" y="0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1" name="object 63">
            <a:extLst>
              <a:ext uri="{FF2B5EF4-FFF2-40B4-BE49-F238E27FC236}">
                <a16:creationId xmlns:a16="http://schemas.microsoft.com/office/drawing/2014/main" id="{EDF47FBD-4230-461C-A227-A21B838E17B8}"/>
              </a:ext>
            </a:extLst>
          </p:cNvPr>
          <p:cNvSpPr txBox="1"/>
          <p:nvPr/>
        </p:nvSpPr>
        <p:spPr>
          <a:xfrm>
            <a:off x="8115207" y="23671"/>
            <a:ext cx="2986082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Living</a:t>
            </a:r>
            <a:r>
              <a:rPr sz="1100" b="1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Space</a:t>
            </a:r>
            <a:r>
              <a:rPr sz="1100" b="1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Imtiaz</a:t>
            </a:r>
            <a:r>
              <a:rPr sz="1100" b="1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Dharker </a:t>
            </a:r>
            <a:r>
              <a:rPr sz="1100" b="1" spc="-19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(1989)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2" name="object 64">
            <a:extLst>
              <a:ext uri="{FF2B5EF4-FFF2-40B4-BE49-F238E27FC236}">
                <a16:creationId xmlns:a16="http://schemas.microsoft.com/office/drawing/2014/main" id="{C68BF2E9-8027-4A76-B6C6-913D7AF09C2A}"/>
              </a:ext>
            </a:extLst>
          </p:cNvPr>
          <p:cNvSpPr txBox="1"/>
          <p:nvPr/>
        </p:nvSpPr>
        <p:spPr>
          <a:xfrm>
            <a:off x="8133896" y="404789"/>
            <a:ext cx="3981036" cy="33278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Poem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concerned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awe-struck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dangerous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living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2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conditions</a:t>
            </a:r>
            <a:r>
              <a:rPr sz="1000" spc="5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Mumbai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slums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where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there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space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clean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water.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3" name="object 65">
            <a:extLst>
              <a:ext uri="{FF2B5EF4-FFF2-40B4-BE49-F238E27FC236}">
                <a16:creationId xmlns:a16="http://schemas.microsoft.com/office/drawing/2014/main" id="{11E853D7-4D60-4326-9A5D-0302BF596A4D}"/>
              </a:ext>
            </a:extLst>
          </p:cNvPr>
          <p:cNvSpPr txBox="1"/>
          <p:nvPr/>
        </p:nvSpPr>
        <p:spPr>
          <a:xfrm>
            <a:off x="8107722" y="842797"/>
            <a:ext cx="4007209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film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maker,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dividing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time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between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London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India,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wanting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raise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awareness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social issues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like terrible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conditions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within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Mumbai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slums.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4" name="object 108">
            <a:extLst>
              <a:ext uri="{FF2B5EF4-FFF2-40B4-BE49-F238E27FC236}">
                <a16:creationId xmlns:a16="http://schemas.microsoft.com/office/drawing/2014/main" id="{CF86ED67-4468-4563-BE0B-1A0CD0DE969E}"/>
              </a:ext>
            </a:extLst>
          </p:cNvPr>
          <p:cNvSpPr txBox="1"/>
          <p:nvPr/>
        </p:nvSpPr>
        <p:spPr>
          <a:xfrm>
            <a:off x="41630" y="2250397"/>
            <a:ext cx="3876098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100" b="1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Wife in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London</a:t>
            </a:r>
            <a:r>
              <a:rPr sz="1100" b="1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Thomas</a:t>
            </a:r>
            <a:r>
              <a:rPr sz="1100" b="1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Hardy </a:t>
            </a:r>
            <a:r>
              <a:rPr sz="1100" b="1" spc="-19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(1899)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5" name="object 109">
            <a:extLst>
              <a:ext uri="{FF2B5EF4-FFF2-40B4-BE49-F238E27FC236}">
                <a16:creationId xmlns:a16="http://schemas.microsoft.com/office/drawing/2014/main" id="{E62D7F7A-F254-4A48-BB48-3A2C2A36D23A}"/>
              </a:ext>
            </a:extLst>
          </p:cNvPr>
          <p:cNvSpPr txBox="1"/>
          <p:nvPr/>
        </p:nvSpPr>
        <p:spPr>
          <a:xfrm>
            <a:off x="46147" y="2636450"/>
            <a:ext cx="3856042" cy="48667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9144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wife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waits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alone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gloomy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London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fog.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9144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She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receives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news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her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husband’s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death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telegram,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next day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ironically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receives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love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letter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from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him.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6" name="object 110">
            <a:extLst>
              <a:ext uri="{FF2B5EF4-FFF2-40B4-BE49-F238E27FC236}">
                <a16:creationId xmlns:a16="http://schemas.microsoft.com/office/drawing/2014/main" id="{5B292DA1-687A-4359-9061-6AEB3A264734}"/>
              </a:ext>
            </a:extLst>
          </p:cNvPr>
          <p:cNvSpPr txBox="1"/>
          <p:nvPr/>
        </p:nvSpPr>
        <p:spPr>
          <a:xfrm>
            <a:off x="20748" y="3160072"/>
            <a:ext cx="3908008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 marR="304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About the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Boer War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soldier’s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death.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Communication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channels bad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19</a:t>
            </a:r>
            <a:r>
              <a:rPr sz="1000" baseline="2469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</a:t>
            </a:r>
            <a:r>
              <a:rPr sz="1000" spc="7" baseline="2469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century.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separated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from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wife.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Wife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died.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still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loved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her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though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her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letters</a:t>
            </a:r>
            <a:r>
              <a:rPr sz="1000" spc="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after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her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deat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7" name="object 111">
            <a:extLst>
              <a:ext uri="{FF2B5EF4-FFF2-40B4-BE49-F238E27FC236}">
                <a16:creationId xmlns:a16="http://schemas.microsoft.com/office/drawing/2014/main" id="{2C0F1251-9466-47BA-BE4F-EBCD7C447A15}"/>
              </a:ext>
            </a:extLst>
          </p:cNvPr>
          <p:cNvSpPr txBox="1"/>
          <p:nvPr/>
        </p:nvSpPr>
        <p:spPr>
          <a:xfrm>
            <a:off x="23286" y="3739191"/>
            <a:ext cx="3872416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‘She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sits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tawny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vapour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‘A</a:t>
            </a:r>
            <a:r>
              <a:rPr sz="10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messenger’s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knock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cracks smartly’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‘Flashed</a:t>
            </a:r>
            <a:r>
              <a:rPr sz="1000" spc="-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news’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‘Shaped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shortly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has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fallen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far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South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Land’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/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‘His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hand,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whom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worm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now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knows’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114935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‘Penned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highest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feather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page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full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hoped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return’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6" name="object 188">
            <a:extLst>
              <a:ext uri="{FF2B5EF4-FFF2-40B4-BE49-F238E27FC236}">
                <a16:creationId xmlns:a16="http://schemas.microsoft.com/office/drawing/2014/main" id="{49CE90DF-9032-4B19-B633-6A87E7A8B862}"/>
              </a:ext>
            </a:extLst>
          </p:cNvPr>
          <p:cNvSpPr/>
          <p:nvPr/>
        </p:nvSpPr>
        <p:spPr>
          <a:xfrm>
            <a:off x="10267568" y="4582286"/>
            <a:ext cx="1872614" cy="0"/>
          </a:xfrm>
          <a:custGeom>
            <a:avLst/>
            <a:gdLst/>
            <a:ahLst/>
            <a:cxnLst/>
            <a:rect l="l" t="t" r="r" b="b"/>
            <a:pathLst>
              <a:path w="1872615">
                <a:moveTo>
                  <a:pt x="0" y="0"/>
                </a:moveTo>
                <a:lnTo>
                  <a:pt x="1872233" y="0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9">
            <a:extLst>
              <a:ext uri="{FF2B5EF4-FFF2-40B4-BE49-F238E27FC236}">
                <a16:creationId xmlns:a16="http://schemas.microsoft.com/office/drawing/2014/main" id="{A65EA005-7E08-40C6-940D-641BC1CFCE88}"/>
              </a:ext>
            </a:extLst>
          </p:cNvPr>
          <p:cNvSpPr/>
          <p:nvPr/>
        </p:nvSpPr>
        <p:spPr>
          <a:xfrm>
            <a:off x="10267568" y="6838774"/>
            <a:ext cx="1872614" cy="0"/>
          </a:xfrm>
          <a:custGeom>
            <a:avLst/>
            <a:gdLst/>
            <a:ahLst/>
            <a:cxnLst/>
            <a:rect l="l" t="t" r="r" b="b"/>
            <a:pathLst>
              <a:path w="1872615">
                <a:moveTo>
                  <a:pt x="0" y="0"/>
                </a:moveTo>
                <a:lnTo>
                  <a:pt x="1872233" y="0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48">
            <a:extLst>
              <a:ext uri="{FF2B5EF4-FFF2-40B4-BE49-F238E27FC236}">
                <a16:creationId xmlns:a16="http://schemas.microsoft.com/office/drawing/2014/main" id="{D11F40E5-DC34-4C54-A259-008821C22207}"/>
              </a:ext>
            </a:extLst>
          </p:cNvPr>
          <p:cNvSpPr/>
          <p:nvPr/>
        </p:nvSpPr>
        <p:spPr>
          <a:xfrm>
            <a:off x="8133896" y="1405500"/>
            <a:ext cx="4006287" cy="746760"/>
          </a:xfrm>
          <a:custGeom>
            <a:avLst/>
            <a:gdLst/>
            <a:ahLst/>
            <a:cxnLst/>
            <a:rect l="l" t="t" r="r" b="b"/>
            <a:pathLst>
              <a:path w="1985645" h="746760">
                <a:moveTo>
                  <a:pt x="1985645" y="0"/>
                </a:moveTo>
                <a:lnTo>
                  <a:pt x="0" y="0"/>
                </a:lnTo>
                <a:lnTo>
                  <a:pt x="0" y="746760"/>
                </a:lnTo>
                <a:lnTo>
                  <a:pt x="1985645" y="746760"/>
                </a:lnTo>
                <a:lnTo>
                  <a:pt x="1985645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F008BD57-A546-4965-9F6C-9FDA971EBCAB}"/>
              </a:ext>
            </a:extLst>
          </p:cNvPr>
          <p:cNvSpPr/>
          <p:nvPr/>
        </p:nvSpPr>
        <p:spPr>
          <a:xfrm>
            <a:off x="8064553" y="1427470"/>
            <a:ext cx="40756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‘There are just not enough straight lines. That / is the problem.’</a:t>
            </a:r>
          </a:p>
          <a:p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‘Nails clutch at open seams’</a:t>
            </a:r>
          </a:p>
          <a:p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 whole structure leans dangerously / towards  the miraculous’</a:t>
            </a:r>
          </a:p>
          <a:p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 dark edge of a slanted universe’  The bright, thin walls of faith’</a:t>
            </a:r>
          </a:p>
        </p:txBody>
      </p:sp>
      <p:sp>
        <p:nvSpPr>
          <p:cNvPr id="6" name="object 124">
            <a:extLst>
              <a:ext uri="{FF2B5EF4-FFF2-40B4-BE49-F238E27FC236}">
                <a16:creationId xmlns:a16="http://schemas.microsoft.com/office/drawing/2014/main" id="{9B762B82-5A9D-F032-C6CD-C8FA73127F6C}"/>
              </a:ext>
            </a:extLst>
          </p:cNvPr>
          <p:cNvSpPr/>
          <p:nvPr/>
        </p:nvSpPr>
        <p:spPr>
          <a:xfrm>
            <a:off x="46147" y="4563237"/>
            <a:ext cx="3882608" cy="405130"/>
          </a:xfrm>
          <a:custGeom>
            <a:avLst/>
            <a:gdLst/>
            <a:ahLst/>
            <a:cxnLst/>
            <a:rect l="l" t="t" r="r" b="b"/>
            <a:pathLst>
              <a:path w="2012314" h="405129">
                <a:moveTo>
                  <a:pt x="2012061" y="0"/>
                </a:moveTo>
                <a:lnTo>
                  <a:pt x="0" y="0"/>
                </a:lnTo>
                <a:lnTo>
                  <a:pt x="0" y="404749"/>
                </a:lnTo>
                <a:lnTo>
                  <a:pt x="2012061" y="404749"/>
                </a:lnTo>
                <a:lnTo>
                  <a:pt x="2012061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object 125">
            <a:extLst>
              <a:ext uri="{FF2B5EF4-FFF2-40B4-BE49-F238E27FC236}">
                <a16:creationId xmlns:a16="http://schemas.microsoft.com/office/drawing/2014/main" id="{8803258F-26EA-A564-7951-D8ED643D33C9}"/>
              </a:ext>
            </a:extLst>
          </p:cNvPr>
          <p:cNvSpPr/>
          <p:nvPr/>
        </p:nvSpPr>
        <p:spPr>
          <a:xfrm>
            <a:off x="21049" y="4967910"/>
            <a:ext cx="3907706" cy="393356"/>
          </a:xfrm>
          <a:custGeom>
            <a:avLst/>
            <a:gdLst/>
            <a:ahLst/>
            <a:cxnLst/>
            <a:rect l="l" t="t" r="r" b="b"/>
            <a:pathLst>
              <a:path w="2012314" h="476250">
                <a:moveTo>
                  <a:pt x="2012061" y="0"/>
                </a:moveTo>
                <a:lnTo>
                  <a:pt x="0" y="0"/>
                </a:lnTo>
                <a:lnTo>
                  <a:pt x="0" y="475945"/>
                </a:lnTo>
                <a:lnTo>
                  <a:pt x="2012061" y="475945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126">
            <a:extLst>
              <a:ext uri="{FF2B5EF4-FFF2-40B4-BE49-F238E27FC236}">
                <a16:creationId xmlns:a16="http://schemas.microsoft.com/office/drawing/2014/main" id="{BD99193C-1072-EE9B-CB67-0B5E9CCB2C77}"/>
              </a:ext>
            </a:extLst>
          </p:cNvPr>
          <p:cNvSpPr/>
          <p:nvPr/>
        </p:nvSpPr>
        <p:spPr>
          <a:xfrm>
            <a:off x="21049" y="5361266"/>
            <a:ext cx="3907706" cy="798487"/>
          </a:xfrm>
          <a:custGeom>
            <a:avLst/>
            <a:gdLst/>
            <a:ahLst/>
            <a:cxnLst/>
            <a:rect l="l" t="t" r="r" b="b"/>
            <a:pathLst>
              <a:path w="2012314" h="645795">
                <a:moveTo>
                  <a:pt x="2012061" y="0"/>
                </a:moveTo>
                <a:lnTo>
                  <a:pt x="0" y="0"/>
                </a:lnTo>
                <a:lnTo>
                  <a:pt x="0" y="645680"/>
                </a:lnTo>
                <a:lnTo>
                  <a:pt x="2012061" y="645680"/>
                </a:lnTo>
                <a:lnTo>
                  <a:pt x="2012061" y="0"/>
                </a:lnTo>
                <a:close/>
              </a:path>
            </a:pathLst>
          </a:custGeom>
          <a:solidFill>
            <a:srgbClr val="EBF0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127">
            <a:extLst>
              <a:ext uri="{FF2B5EF4-FFF2-40B4-BE49-F238E27FC236}">
                <a16:creationId xmlns:a16="http://schemas.microsoft.com/office/drawing/2014/main" id="{FF567F59-883E-91E8-617B-C660F800071F}"/>
              </a:ext>
            </a:extLst>
          </p:cNvPr>
          <p:cNvSpPr/>
          <p:nvPr/>
        </p:nvSpPr>
        <p:spPr>
          <a:xfrm>
            <a:off x="21049" y="6152086"/>
            <a:ext cx="3907706" cy="650643"/>
          </a:xfrm>
          <a:custGeom>
            <a:avLst/>
            <a:gdLst/>
            <a:ahLst/>
            <a:cxnLst/>
            <a:rect l="l" t="t" r="r" b="b"/>
            <a:pathLst>
              <a:path w="2012314" h="776604">
                <a:moveTo>
                  <a:pt x="2012061" y="0"/>
                </a:moveTo>
                <a:lnTo>
                  <a:pt x="0" y="0"/>
                </a:lnTo>
                <a:lnTo>
                  <a:pt x="0" y="776033"/>
                </a:lnTo>
                <a:lnTo>
                  <a:pt x="2012061" y="776033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71">
            <a:extLst>
              <a:ext uri="{FF2B5EF4-FFF2-40B4-BE49-F238E27FC236}">
                <a16:creationId xmlns:a16="http://schemas.microsoft.com/office/drawing/2014/main" id="{B296DC1E-8BA1-46F3-9671-DD3DFC7F21D2}"/>
              </a:ext>
            </a:extLst>
          </p:cNvPr>
          <p:cNvSpPr txBox="1"/>
          <p:nvPr/>
        </p:nvSpPr>
        <p:spPr>
          <a:xfrm>
            <a:off x="70938" y="4587559"/>
            <a:ext cx="3638098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Ozymandias</a:t>
            </a:r>
            <a:r>
              <a:rPr sz="1100" b="1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Percy</a:t>
            </a:r>
            <a:r>
              <a:rPr sz="1100" b="1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Shelley</a:t>
            </a:r>
            <a:r>
              <a:rPr sz="1100" b="1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(1818)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0" name="object 172">
            <a:extLst>
              <a:ext uri="{FF2B5EF4-FFF2-40B4-BE49-F238E27FC236}">
                <a16:creationId xmlns:a16="http://schemas.microsoft.com/office/drawing/2014/main" id="{EE531973-2BB1-404B-B584-4AD781F283BF}"/>
              </a:ext>
            </a:extLst>
          </p:cNvPr>
          <p:cNvSpPr txBox="1"/>
          <p:nvPr/>
        </p:nvSpPr>
        <p:spPr>
          <a:xfrm>
            <a:off x="73223" y="4995212"/>
            <a:ext cx="3939352" cy="33278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Considers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faded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power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ruler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1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statue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erected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him,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now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lies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ruins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desert.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1" name="object 173">
            <a:extLst>
              <a:ext uri="{FF2B5EF4-FFF2-40B4-BE49-F238E27FC236}">
                <a16:creationId xmlns:a16="http://schemas.microsoft.com/office/drawing/2014/main" id="{780BBC51-779B-4959-A783-B5DACDCBAAEC}"/>
              </a:ext>
            </a:extLst>
          </p:cNvPr>
          <p:cNvSpPr txBox="1"/>
          <p:nvPr/>
        </p:nvSpPr>
        <p:spPr>
          <a:xfrm>
            <a:off x="63154" y="5361559"/>
            <a:ext cx="3939351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inspired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write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poem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when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British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museum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got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hold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large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fragment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Egyptian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Pharaoh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Rameses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II.</a:t>
            </a:r>
            <a:r>
              <a:rPr sz="1000" spc="1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Shelley’s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wife,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Mary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Shelley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fascinated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time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obsessed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living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after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death.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Hated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oyalty,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written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as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warning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to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arrogant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rulers. A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Romantic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Nature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would always be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more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powerful.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2" name="object 174">
            <a:extLst>
              <a:ext uri="{FF2B5EF4-FFF2-40B4-BE49-F238E27FC236}">
                <a16:creationId xmlns:a16="http://schemas.microsoft.com/office/drawing/2014/main" id="{ADEE1EDA-D836-4B39-A231-FCE5E759BEBE}"/>
              </a:ext>
            </a:extLst>
          </p:cNvPr>
          <p:cNvSpPr txBox="1"/>
          <p:nvPr/>
        </p:nvSpPr>
        <p:spPr>
          <a:xfrm>
            <a:off x="61865" y="6161226"/>
            <a:ext cx="3846662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‘Two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vast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trunkless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legs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stone’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sneer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cold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command</a:t>
            </a:r>
            <a:r>
              <a:rPr lang="en-US"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</a:t>
            </a:r>
          </a:p>
          <a:p>
            <a:pPr marL="12700" marR="508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that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mocked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them,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heart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that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fed’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‘My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name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Ozymandias,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king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kings: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Look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my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works,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Mighty,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despair!’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level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sands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stretched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far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away’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object 124">
            <a:extLst>
              <a:ext uri="{FF2B5EF4-FFF2-40B4-BE49-F238E27FC236}">
                <a16:creationId xmlns:a16="http://schemas.microsoft.com/office/drawing/2014/main" id="{4CF6E4B2-0128-1E55-B9D0-9694D1F2EF96}"/>
              </a:ext>
            </a:extLst>
          </p:cNvPr>
          <p:cNvSpPr/>
          <p:nvPr/>
        </p:nvSpPr>
        <p:spPr>
          <a:xfrm>
            <a:off x="3979163" y="4567095"/>
            <a:ext cx="4059817" cy="405130"/>
          </a:xfrm>
          <a:custGeom>
            <a:avLst/>
            <a:gdLst/>
            <a:ahLst/>
            <a:cxnLst/>
            <a:rect l="l" t="t" r="r" b="b"/>
            <a:pathLst>
              <a:path w="2012314" h="405129">
                <a:moveTo>
                  <a:pt x="2012061" y="0"/>
                </a:moveTo>
                <a:lnTo>
                  <a:pt x="0" y="0"/>
                </a:lnTo>
                <a:lnTo>
                  <a:pt x="0" y="404749"/>
                </a:lnTo>
                <a:lnTo>
                  <a:pt x="2012061" y="404749"/>
                </a:lnTo>
                <a:lnTo>
                  <a:pt x="2012061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object 125">
            <a:extLst>
              <a:ext uri="{FF2B5EF4-FFF2-40B4-BE49-F238E27FC236}">
                <a16:creationId xmlns:a16="http://schemas.microsoft.com/office/drawing/2014/main" id="{DC7240DD-C0BE-D8B2-1ADF-8739B9C3D233}"/>
              </a:ext>
            </a:extLst>
          </p:cNvPr>
          <p:cNvSpPr/>
          <p:nvPr/>
        </p:nvSpPr>
        <p:spPr>
          <a:xfrm>
            <a:off x="3979163" y="4971767"/>
            <a:ext cx="4063138" cy="473847"/>
          </a:xfrm>
          <a:custGeom>
            <a:avLst/>
            <a:gdLst/>
            <a:ahLst/>
            <a:cxnLst/>
            <a:rect l="l" t="t" r="r" b="b"/>
            <a:pathLst>
              <a:path w="2012314" h="476250">
                <a:moveTo>
                  <a:pt x="2012061" y="0"/>
                </a:moveTo>
                <a:lnTo>
                  <a:pt x="0" y="0"/>
                </a:lnTo>
                <a:lnTo>
                  <a:pt x="0" y="475945"/>
                </a:lnTo>
                <a:lnTo>
                  <a:pt x="2012061" y="475945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6">
            <a:extLst>
              <a:ext uri="{FF2B5EF4-FFF2-40B4-BE49-F238E27FC236}">
                <a16:creationId xmlns:a16="http://schemas.microsoft.com/office/drawing/2014/main" id="{A321C424-09BA-3566-B7AD-E102CDF914BA}"/>
              </a:ext>
            </a:extLst>
          </p:cNvPr>
          <p:cNvSpPr/>
          <p:nvPr/>
        </p:nvSpPr>
        <p:spPr>
          <a:xfrm>
            <a:off x="3979163" y="5497170"/>
            <a:ext cx="4063138" cy="654915"/>
          </a:xfrm>
          <a:custGeom>
            <a:avLst/>
            <a:gdLst/>
            <a:ahLst/>
            <a:cxnLst/>
            <a:rect l="l" t="t" r="r" b="b"/>
            <a:pathLst>
              <a:path w="2012314" h="645795">
                <a:moveTo>
                  <a:pt x="2012061" y="0"/>
                </a:moveTo>
                <a:lnTo>
                  <a:pt x="0" y="0"/>
                </a:lnTo>
                <a:lnTo>
                  <a:pt x="0" y="645680"/>
                </a:lnTo>
                <a:lnTo>
                  <a:pt x="2012061" y="645680"/>
                </a:lnTo>
                <a:lnTo>
                  <a:pt x="2012061" y="0"/>
                </a:lnTo>
                <a:close/>
              </a:path>
            </a:pathLst>
          </a:custGeom>
          <a:solidFill>
            <a:srgbClr val="EBF0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27">
            <a:extLst>
              <a:ext uri="{FF2B5EF4-FFF2-40B4-BE49-F238E27FC236}">
                <a16:creationId xmlns:a16="http://schemas.microsoft.com/office/drawing/2014/main" id="{8119F07F-0694-7697-1200-92D7387B3BE3}"/>
              </a:ext>
            </a:extLst>
          </p:cNvPr>
          <p:cNvSpPr/>
          <p:nvPr/>
        </p:nvSpPr>
        <p:spPr>
          <a:xfrm>
            <a:off x="3979163" y="6152086"/>
            <a:ext cx="4063138" cy="664003"/>
          </a:xfrm>
          <a:custGeom>
            <a:avLst/>
            <a:gdLst/>
            <a:ahLst/>
            <a:cxnLst/>
            <a:rect l="l" t="t" r="r" b="b"/>
            <a:pathLst>
              <a:path w="2012314" h="776604">
                <a:moveTo>
                  <a:pt x="2012061" y="0"/>
                </a:moveTo>
                <a:lnTo>
                  <a:pt x="0" y="0"/>
                </a:lnTo>
                <a:lnTo>
                  <a:pt x="0" y="776033"/>
                </a:lnTo>
                <a:lnTo>
                  <a:pt x="2012061" y="776033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CCAB39B-9780-F565-C6FE-4DF00D782222}"/>
              </a:ext>
            </a:extLst>
          </p:cNvPr>
          <p:cNvSpPr txBox="1"/>
          <p:nvPr/>
        </p:nvSpPr>
        <p:spPr>
          <a:xfrm>
            <a:off x="3907533" y="2207161"/>
            <a:ext cx="4063138" cy="260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305" marR="307975">
              <a:lnSpc>
                <a:spcPct val="100000"/>
              </a:lnSpc>
            </a:pPr>
            <a:r>
              <a:rPr lang="en-US"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Hawk</a:t>
            </a:r>
            <a:r>
              <a:rPr lang="en-US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Roosting</a:t>
            </a:r>
            <a:r>
              <a:rPr lang="en-US" sz="1100" b="1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lang="en-US"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by</a:t>
            </a:r>
            <a:r>
              <a:rPr lang="en-US" sz="1100" b="1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Ted Hughes </a:t>
            </a:r>
            <a:r>
              <a:rPr lang="en-US" sz="1100" b="1" spc="-19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(1960)</a:t>
            </a:r>
            <a:endParaRPr lang="en-US"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332AAF3-BA9A-5982-7046-6D6B6A70A941}"/>
              </a:ext>
            </a:extLst>
          </p:cNvPr>
          <p:cNvSpPr txBox="1"/>
          <p:nvPr/>
        </p:nvSpPr>
        <p:spPr>
          <a:xfrm>
            <a:off x="3918751" y="2616728"/>
            <a:ext cx="412355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305" marR="50165">
              <a:lnSpc>
                <a:spcPct val="100000"/>
              </a:lnSpc>
              <a:spcBef>
                <a:spcPts val="805"/>
              </a:spcBef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Hawk’s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viewpoint</a:t>
            </a:r>
            <a:r>
              <a:rPr lang="en-US"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used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show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its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dominance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nature.</a:t>
            </a:r>
            <a:r>
              <a:rPr lang="en-US"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kills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brutally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indiscriminately.</a:t>
            </a:r>
            <a:r>
              <a:rPr lang="en-US" sz="1000" spc="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has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always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been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this</a:t>
            </a:r>
            <a:r>
              <a:rPr lang="en-US"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way </a:t>
            </a:r>
            <a:r>
              <a:rPr lang="en-US"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nature,</a:t>
            </a:r>
            <a:r>
              <a:rPr lang="en-US"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hawk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doesn’t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want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change.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1D1DC8F-E693-EF30-4016-8F68FA9A4F39}"/>
              </a:ext>
            </a:extLst>
          </p:cNvPr>
          <p:cNvSpPr txBox="1"/>
          <p:nvPr/>
        </p:nvSpPr>
        <p:spPr>
          <a:xfrm>
            <a:off x="3966459" y="3171657"/>
            <a:ext cx="395834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305" marR="60325">
              <a:lnSpc>
                <a:spcPct val="100000"/>
              </a:lnSpc>
              <a:spcBef>
                <a:spcPts val="325"/>
              </a:spcBef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was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fascinated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animals</a:t>
            </a:r>
            <a:r>
              <a:rPr lang="en-US" sz="1000" spc="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farmer</a:t>
            </a:r>
            <a:r>
              <a:rPr lang="en-US"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</a:t>
            </a:r>
            <a:r>
              <a:rPr lang="en-US"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short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while.</a:t>
            </a:r>
            <a:r>
              <a:rPr lang="en-US" sz="1000" spc="28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Hughes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studied Anthropology</a:t>
            </a:r>
            <a:r>
              <a:rPr lang="en-US" sz="1000" spc="1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lang="en-US"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behaviour</a:t>
            </a:r>
            <a:r>
              <a:rPr lang="en-US"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humans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throughout</a:t>
            </a:r>
            <a:r>
              <a:rPr lang="en-US" sz="1000" spc="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history.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Hawk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was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Nazi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symbol.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Poet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using hawk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 a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metaphor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way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leaders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like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Hitler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abuse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power.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A4ABF9C-7952-9904-24A5-084EDB39C8DB}"/>
              </a:ext>
            </a:extLst>
          </p:cNvPr>
          <p:cNvSpPr txBox="1"/>
          <p:nvPr/>
        </p:nvSpPr>
        <p:spPr>
          <a:xfrm>
            <a:off x="3938383" y="3841865"/>
            <a:ext cx="4585491" cy="6565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445">
              <a:lnSpc>
                <a:spcPts val="810"/>
              </a:lnSpc>
            </a:pP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Rehearse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perfect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kills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eat’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45" marR="433705">
              <a:lnSpc>
                <a:spcPct val="100000"/>
              </a:lnSpc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‘Earth’s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face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upward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my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inspection’ </a:t>
            </a:r>
            <a:r>
              <a:rPr lang="en-US"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‘I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hold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creation</a:t>
            </a:r>
            <a:r>
              <a:rPr lang="en-US"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my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foot’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45">
              <a:lnSpc>
                <a:spcPct val="100000"/>
              </a:lnSpc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‘My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manners</a:t>
            </a:r>
            <a:r>
              <a:rPr lang="en-US"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tearing</a:t>
            </a:r>
            <a:r>
              <a:rPr lang="en-US"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off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head’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45" marR="105410">
              <a:lnSpc>
                <a:spcPct val="100000"/>
              </a:lnSpc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‘Nothing</a:t>
            </a:r>
            <a:r>
              <a:rPr lang="en-US"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has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changed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since</a:t>
            </a:r>
            <a:r>
              <a:rPr lang="en-US"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began.</a:t>
            </a:r>
            <a:r>
              <a:rPr lang="en-US"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My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eye</a:t>
            </a:r>
            <a:r>
              <a:rPr lang="en-US"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has </a:t>
            </a:r>
            <a:r>
              <a:rPr lang="en-US"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permitted</a:t>
            </a:r>
            <a:r>
              <a:rPr lang="en-US" sz="1000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</a:t>
            </a:r>
            <a:r>
              <a:rPr lang="en-US"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change’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object 124">
            <a:extLst>
              <a:ext uri="{FF2B5EF4-FFF2-40B4-BE49-F238E27FC236}">
                <a16:creationId xmlns:a16="http://schemas.microsoft.com/office/drawing/2014/main" id="{FB8D37E3-069A-ADEE-DD1C-7ABE0BEF8191}"/>
              </a:ext>
            </a:extLst>
          </p:cNvPr>
          <p:cNvSpPr/>
          <p:nvPr/>
        </p:nvSpPr>
        <p:spPr>
          <a:xfrm>
            <a:off x="8100822" y="4557899"/>
            <a:ext cx="4006286" cy="405130"/>
          </a:xfrm>
          <a:custGeom>
            <a:avLst/>
            <a:gdLst/>
            <a:ahLst/>
            <a:cxnLst/>
            <a:rect l="l" t="t" r="r" b="b"/>
            <a:pathLst>
              <a:path w="2012314" h="405129">
                <a:moveTo>
                  <a:pt x="2012061" y="0"/>
                </a:moveTo>
                <a:lnTo>
                  <a:pt x="0" y="0"/>
                </a:lnTo>
                <a:lnTo>
                  <a:pt x="0" y="404749"/>
                </a:lnTo>
                <a:lnTo>
                  <a:pt x="2012061" y="404749"/>
                </a:lnTo>
                <a:lnTo>
                  <a:pt x="2012061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object 125">
            <a:extLst>
              <a:ext uri="{FF2B5EF4-FFF2-40B4-BE49-F238E27FC236}">
                <a16:creationId xmlns:a16="http://schemas.microsoft.com/office/drawing/2014/main" id="{7F6E1A82-44AC-26A9-8423-496003DA4310}"/>
              </a:ext>
            </a:extLst>
          </p:cNvPr>
          <p:cNvSpPr/>
          <p:nvPr/>
        </p:nvSpPr>
        <p:spPr>
          <a:xfrm>
            <a:off x="8100822" y="4962572"/>
            <a:ext cx="4006286" cy="405130"/>
          </a:xfrm>
          <a:custGeom>
            <a:avLst/>
            <a:gdLst/>
            <a:ahLst/>
            <a:cxnLst/>
            <a:rect l="l" t="t" r="r" b="b"/>
            <a:pathLst>
              <a:path w="2012314" h="476250">
                <a:moveTo>
                  <a:pt x="2012061" y="0"/>
                </a:moveTo>
                <a:lnTo>
                  <a:pt x="0" y="0"/>
                </a:lnTo>
                <a:lnTo>
                  <a:pt x="0" y="475945"/>
                </a:lnTo>
                <a:lnTo>
                  <a:pt x="2012061" y="475945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126">
            <a:extLst>
              <a:ext uri="{FF2B5EF4-FFF2-40B4-BE49-F238E27FC236}">
                <a16:creationId xmlns:a16="http://schemas.microsoft.com/office/drawing/2014/main" id="{1033B8C8-2438-3081-F682-957E9A67D4CD}"/>
              </a:ext>
            </a:extLst>
          </p:cNvPr>
          <p:cNvSpPr/>
          <p:nvPr/>
        </p:nvSpPr>
        <p:spPr>
          <a:xfrm>
            <a:off x="8100822" y="5334398"/>
            <a:ext cx="3987155" cy="808492"/>
          </a:xfrm>
          <a:custGeom>
            <a:avLst/>
            <a:gdLst/>
            <a:ahLst/>
            <a:cxnLst/>
            <a:rect l="l" t="t" r="r" b="b"/>
            <a:pathLst>
              <a:path w="2012314" h="645795">
                <a:moveTo>
                  <a:pt x="2012061" y="0"/>
                </a:moveTo>
                <a:lnTo>
                  <a:pt x="0" y="0"/>
                </a:lnTo>
                <a:lnTo>
                  <a:pt x="0" y="645680"/>
                </a:lnTo>
                <a:lnTo>
                  <a:pt x="2012061" y="645680"/>
                </a:lnTo>
                <a:lnTo>
                  <a:pt x="2012061" y="0"/>
                </a:lnTo>
                <a:close/>
              </a:path>
            </a:pathLst>
          </a:custGeom>
          <a:solidFill>
            <a:srgbClr val="EBF0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127">
            <a:extLst>
              <a:ext uri="{FF2B5EF4-FFF2-40B4-BE49-F238E27FC236}">
                <a16:creationId xmlns:a16="http://schemas.microsoft.com/office/drawing/2014/main" id="{45411387-C852-18B5-4C56-89EEABB3B601}"/>
              </a:ext>
            </a:extLst>
          </p:cNvPr>
          <p:cNvSpPr/>
          <p:nvPr/>
        </p:nvSpPr>
        <p:spPr>
          <a:xfrm>
            <a:off x="8100822" y="6142890"/>
            <a:ext cx="3987155" cy="664003"/>
          </a:xfrm>
          <a:custGeom>
            <a:avLst/>
            <a:gdLst/>
            <a:ahLst/>
            <a:cxnLst/>
            <a:rect l="l" t="t" r="r" b="b"/>
            <a:pathLst>
              <a:path w="2012314" h="776604">
                <a:moveTo>
                  <a:pt x="2012061" y="0"/>
                </a:moveTo>
                <a:lnTo>
                  <a:pt x="0" y="0"/>
                </a:lnTo>
                <a:lnTo>
                  <a:pt x="0" y="776033"/>
                </a:lnTo>
                <a:lnTo>
                  <a:pt x="2012061" y="776033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2">
            <a:extLst>
              <a:ext uri="{FF2B5EF4-FFF2-40B4-BE49-F238E27FC236}">
                <a16:creationId xmlns:a16="http://schemas.microsoft.com/office/drawing/2014/main" id="{6A3EBABF-E911-4623-8394-70796A82DD9A}"/>
              </a:ext>
            </a:extLst>
          </p:cNvPr>
          <p:cNvSpPr txBox="1"/>
          <p:nvPr/>
        </p:nvSpPr>
        <p:spPr>
          <a:xfrm>
            <a:off x="3990597" y="4558434"/>
            <a:ext cx="443283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Mametz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Wood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</a:t>
            </a:r>
            <a:r>
              <a:rPr sz="1100" b="1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Owen</a:t>
            </a:r>
            <a:r>
              <a:rPr sz="1100" b="1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Sheers</a:t>
            </a:r>
            <a:r>
              <a:rPr lang="en-US"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(2005) 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2" name="object 184">
            <a:extLst>
              <a:ext uri="{FF2B5EF4-FFF2-40B4-BE49-F238E27FC236}">
                <a16:creationId xmlns:a16="http://schemas.microsoft.com/office/drawing/2014/main" id="{BE0D73BE-65AD-4A40-BE53-14409B445328}"/>
              </a:ext>
            </a:extLst>
          </p:cNvPr>
          <p:cNvSpPr txBox="1"/>
          <p:nvPr/>
        </p:nvSpPr>
        <p:spPr>
          <a:xfrm>
            <a:off x="3990597" y="4980706"/>
            <a:ext cx="3841167" cy="48667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Explores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waste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life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within</a:t>
            </a:r>
            <a:r>
              <a:rPr sz="1000" spc="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Welsh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regiment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35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sent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fight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Mametz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Wood.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farmers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find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their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bodies,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their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voices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heard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again,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remember</a:t>
            </a:r>
            <a:r>
              <a:rPr sz="1000" spc="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them.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3" name="object 185">
            <a:extLst>
              <a:ext uri="{FF2B5EF4-FFF2-40B4-BE49-F238E27FC236}">
                <a16:creationId xmlns:a16="http://schemas.microsoft.com/office/drawing/2014/main" id="{ED65AD4D-5081-4DD9-A323-6526B934715F}"/>
              </a:ext>
            </a:extLst>
          </p:cNvPr>
          <p:cNvSpPr txBox="1"/>
          <p:nvPr/>
        </p:nvSpPr>
        <p:spPr>
          <a:xfrm>
            <a:off x="3992131" y="5494058"/>
            <a:ext cx="4026858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Part of Battle of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Somme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bloodiest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battle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of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WW1.Mametz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Wood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much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bigger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undertaking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Generals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thought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600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died,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4000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injured.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Bravery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not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acknowledged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time.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Welsh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fascinated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history/identify</a:t>
            </a:r>
            <a:r>
              <a:rPr sz="1000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Welsh.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4" name="object 186">
            <a:extLst>
              <a:ext uri="{FF2B5EF4-FFF2-40B4-BE49-F238E27FC236}">
                <a16:creationId xmlns:a16="http://schemas.microsoft.com/office/drawing/2014/main" id="{C4C6DE7D-6DDB-4518-B31C-3B63B15FF23F}"/>
              </a:ext>
            </a:extLst>
          </p:cNvPr>
          <p:cNvSpPr txBox="1"/>
          <p:nvPr/>
        </p:nvSpPr>
        <p:spPr>
          <a:xfrm>
            <a:off x="3966459" y="6179157"/>
            <a:ext cx="4842661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‘For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years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afterwards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farmers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found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them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wasted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young’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broken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bird’s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egg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skull’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‘Twenty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buried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grave’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10160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‘Their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skeletons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paused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dance-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macabre’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‘absent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tongues’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5" name="object 119">
            <a:extLst>
              <a:ext uri="{FF2B5EF4-FFF2-40B4-BE49-F238E27FC236}">
                <a16:creationId xmlns:a16="http://schemas.microsoft.com/office/drawing/2014/main" id="{29B539A2-D6BD-4248-BFC2-C642DE7CBDCE}"/>
              </a:ext>
            </a:extLst>
          </p:cNvPr>
          <p:cNvSpPr txBox="1"/>
          <p:nvPr/>
        </p:nvSpPr>
        <p:spPr>
          <a:xfrm>
            <a:off x="8107107" y="4554878"/>
            <a:ext cx="4006287" cy="3642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Death</a:t>
            </a:r>
            <a:r>
              <a:rPr sz="1100" b="1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100" b="1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Naturalist</a:t>
            </a:r>
            <a:r>
              <a:rPr sz="1100" b="1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100" b="1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100" b="1" spc="-1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Seamus </a:t>
            </a:r>
            <a:r>
              <a:rPr sz="1100" b="1" spc="-19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Heaney</a:t>
            </a:r>
            <a:r>
              <a:rPr sz="1100" b="1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(1966)</a:t>
            </a:r>
            <a:endParaRPr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6" name="object 120">
            <a:extLst>
              <a:ext uri="{FF2B5EF4-FFF2-40B4-BE49-F238E27FC236}">
                <a16:creationId xmlns:a16="http://schemas.microsoft.com/office/drawing/2014/main" id="{E03B59B9-011A-425C-B642-9AC4AC22D111}"/>
              </a:ext>
            </a:extLst>
          </p:cNvPr>
          <p:cNvSpPr txBox="1"/>
          <p:nvPr/>
        </p:nvSpPr>
        <p:spPr>
          <a:xfrm>
            <a:off x="8125461" y="4960626"/>
            <a:ext cx="3926521" cy="33278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Describes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joy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discovering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nature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childhood,</a:t>
            </a:r>
            <a:r>
              <a:rPr sz="1000" spc="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1000" spc="35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later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finding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different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frightening.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7" name="object 121">
            <a:extLst>
              <a:ext uri="{FF2B5EF4-FFF2-40B4-BE49-F238E27FC236}">
                <a16:creationId xmlns:a16="http://schemas.microsoft.com/office/drawing/2014/main" id="{0AB69115-1B9C-4A7D-96A5-F85CDF6E97C0}"/>
              </a:ext>
            </a:extLst>
          </p:cNvPr>
          <p:cNvSpPr txBox="1"/>
          <p:nvPr/>
        </p:nvSpPr>
        <p:spPr>
          <a:xfrm>
            <a:off x="8115208" y="5376752"/>
            <a:ext cx="3896132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Reflect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poet’s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interest</a:t>
            </a:r>
            <a:r>
              <a:rPr sz="1000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nature.</a:t>
            </a:r>
            <a:r>
              <a:rPr sz="1000" spc="6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Reflects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loss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childhood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innocence.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Age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brother</a:t>
            </a:r>
            <a:r>
              <a:rPr sz="1000" spc="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died.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References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fear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maturing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sexuality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started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Catholic</a:t>
            </a:r>
            <a:r>
              <a:rPr sz="1000" spc="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Boarding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school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were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sinful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deeds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were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punished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attitudes</a:t>
            </a:r>
            <a:r>
              <a:rPr sz="1000" spc="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sex were 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very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strict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8" name="object 122">
            <a:extLst>
              <a:ext uri="{FF2B5EF4-FFF2-40B4-BE49-F238E27FC236}">
                <a16:creationId xmlns:a16="http://schemas.microsoft.com/office/drawing/2014/main" id="{F0798E32-26A3-46C9-BB91-165353416D7D}"/>
              </a:ext>
            </a:extLst>
          </p:cNvPr>
          <p:cNvSpPr txBox="1"/>
          <p:nvPr/>
        </p:nvSpPr>
        <p:spPr>
          <a:xfrm>
            <a:off x="8127776" y="6156489"/>
            <a:ext cx="4142507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‘Gargled</a:t>
            </a:r>
            <a:r>
              <a:rPr sz="10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delicately’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5080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thick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warm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slobber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frogspawn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grew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like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dotted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water’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202565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‘A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coarse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croaking</a:t>
            </a:r>
            <a:r>
              <a:rPr sz="1000" spc="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had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not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heard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before’ </a:t>
            </a:r>
            <a:r>
              <a:rPr sz="1000" spc="-1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‘I</a:t>
            </a:r>
            <a:r>
              <a:rPr sz="10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sickened,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turned</a:t>
            </a:r>
            <a:r>
              <a:rPr sz="10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ran’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2700" marR="41275">
              <a:lnSpc>
                <a:spcPct val="100000"/>
              </a:lnSpc>
            </a:pP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great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slime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kings</a:t>
            </a:r>
            <a:r>
              <a:rPr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were</a:t>
            </a:r>
            <a:r>
              <a:rPr sz="1000" spc="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gathered</a:t>
            </a:r>
            <a:r>
              <a:rPr sz="1000" spc="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there</a:t>
            </a:r>
            <a:r>
              <a:rPr sz="10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</a:t>
            </a:r>
            <a:r>
              <a:rPr sz="1000" spc="-1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vengeance’</a:t>
            </a:r>
            <a:endParaRPr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0" name="object 124">
            <a:extLst>
              <a:ext uri="{FF2B5EF4-FFF2-40B4-BE49-F238E27FC236}">
                <a16:creationId xmlns:a16="http://schemas.microsoft.com/office/drawing/2014/main" id="{10B8226E-641B-1933-DF4E-4280E0475D79}"/>
              </a:ext>
            </a:extLst>
          </p:cNvPr>
          <p:cNvSpPr/>
          <p:nvPr/>
        </p:nvSpPr>
        <p:spPr>
          <a:xfrm>
            <a:off x="8110397" y="2211068"/>
            <a:ext cx="4002997" cy="353390"/>
          </a:xfrm>
          <a:custGeom>
            <a:avLst/>
            <a:gdLst/>
            <a:ahLst/>
            <a:cxnLst/>
            <a:rect l="l" t="t" r="r" b="b"/>
            <a:pathLst>
              <a:path w="2012314" h="405129">
                <a:moveTo>
                  <a:pt x="2012061" y="0"/>
                </a:moveTo>
                <a:lnTo>
                  <a:pt x="0" y="0"/>
                </a:lnTo>
                <a:lnTo>
                  <a:pt x="0" y="404749"/>
                </a:lnTo>
                <a:lnTo>
                  <a:pt x="2012061" y="404749"/>
                </a:lnTo>
                <a:lnTo>
                  <a:pt x="2012061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object 125">
            <a:extLst>
              <a:ext uri="{FF2B5EF4-FFF2-40B4-BE49-F238E27FC236}">
                <a16:creationId xmlns:a16="http://schemas.microsoft.com/office/drawing/2014/main" id="{FA031401-0FCA-1920-A7DE-732C78AB9076}"/>
              </a:ext>
            </a:extLst>
          </p:cNvPr>
          <p:cNvSpPr/>
          <p:nvPr/>
        </p:nvSpPr>
        <p:spPr>
          <a:xfrm>
            <a:off x="8109060" y="2653654"/>
            <a:ext cx="4063138" cy="473847"/>
          </a:xfrm>
          <a:custGeom>
            <a:avLst/>
            <a:gdLst/>
            <a:ahLst/>
            <a:cxnLst/>
            <a:rect l="l" t="t" r="r" b="b"/>
            <a:pathLst>
              <a:path w="2012314" h="476250">
                <a:moveTo>
                  <a:pt x="2012061" y="0"/>
                </a:moveTo>
                <a:lnTo>
                  <a:pt x="0" y="0"/>
                </a:lnTo>
                <a:lnTo>
                  <a:pt x="0" y="475945"/>
                </a:lnTo>
                <a:lnTo>
                  <a:pt x="2012061" y="475945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26">
            <a:extLst>
              <a:ext uri="{FF2B5EF4-FFF2-40B4-BE49-F238E27FC236}">
                <a16:creationId xmlns:a16="http://schemas.microsoft.com/office/drawing/2014/main" id="{AFBA55F6-7BF9-B44C-251C-CCE0D2A697C8}"/>
              </a:ext>
            </a:extLst>
          </p:cNvPr>
          <p:cNvSpPr/>
          <p:nvPr/>
        </p:nvSpPr>
        <p:spPr>
          <a:xfrm>
            <a:off x="8109060" y="3179057"/>
            <a:ext cx="4063138" cy="654915"/>
          </a:xfrm>
          <a:custGeom>
            <a:avLst/>
            <a:gdLst/>
            <a:ahLst/>
            <a:cxnLst/>
            <a:rect l="l" t="t" r="r" b="b"/>
            <a:pathLst>
              <a:path w="2012314" h="645795">
                <a:moveTo>
                  <a:pt x="2012061" y="0"/>
                </a:moveTo>
                <a:lnTo>
                  <a:pt x="0" y="0"/>
                </a:lnTo>
                <a:lnTo>
                  <a:pt x="0" y="645680"/>
                </a:lnTo>
                <a:lnTo>
                  <a:pt x="2012061" y="645680"/>
                </a:lnTo>
                <a:lnTo>
                  <a:pt x="2012061" y="0"/>
                </a:lnTo>
                <a:close/>
              </a:path>
            </a:pathLst>
          </a:custGeom>
          <a:solidFill>
            <a:srgbClr val="EBF0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27">
            <a:extLst>
              <a:ext uri="{FF2B5EF4-FFF2-40B4-BE49-F238E27FC236}">
                <a16:creationId xmlns:a16="http://schemas.microsoft.com/office/drawing/2014/main" id="{9E2C0423-52DE-CB0A-04A3-771640375BDB}"/>
              </a:ext>
            </a:extLst>
          </p:cNvPr>
          <p:cNvSpPr/>
          <p:nvPr/>
        </p:nvSpPr>
        <p:spPr>
          <a:xfrm>
            <a:off x="8109060" y="3863789"/>
            <a:ext cx="4063138" cy="634187"/>
          </a:xfrm>
          <a:custGeom>
            <a:avLst/>
            <a:gdLst/>
            <a:ahLst/>
            <a:cxnLst/>
            <a:rect l="l" t="t" r="r" b="b"/>
            <a:pathLst>
              <a:path w="2012314" h="776604">
                <a:moveTo>
                  <a:pt x="2012061" y="0"/>
                </a:moveTo>
                <a:lnTo>
                  <a:pt x="0" y="0"/>
                </a:lnTo>
                <a:lnTo>
                  <a:pt x="0" y="776033"/>
                </a:lnTo>
                <a:lnTo>
                  <a:pt x="2012061" y="776033"/>
                </a:lnTo>
                <a:lnTo>
                  <a:pt x="2012061" y="0"/>
                </a:lnTo>
                <a:close/>
              </a:path>
            </a:pathLst>
          </a:custGeom>
          <a:solidFill>
            <a:srgbClr val="D4E2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84">
            <a:extLst>
              <a:ext uri="{FF2B5EF4-FFF2-40B4-BE49-F238E27FC236}">
                <a16:creationId xmlns:a16="http://schemas.microsoft.com/office/drawing/2014/main" id="{1BCBBFD8-FAEE-1CCC-2198-64D7E4983538}"/>
              </a:ext>
            </a:extLst>
          </p:cNvPr>
          <p:cNvSpPr txBox="1"/>
          <p:nvPr/>
        </p:nvSpPr>
        <p:spPr>
          <a:xfrm>
            <a:off x="8122028" y="2644031"/>
            <a:ext cx="3841167" cy="33278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 explores awe of nature and his  childhood, </a:t>
            </a: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en-US" sz="10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ice-skating with friends on the  frozen lakes.</a:t>
            </a:r>
          </a:p>
        </p:txBody>
      </p:sp>
      <p:sp>
        <p:nvSpPr>
          <p:cNvPr id="35" name="object 185">
            <a:extLst>
              <a:ext uri="{FF2B5EF4-FFF2-40B4-BE49-F238E27FC236}">
                <a16:creationId xmlns:a16="http://schemas.microsoft.com/office/drawing/2014/main" id="{4E3B21AC-ED3A-A5F7-BEC5-A2E2AC624ED0}"/>
              </a:ext>
            </a:extLst>
          </p:cNvPr>
          <p:cNvSpPr txBox="1"/>
          <p:nvPr/>
        </p:nvSpPr>
        <p:spPr>
          <a:xfrm>
            <a:off x="8122028" y="3175945"/>
            <a:ext cx="4026858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en-US" sz="10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 grew up in the poem’s setting of the  beautiful Lake District. One of the Romantics – believed in beauty and nature and moments  that transcend reality. Mother died at 8.  Father died at 13. Poem depicts happiness  from before those events.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B8764D5-F2D0-87A5-5B43-5043064163E2}"/>
              </a:ext>
            </a:extLst>
          </p:cNvPr>
          <p:cNvSpPr txBox="1"/>
          <p:nvPr/>
        </p:nvSpPr>
        <p:spPr>
          <a:xfrm>
            <a:off x="8049493" y="2010639"/>
            <a:ext cx="3139026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11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Excerpt from the Prelude – </a:t>
            </a:r>
          </a:p>
          <a:p>
            <a:r>
              <a:rPr lang="en-US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 William Wordsworth (1798)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DD578F1-BF7E-0D5A-CCF4-ACFED7AD31BA}"/>
              </a:ext>
            </a:extLst>
          </p:cNvPr>
          <p:cNvSpPr txBox="1"/>
          <p:nvPr/>
        </p:nvSpPr>
        <p:spPr>
          <a:xfrm>
            <a:off x="8049493" y="3826349"/>
            <a:ext cx="414250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 twilight </a:t>
            </a:r>
            <a:r>
              <a:rPr lang="en-US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blaz’d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 / ‘I heeded not the summons – happy time’</a:t>
            </a:r>
          </a:p>
          <a:p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‘I </a:t>
            </a:r>
            <a:r>
              <a:rPr lang="en-US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wheel’d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about, proud and exulting, like an  </a:t>
            </a:r>
            <a:r>
              <a:rPr lang="en-US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untir’d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horse’</a:t>
            </a:r>
          </a:p>
          <a:p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‘An alien sound of melancholy’</a:t>
            </a:r>
          </a:p>
          <a:p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 orange sky of evening died away’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2C375F8-0D00-4065-A014-5034FA0519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6861" y="38533"/>
            <a:ext cx="515256" cy="51206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DC34790-005F-4F7D-866A-F12F0F9038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8965" y="34355"/>
            <a:ext cx="507366" cy="51206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10F8DCF-00B0-40EF-B98F-E328AAD5D2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5279" y="2223939"/>
            <a:ext cx="512064" cy="51206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1B25159-5C9D-4870-A401-6195EB24FF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54813" y="4566116"/>
            <a:ext cx="505764" cy="51206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532195BC-0E4C-4A01-BB9B-02D4811107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65514" y="2206461"/>
            <a:ext cx="512064" cy="51206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6F3A04E-F902-49A1-99F8-1E6F5A3623C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06842" y="4573401"/>
            <a:ext cx="510479" cy="512064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2633D7CB-BE38-44BE-A5E3-DB54B9D1059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30161" y="4566116"/>
            <a:ext cx="510479" cy="51206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677447BA-1F57-4A66-942A-E2DFF7A96F0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608464" y="2197364"/>
            <a:ext cx="507321" cy="51206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92379E90-9C93-4931-93B7-E9A585752CD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626873" y="29460"/>
            <a:ext cx="508883" cy="512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2203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4495</TotalTime>
  <Words>2782</Words>
  <Application>Microsoft Office PowerPoint</Application>
  <PresentationFormat>Widescreen</PresentationFormat>
  <Paragraphs>264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 MT</vt:lpstr>
      <vt:lpstr>Calibri</vt:lpstr>
      <vt:lpstr>Tahoma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RDrury</dc:creator>
  <cp:lastModifiedBy>Philip Blake</cp:lastModifiedBy>
  <cp:revision>50</cp:revision>
  <dcterms:created xsi:type="dcterms:W3CDTF">2024-05-31T08:32:26Z</dcterms:created>
  <dcterms:modified xsi:type="dcterms:W3CDTF">2024-06-28T09:31:38Z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2019-12-16T00:00:00Z</vt:filetime>
  </property>
  <property fmtid="{D5CDD505-2E9C-101B-9397-08002B2CF9AE}" pid="3" name="Creator">
    <vt:lpwstr>Microsoft Office</vt:lpwstr>
  </property>
  <property fmtid="{D5CDD505-2E9C-101B-9397-08002B2CF9AE}" pid="4" name="LastSaved">
    <vt:filetime>2024-05-31T00:00:00Z</vt:filetime>
  </property>
</Properties>
</file>