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13004800" cy="9753600"/>
  <p:notesSz cx="13004800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554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75360" y="3023616"/>
            <a:ext cx="11054080" cy="2048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50720" y="5462016"/>
            <a:ext cx="910336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42082" y="5454238"/>
            <a:ext cx="2285977" cy="1476945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39700" y="101600"/>
            <a:ext cx="12725400" cy="9550400"/>
          </a:xfrm>
          <a:custGeom>
            <a:avLst/>
            <a:gdLst/>
            <a:ahLst/>
            <a:cxnLst/>
            <a:rect l="l" t="t" r="r" b="b"/>
            <a:pathLst>
              <a:path w="12725400" h="9550400">
                <a:moveTo>
                  <a:pt x="0" y="0"/>
                </a:moveTo>
                <a:lnTo>
                  <a:pt x="12725399" y="0"/>
                </a:lnTo>
                <a:lnTo>
                  <a:pt x="12725399" y="9550399"/>
                </a:lnTo>
                <a:lnTo>
                  <a:pt x="0" y="9550399"/>
                </a:lnTo>
                <a:lnTo>
                  <a:pt x="0" y="0"/>
                </a:lnTo>
                <a:close/>
              </a:path>
            </a:pathLst>
          </a:custGeom>
          <a:ln w="507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773E9B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68581" y="5454239"/>
            <a:ext cx="2285977" cy="1476945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39700" y="101600"/>
            <a:ext cx="12725400" cy="9550400"/>
          </a:xfrm>
          <a:custGeom>
            <a:avLst/>
            <a:gdLst/>
            <a:ahLst/>
            <a:cxnLst/>
            <a:rect l="l" t="t" r="r" b="b"/>
            <a:pathLst>
              <a:path w="12725400" h="9550400">
                <a:moveTo>
                  <a:pt x="0" y="0"/>
                </a:moveTo>
                <a:lnTo>
                  <a:pt x="12725399" y="0"/>
                </a:lnTo>
                <a:lnTo>
                  <a:pt x="12725399" y="9550399"/>
                </a:lnTo>
                <a:lnTo>
                  <a:pt x="0" y="9550399"/>
                </a:lnTo>
                <a:lnTo>
                  <a:pt x="0" y="0"/>
                </a:lnTo>
                <a:close/>
              </a:path>
            </a:pathLst>
          </a:custGeom>
          <a:ln w="507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773E9B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50240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697472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773E9B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3736" y="177800"/>
            <a:ext cx="12537326" cy="990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rgbClr val="773E9B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50240" y="2243328"/>
            <a:ext cx="11704320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421632" y="9070848"/>
            <a:ext cx="416153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50240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63456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31422" y="177800"/>
            <a:ext cx="9025354" cy="901529"/>
          </a:xfrm>
          <a:prstGeom prst="rect">
            <a:avLst/>
          </a:prstGeom>
          <a:ln w="38099">
            <a:solidFill>
              <a:srgbClr val="0365C0"/>
            </a:solidFill>
          </a:ln>
        </p:spPr>
        <p:txBody>
          <a:bodyPr vert="horz" wrap="square" lIns="0" tIns="69850" rIns="0" bIns="0" rtlCol="0">
            <a:spAutoFit/>
          </a:bodyPr>
          <a:lstStyle/>
          <a:p>
            <a:pPr marL="142240" marR="2915920">
              <a:lnSpc>
                <a:spcPct val="100000"/>
              </a:lnSpc>
              <a:spcBef>
                <a:spcPts val="550"/>
              </a:spcBef>
            </a:pPr>
            <a:r>
              <a:rPr spc="85" dirty="0"/>
              <a:t>GCSE </a:t>
            </a:r>
            <a:r>
              <a:rPr spc="-65" dirty="0"/>
              <a:t>English</a:t>
            </a:r>
            <a:r>
              <a:rPr lang="en-GB" spc="-65" dirty="0"/>
              <a:t> </a:t>
            </a:r>
            <a:r>
              <a:rPr spc="-55" dirty="0"/>
              <a:t>Unseen</a:t>
            </a:r>
            <a:r>
              <a:rPr spc="-50" dirty="0"/>
              <a:t> </a:t>
            </a:r>
            <a:r>
              <a:rPr spc="-95" dirty="0"/>
              <a:t>Poetry</a:t>
            </a:r>
            <a:br>
              <a:rPr lang="en-GB" spc="-95" dirty="0"/>
            </a:br>
            <a:endParaRPr spc="-95" dirty="0"/>
          </a:p>
        </p:txBody>
      </p:sp>
      <p:sp>
        <p:nvSpPr>
          <p:cNvPr id="3" name="object 3"/>
          <p:cNvSpPr txBox="1"/>
          <p:nvPr/>
        </p:nvSpPr>
        <p:spPr>
          <a:xfrm>
            <a:off x="3731421" y="6744707"/>
            <a:ext cx="4485640" cy="436880"/>
          </a:xfrm>
          <a:prstGeom prst="rect">
            <a:avLst/>
          </a:prstGeom>
          <a:solidFill>
            <a:srgbClr val="AE81CC"/>
          </a:solidFill>
          <a:ln w="12699">
            <a:solidFill>
              <a:srgbClr val="DCBD23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10"/>
              </a:spcBef>
            </a:pPr>
            <a:r>
              <a:rPr sz="2200" b="1" spc="-5" dirty="0">
                <a:solidFill>
                  <a:srgbClr val="FFFFFF"/>
                </a:solidFill>
                <a:latin typeface="Arial"/>
                <a:cs typeface="Arial"/>
              </a:rPr>
              <a:t>Example</a:t>
            </a:r>
            <a:r>
              <a:rPr sz="22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FFFFFF"/>
                </a:solidFill>
                <a:latin typeface="Arial"/>
                <a:cs typeface="Arial"/>
              </a:rPr>
              <a:t>Questions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51808" y="7250606"/>
            <a:ext cx="4558048" cy="2198038"/>
          </a:xfrm>
          <a:prstGeom prst="rect">
            <a:avLst/>
          </a:prstGeom>
          <a:ln w="12699">
            <a:solidFill>
              <a:srgbClr val="DCBD23"/>
            </a:solidFill>
          </a:ln>
        </p:spPr>
        <p:txBody>
          <a:bodyPr vert="horz" wrap="square" lIns="0" tIns="43180" rIns="0" bIns="0" rtlCol="0">
            <a:spAutoFit/>
          </a:bodyPr>
          <a:lstStyle/>
          <a:p>
            <a:pPr marL="47625">
              <a:lnSpc>
                <a:spcPct val="100000"/>
              </a:lnSpc>
              <a:spcBef>
                <a:spcPts val="340"/>
              </a:spcBef>
            </a:pP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Sample</a:t>
            </a:r>
            <a:r>
              <a:rPr sz="1400" b="1" spc="-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Questions: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7625" marR="57150">
              <a:lnSpc>
                <a:spcPct val="100000"/>
              </a:lnSpc>
            </a:pP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1: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</a:t>
            </a:r>
            <a:r>
              <a:rPr sz="1400" spc="-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‘To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Daughter Leaving Home’,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does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4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 present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speaker’s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feelings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about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her daughter? (24 </a:t>
            </a:r>
            <a:r>
              <a:rPr sz="1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marks)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7625" marR="324485">
              <a:lnSpc>
                <a:spcPct val="100000"/>
              </a:lnSpc>
            </a:pP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</a:t>
            </a: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2:</a:t>
            </a:r>
            <a:r>
              <a:rPr sz="1400" b="1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both ‘Poem for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Siste</a:t>
            </a:r>
            <a:r>
              <a:rPr sz="14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  <a:r>
              <a:rPr sz="1400" spc="-10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</a:t>
            </a:r>
            <a:r>
              <a:rPr sz="1400" spc="-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a 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Daughte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Leavin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Home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</a:t>
            </a:r>
            <a:r>
              <a:rPr sz="1400" spc="-10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speaker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describe feelings 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about watching someone </a:t>
            </a:r>
            <a:endParaRPr lang="en-GB" sz="14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7625" marR="324485">
              <a:lnSpc>
                <a:spcPct val="100000"/>
              </a:lnSpc>
            </a:pP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they love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grow up.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are the </a:t>
            </a:r>
            <a:r>
              <a:rPr sz="14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similarities </a:t>
            </a:r>
            <a:endParaRPr lang="en-GB" sz="14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7625" marR="324485">
              <a:lnSpc>
                <a:spcPct val="100000"/>
              </a:lnSpc>
            </a:pP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and/or differences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between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ways the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poets </a:t>
            </a:r>
            <a:r>
              <a:rPr sz="14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present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those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feelings?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(8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marks)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3739108" y="1263697"/>
            <a:ext cx="3442335" cy="5418007"/>
            <a:chOff x="3739108" y="1263697"/>
            <a:chExt cx="3442335" cy="5719445"/>
          </a:xfrm>
        </p:grpSpPr>
        <p:sp>
          <p:nvSpPr>
            <p:cNvPr id="12" name="object 12"/>
            <p:cNvSpPr/>
            <p:nvPr/>
          </p:nvSpPr>
          <p:spPr>
            <a:xfrm>
              <a:off x="3751808" y="1270047"/>
              <a:ext cx="3416935" cy="5706745"/>
            </a:xfrm>
            <a:custGeom>
              <a:avLst/>
              <a:gdLst/>
              <a:ahLst/>
              <a:cxnLst/>
              <a:rect l="l" t="t" r="r" b="b"/>
              <a:pathLst>
                <a:path w="3416934" h="5706745">
                  <a:moveTo>
                    <a:pt x="0" y="0"/>
                  </a:moveTo>
                  <a:lnTo>
                    <a:pt x="0" y="5706325"/>
                  </a:lnTo>
                </a:path>
                <a:path w="3416934" h="5706745">
                  <a:moveTo>
                    <a:pt x="3416350" y="0"/>
                  </a:moveTo>
                  <a:lnTo>
                    <a:pt x="3416350" y="5706325"/>
                  </a:lnTo>
                </a:path>
              </a:pathLst>
            </a:custGeom>
            <a:ln w="12699">
              <a:solidFill>
                <a:srgbClr val="C825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745459" y="1270048"/>
              <a:ext cx="3429635" cy="12700"/>
            </a:xfrm>
            <a:custGeom>
              <a:avLst/>
              <a:gdLst/>
              <a:ahLst/>
              <a:cxnLst/>
              <a:rect l="l" t="t" r="r" b="b"/>
              <a:pathLst>
                <a:path w="3429634" h="12700">
                  <a:moveTo>
                    <a:pt x="0" y="0"/>
                  </a:moveTo>
                  <a:lnTo>
                    <a:pt x="3429050" y="0"/>
                  </a:lnTo>
                  <a:lnTo>
                    <a:pt x="3429050" y="12699"/>
                  </a:lnTo>
                  <a:lnTo>
                    <a:pt x="0" y="126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250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745458" y="6970023"/>
              <a:ext cx="3429635" cy="0"/>
            </a:xfrm>
            <a:custGeom>
              <a:avLst/>
              <a:gdLst/>
              <a:ahLst/>
              <a:cxnLst/>
              <a:rect l="l" t="t" r="r" b="b"/>
              <a:pathLst>
                <a:path w="3429634">
                  <a:moveTo>
                    <a:pt x="0" y="0"/>
                  </a:moveTo>
                  <a:lnTo>
                    <a:pt x="3429050" y="0"/>
                  </a:lnTo>
                </a:path>
              </a:pathLst>
            </a:custGeom>
            <a:ln w="12699">
              <a:solidFill>
                <a:srgbClr val="C825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3781961" y="1282748"/>
            <a:ext cx="3380432" cy="345607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37465" rIns="0" bIns="0" rtlCol="0">
            <a:spAutoFit/>
          </a:bodyPr>
          <a:lstStyle/>
          <a:p>
            <a:pPr marL="1080770">
              <a:lnSpc>
                <a:spcPct val="100000"/>
              </a:lnSpc>
              <a:spcBef>
                <a:spcPts val="295"/>
              </a:spcBef>
            </a:pPr>
            <a:r>
              <a:rPr sz="20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Structure</a:t>
            </a:r>
            <a:endParaRPr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275859" y="1282749"/>
            <a:ext cx="3079750" cy="368691"/>
          </a:xfrm>
          <a:prstGeom prst="rect">
            <a:avLst/>
          </a:prstGeom>
          <a:solidFill>
            <a:srgbClr val="F1E4A5"/>
          </a:solidFill>
        </p:spPr>
        <p:txBody>
          <a:bodyPr vert="horz" wrap="square" lIns="0" tIns="603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75"/>
              </a:spcBef>
            </a:pPr>
            <a:r>
              <a:rPr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Form</a:t>
            </a:r>
            <a:endParaRPr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309856" y="6744707"/>
            <a:ext cx="4485640" cy="378309"/>
          </a:xfrm>
          <a:prstGeom prst="rect">
            <a:avLst/>
          </a:prstGeom>
          <a:solidFill>
            <a:srgbClr val="9399A2"/>
          </a:solidFill>
          <a:ln w="12699">
            <a:solidFill>
              <a:srgbClr val="DCBD23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10"/>
              </a:spcBef>
            </a:pPr>
            <a:r>
              <a:rPr sz="2200" b="1" spc="-25" dirty="0">
                <a:solidFill>
                  <a:srgbClr val="FFFFFF"/>
                </a:solidFill>
                <a:latin typeface="Arial"/>
                <a:cs typeface="Arial"/>
              </a:rPr>
              <a:t>Key</a:t>
            </a:r>
            <a:r>
              <a:rPr sz="22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b="1" dirty="0">
                <a:solidFill>
                  <a:srgbClr val="FFFFFF"/>
                </a:solidFill>
                <a:latin typeface="Arial"/>
                <a:cs typeface="Arial"/>
              </a:rPr>
              <a:t>Skills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483600" y="7250606"/>
            <a:ext cx="4311896" cy="2205732"/>
          </a:xfrm>
          <a:prstGeom prst="rect">
            <a:avLst/>
          </a:prstGeom>
          <a:ln w="12699">
            <a:solidFill>
              <a:srgbClr val="DCBD23"/>
            </a:solidFill>
          </a:ln>
        </p:spPr>
        <p:txBody>
          <a:bodyPr vert="horz" wrap="square" lIns="0" tIns="43180" rIns="0" bIns="0" rtlCol="0">
            <a:spAutoFit/>
          </a:bodyPr>
          <a:lstStyle/>
          <a:p>
            <a:pPr marL="47625">
              <a:lnSpc>
                <a:spcPct val="100000"/>
              </a:lnSpc>
              <a:spcBef>
                <a:spcPts val="340"/>
              </a:spcBef>
            </a:pP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r>
              <a:rPr sz="1400" b="1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sz="1400" b="1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</a:t>
            </a:r>
            <a:r>
              <a:rPr sz="1400" b="1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30</a:t>
            </a:r>
            <a:r>
              <a:rPr sz="1400" b="1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minutes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7625">
              <a:lnSpc>
                <a:spcPct val="100000"/>
              </a:lnSpc>
            </a:pP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r>
              <a:rPr sz="1400" b="1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sz="1400" b="1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—</a:t>
            </a:r>
            <a:r>
              <a:rPr sz="1400" b="1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</a:t>
            </a:r>
            <a:r>
              <a:rPr sz="1400" b="1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minutes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4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7625" marR="219075">
              <a:lnSpc>
                <a:spcPct val="100000"/>
              </a:lnSpc>
            </a:pP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sz="1400" b="1" spc="-8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1:</a:t>
            </a: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highlight key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word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question.  </a:t>
            </a:r>
            <a:endParaRPr lang="en-GB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7625" marR="219075">
              <a:lnSpc>
                <a:spcPct val="100000"/>
              </a:lnSpc>
            </a:pP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sz="1400" b="1" spc="-8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2:</a:t>
            </a: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annotat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first poem.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reading 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strategies covered in class. For example,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‘neon’ </a:t>
            </a:r>
            <a:r>
              <a:rPr sz="14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lines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 highlight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verbs.</a:t>
            </a:r>
          </a:p>
          <a:p>
            <a:pPr marL="47625">
              <a:lnSpc>
                <a:spcPct val="100000"/>
              </a:lnSpc>
            </a:pP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sz="1400" b="1" spc="-8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3:</a:t>
            </a: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 your response</a:t>
            </a:r>
          </a:p>
          <a:p>
            <a:pPr marL="47625">
              <a:lnSpc>
                <a:spcPct val="100000"/>
              </a:lnSpc>
            </a:pP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sz="1400" b="1" spc="-8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4:</a:t>
            </a: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answe</a:t>
            </a:r>
            <a:r>
              <a:rPr sz="1400" spc="-8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graphicFrame>
        <p:nvGraphicFramePr>
          <p:cNvPr id="26" name="object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739003"/>
              </p:ext>
            </p:extLst>
          </p:nvPr>
        </p:nvGraphicFramePr>
        <p:xfrm>
          <a:off x="226404" y="177799"/>
          <a:ext cx="3451179" cy="934643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74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49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745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2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7694">
                <a:tc gridSpan="4">
                  <a:txBody>
                    <a:bodyPr/>
                    <a:lstStyle/>
                    <a:p>
                      <a:pPr marL="103695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000" b="1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Language</a:t>
                      </a:r>
                      <a:endParaRPr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  <a:lnT w="19050">
                      <a:solidFill>
                        <a:srgbClr val="0365C0"/>
                      </a:solidFill>
                      <a:prstDash val="solid"/>
                    </a:lnT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617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5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Alliteration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15240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Repeated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first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letter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across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words.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5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Assonance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14097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Repeated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vowel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sound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across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words.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5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Consonance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35750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Repeated consonant sound across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number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words.</a:t>
                      </a: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5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74320" marR="230504" indent="-3937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lang="en-GB"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Colloquial </a:t>
                      </a:r>
                      <a:r>
                        <a:rPr lang="en-GB" sz="9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Language</a:t>
                      </a:r>
                      <a:endParaRPr sz="9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Casual,</a:t>
                      </a:r>
                      <a:r>
                        <a:rPr sz="1000" spc="-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informal</a:t>
                      </a:r>
                      <a:r>
                        <a:rPr sz="1000" spc="-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language.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2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Emotive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Appeals</a:t>
                      </a:r>
                      <a:r>
                        <a:rPr sz="1000" spc="-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your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emotions.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141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64160" marR="257810" algn="l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lang="en-GB" sz="9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Extended Metaphor</a:t>
                      </a:r>
                      <a:endParaRPr sz="9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11430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6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metapho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tha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unfolds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acros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multiple  lines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even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paragraphs.</a:t>
                      </a: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72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Half</a:t>
                      </a:r>
                      <a:r>
                        <a:rPr sz="1000" spc="-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GB" sz="1000" spc="-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</a:t>
                      </a:r>
                      <a:r>
                        <a:rPr sz="1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hyme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Nearly</a:t>
                      </a:r>
                      <a:r>
                        <a:rPr sz="1000" spc="-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rhymes.</a:t>
                      </a: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72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Hyperbole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Exaggeration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05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Imagery</a:t>
                      </a: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18351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Something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used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describe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something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else.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505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Internal</a:t>
                      </a:r>
                      <a:r>
                        <a:rPr sz="1000" spc="-4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GB" sz="1000" spc="-4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</a:t>
                      </a:r>
                      <a:r>
                        <a:rPr sz="1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hyme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25781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Rhyme that is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same line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poem.</a:t>
                      </a: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2381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Metaphor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10223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Something is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described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as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being </a:t>
                      </a:r>
                      <a:r>
                        <a:rPr sz="100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something else to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draw on a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comparison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between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the two.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72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Mood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atmosphere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505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Onomatopoeia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3524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6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verb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sound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lik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th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soun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it  makes.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505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Personification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34988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6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non-human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thin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i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given human  qualities.</a:t>
                      </a: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724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Plosive</a:t>
                      </a:r>
                      <a:r>
                        <a:rPr sz="1000" spc="-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Letters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p/t/k/b/d/g.</a:t>
                      </a: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4505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Rhyme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15938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Words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that sound the same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often found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at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poetry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lines.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4505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Semantic</a:t>
                      </a:r>
                      <a:r>
                        <a:rPr sz="1000" spc="-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GB" sz="1000" spc="-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</a:t>
                      </a:r>
                      <a:r>
                        <a:rPr sz="1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ield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29337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Words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that are about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linked to the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same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thing/theme.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781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Sibilance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6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repeated ‘s’</a:t>
                      </a:r>
                      <a:r>
                        <a:rPr sz="1000" spc="-7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sound.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5574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Simile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31051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6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compariso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i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mad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between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two  thing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using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word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‘like’</a:t>
                      </a:r>
                      <a:r>
                        <a:rPr sz="1000" spc="-7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 ‘as’.</a:t>
                      </a: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781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Symbolism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Some</a:t>
                      </a:r>
                      <a:r>
                        <a:rPr sz="1000" spc="-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representing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something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else.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4512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365C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365C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Tone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26098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emotions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feelings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coming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from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text/poem.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365C0"/>
                      </a:solidFill>
                      <a:prstDash val="solid"/>
                    </a:lnR>
                    <a:lnB w="12700">
                      <a:solidFill>
                        <a:srgbClr val="0365C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graphicFrame>
        <p:nvGraphicFramePr>
          <p:cNvPr id="27" name="object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747041"/>
              </p:ext>
            </p:extLst>
          </p:nvPr>
        </p:nvGraphicFramePr>
        <p:xfrm>
          <a:off x="3843443" y="1697373"/>
          <a:ext cx="3229610" cy="492515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100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9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382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Chronological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order</a:t>
                      </a: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time.</a:t>
                      </a: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2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Caesura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 marR="24701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6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break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th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middl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 a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lin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</a:t>
                      </a: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22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Enjambment</a:t>
                      </a: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 marR="26670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6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sentenc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runs over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mor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tha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one 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224">
                <a:tc>
                  <a:txBody>
                    <a:bodyPr/>
                    <a:lstStyle/>
                    <a:p>
                      <a:pPr marL="85725" marR="39370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Iambic Pentameter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 marR="120650" indent="3175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sets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unstressed/stressed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beats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917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Juxtaposition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 marR="1746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Deliberately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placing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two things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together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create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contrasting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effect.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22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Layout</a:t>
                      </a: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 marR="26860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Position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lang="en-GB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lines/words/stanzas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 a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page.</a:t>
                      </a: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622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Anaphora</a:t>
                      </a: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 marR="116839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Repeated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first few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words at the start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lines.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9399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Oxymoron</a:t>
                      </a: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Two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opposite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words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next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each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other.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377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Rhyme</a:t>
                      </a:r>
                      <a:r>
                        <a:rPr sz="1000" spc="-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scheme</a:t>
                      </a: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59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organisation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rhyme.</a:t>
                      </a:r>
                    </a:p>
                  </a:txBody>
                  <a:tcPr marL="0" marR="0" marT="330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22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Rhyming</a:t>
                      </a:r>
                      <a:r>
                        <a:rPr sz="1000" spc="-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couplet</a:t>
                      </a: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 marR="36830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Two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lines that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rhyme next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each </a:t>
                      </a:r>
                      <a:r>
                        <a:rPr sz="1000" spc="-24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other.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382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Stanza</a:t>
                      </a: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6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verse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poem.</a:t>
                      </a:r>
                    </a:p>
                  </a:txBody>
                  <a:tcPr marL="0" marR="0" marT="3302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622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Volta</a:t>
                      </a:r>
                      <a:endParaRPr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 marR="129539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turning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point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of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0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(usually</a:t>
                      </a:r>
                      <a:r>
                        <a:rPr sz="1000" spc="-1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 </a:t>
                      </a:r>
                      <a:r>
                        <a:rPr sz="1000" spc="-2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sonnet).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87599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Repetition</a:t>
                      </a:r>
                      <a:endParaRPr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Something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appears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more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than</a:t>
                      </a:r>
                      <a:r>
                        <a:rPr sz="100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once.</a:t>
                      </a: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28" name="object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513884"/>
              </p:ext>
            </p:extLst>
          </p:nvPr>
        </p:nvGraphicFramePr>
        <p:xfrm>
          <a:off x="7339718" y="1808311"/>
          <a:ext cx="3010804" cy="359088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84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6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672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Autobiographical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37909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</a:t>
                      </a:r>
                      <a:r>
                        <a:rPr sz="1050" spc="-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</a:t>
                      </a:r>
                      <a:r>
                        <a:rPr sz="1050" spc="-2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</a:t>
                      </a:r>
                      <a:r>
                        <a:rPr sz="105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about</a:t>
                      </a:r>
                      <a:r>
                        <a:rPr sz="105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the </a:t>
                      </a:r>
                      <a:r>
                        <a:rPr sz="1050" spc="-26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poet.</a:t>
                      </a: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349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Ballad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30480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Story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 - often </a:t>
                      </a:r>
                      <a:r>
                        <a:rPr sz="1050" spc="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organised</a:t>
                      </a:r>
                      <a:r>
                        <a:rPr sz="1050" spc="-2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into</a:t>
                      </a:r>
                      <a:r>
                        <a:rPr sz="1050" spc="-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four-line </a:t>
                      </a:r>
                      <a:r>
                        <a:rPr sz="1050" spc="-26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stanzas.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4349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Blank</a:t>
                      </a:r>
                      <a:r>
                        <a:rPr sz="1050" spc="-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verse</a:t>
                      </a: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26479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Verse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with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no rhyme</a:t>
                      </a:r>
                      <a:r>
                        <a:rPr lang="en-GB"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724">
                <a:tc>
                  <a:txBody>
                    <a:bodyPr/>
                    <a:lstStyle/>
                    <a:p>
                      <a:pPr marL="85725" marR="47625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Dramatic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monologue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197485" indent="2667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50" spc="-6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characte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speak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the  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reader.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672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Free</a:t>
                      </a:r>
                      <a:r>
                        <a:rPr sz="1050" spc="-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verse</a:t>
                      </a: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 marR="29083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50" spc="-6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wit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no regular  rhyme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rhythm.</a:t>
                      </a:r>
                    </a:p>
                  </a:txBody>
                  <a:tcPr marL="0" marR="0" marT="3238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907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1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Lyrical</a:t>
                      </a:r>
                      <a:endParaRPr sz="105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Emotional</a:t>
                      </a:r>
                      <a:r>
                        <a:rPr sz="1050" spc="-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</a:t>
                      </a:r>
                      <a:r>
                        <a:rPr sz="1050" spc="-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beautiful.</a:t>
                      </a: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907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Narrative</a:t>
                      </a:r>
                      <a:endParaRPr sz="105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r>
                        <a:rPr sz="1050" spc="-6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stor</a:t>
                      </a:r>
                      <a:r>
                        <a:rPr sz="1050" spc="-7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907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Rhetoric</a:t>
                      </a:r>
                      <a:endParaRPr sz="105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Persuasive.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238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907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Sonnet</a:t>
                      </a:r>
                      <a:endParaRPr sz="105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sz="1050" spc="-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spc="-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lined</a:t>
                      </a:r>
                      <a:r>
                        <a:rPr sz="1050" spc="-35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sz="105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poem.</a:t>
                      </a:r>
                    </a:p>
                  </a:txBody>
                  <a:tcPr marL="0" marR="0" marT="3238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pSp>
        <p:nvGrpSpPr>
          <p:cNvPr id="29" name="object 11">
            <a:extLst>
              <a:ext uri="{FF2B5EF4-FFF2-40B4-BE49-F238E27FC236}">
                <a16:creationId xmlns:a16="http://schemas.microsoft.com/office/drawing/2014/main" id="{738E1041-7CE0-42CB-A81A-2836AED60077}"/>
              </a:ext>
            </a:extLst>
          </p:cNvPr>
          <p:cNvGrpSpPr/>
          <p:nvPr/>
        </p:nvGrpSpPr>
        <p:grpSpPr>
          <a:xfrm>
            <a:off x="7255668" y="1263697"/>
            <a:ext cx="3099941" cy="4195983"/>
            <a:chOff x="3739108" y="1263697"/>
            <a:chExt cx="3442335" cy="5719445"/>
          </a:xfrm>
        </p:grpSpPr>
        <p:sp>
          <p:nvSpPr>
            <p:cNvPr id="30" name="object 12">
              <a:extLst>
                <a:ext uri="{FF2B5EF4-FFF2-40B4-BE49-F238E27FC236}">
                  <a16:creationId xmlns:a16="http://schemas.microsoft.com/office/drawing/2014/main" id="{0F5A6E5F-70A1-4181-A938-DA05A9A75A53}"/>
                </a:ext>
              </a:extLst>
            </p:cNvPr>
            <p:cNvSpPr/>
            <p:nvPr/>
          </p:nvSpPr>
          <p:spPr>
            <a:xfrm>
              <a:off x="3751808" y="1270047"/>
              <a:ext cx="3416935" cy="5706745"/>
            </a:xfrm>
            <a:custGeom>
              <a:avLst/>
              <a:gdLst/>
              <a:ahLst/>
              <a:cxnLst/>
              <a:rect l="l" t="t" r="r" b="b"/>
              <a:pathLst>
                <a:path w="3416934" h="5706745">
                  <a:moveTo>
                    <a:pt x="0" y="0"/>
                  </a:moveTo>
                  <a:lnTo>
                    <a:pt x="0" y="5706325"/>
                  </a:lnTo>
                </a:path>
                <a:path w="3416934" h="5706745">
                  <a:moveTo>
                    <a:pt x="3416350" y="0"/>
                  </a:moveTo>
                  <a:lnTo>
                    <a:pt x="3416350" y="5706325"/>
                  </a:lnTo>
                </a:path>
              </a:pathLst>
            </a:custGeom>
            <a:ln w="12699">
              <a:solidFill>
                <a:srgbClr val="C825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13">
              <a:extLst>
                <a:ext uri="{FF2B5EF4-FFF2-40B4-BE49-F238E27FC236}">
                  <a16:creationId xmlns:a16="http://schemas.microsoft.com/office/drawing/2014/main" id="{F31BBD64-DD7D-40C7-BA56-2CEAE35DA707}"/>
                </a:ext>
              </a:extLst>
            </p:cNvPr>
            <p:cNvSpPr/>
            <p:nvPr/>
          </p:nvSpPr>
          <p:spPr>
            <a:xfrm>
              <a:off x="3745459" y="1270048"/>
              <a:ext cx="3429635" cy="12700"/>
            </a:xfrm>
            <a:custGeom>
              <a:avLst/>
              <a:gdLst/>
              <a:ahLst/>
              <a:cxnLst/>
              <a:rect l="l" t="t" r="r" b="b"/>
              <a:pathLst>
                <a:path w="3429634" h="12700">
                  <a:moveTo>
                    <a:pt x="0" y="0"/>
                  </a:moveTo>
                  <a:lnTo>
                    <a:pt x="3429050" y="0"/>
                  </a:lnTo>
                  <a:lnTo>
                    <a:pt x="3429050" y="12699"/>
                  </a:lnTo>
                  <a:lnTo>
                    <a:pt x="0" y="126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250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14">
              <a:extLst>
                <a:ext uri="{FF2B5EF4-FFF2-40B4-BE49-F238E27FC236}">
                  <a16:creationId xmlns:a16="http://schemas.microsoft.com/office/drawing/2014/main" id="{4BD78C8A-0906-40D8-87E1-01953E7C2AD5}"/>
                </a:ext>
              </a:extLst>
            </p:cNvPr>
            <p:cNvSpPr/>
            <p:nvPr/>
          </p:nvSpPr>
          <p:spPr>
            <a:xfrm>
              <a:off x="3745458" y="6970023"/>
              <a:ext cx="3429635" cy="0"/>
            </a:xfrm>
            <a:custGeom>
              <a:avLst/>
              <a:gdLst/>
              <a:ahLst/>
              <a:cxnLst/>
              <a:rect l="l" t="t" r="r" b="b"/>
              <a:pathLst>
                <a:path w="3429634">
                  <a:moveTo>
                    <a:pt x="0" y="0"/>
                  </a:moveTo>
                  <a:lnTo>
                    <a:pt x="3429050" y="0"/>
                  </a:lnTo>
                </a:path>
              </a:pathLst>
            </a:custGeom>
            <a:ln w="12699">
              <a:solidFill>
                <a:srgbClr val="C825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3" name="object 25">
            <a:extLst>
              <a:ext uri="{FF2B5EF4-FFF2-40B4-BE49-F238E27FC236}">
                <a16:creationId xmlns:a16="http://schemas.microsoft.com/office/drawing/2014/main" id="{37DF7B27-46CA-4759-B4DE-D190F736FBDA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897895" y="294148"/>
            <a:ext cx="844175" cy="668831"/>
          </a:xfrm>
          <a:prstGeom prst="rect">
            <a:avLst/>
          </a:prstGeom>
        </p:spPr>
      </p:pic>
      <p:grpSp>
        <p:nvGrpSpPr>
          <p:cNvPr id="34" name="object 5">
            <a:extLst>
              <a:ext uri="{FF2B5EF4-FFF2-40B4-BE49-F238E27FC236}">
                <a16:creationId xmlns:a16="http://schemas.microsoft.com/office/drawing/2014/main" id="{96E3DD73-D355-4D9C-A817-8F18AD2E32C6}"/>
              </a:ext>
            </a:extLst>
          </p:cNvPr>
          <p:cNvGrpSpPr/>
          <p:nvPr/>
        </p:nvGrpSpPr>
        <p:grpSpPr>
          <a:xfrm>
            <a:off x="10435850" y="1259862"/>
            <a:ext cx="2333625" cy="3781592"/>
            <a:chOff x="10450139" y="1263697"/>
            <a:chExt cx="2333625" cy="4050029"/>
          </a:xfrm>
        </p:grpSpPr>
        <p:sp>
          <p:nvSpPr>
            <p:cNvPr id="35" name="object 6">
              <a:extLst>
                <a:ext uri="{FF2B5EF4-FFF2-40B4-BE49-F238E27FC236}">
                  <a16:creationId xmlns:a16="http://schemas.microsoft.com/office/drawing/2014/main" id="{777BD0AB-A181-4B9B-B767-CD260EA8CDC7}"/>
                </a:ext>
              </a:extLst>
            </p:cNvPr>
            <p:cNvSpPr/>
            <p:nvPr/>
          </p:nvSpPr>
          <p:spPr>
            <a:xfrm>
              <a:off x="10462839" y="1270047"/>
              <a:ext cx="2308225" cy="4037329"/>
            </a:xfrm>
            <a:custGeom>
              <a:avLst/>
              <a:gdLst/>
              <a:ahLst/>
              <a:cxnLst/>
              <a:rect l="l" t="t" r="r" b="b"/>
              <a:pathLst>
                <a:path w="2308225" h="4037329">
                  <a:moveTo>
                    <a:pt x="0" y="0"/>
                  </a:moveTo>
                  <a:lnTo>
                    <a:pt x="0" y="4036949"/>
                  </a:lnTo>
                </a:path>
                <a:path w="2308225" h="4037329">
                  <a:moveTo>
                    <a:pt x="2307849" y="0"/>
                  </a:moveTo>
                  <a:lnTo>
                    <a:pt x="2307849" y="4036949"/>
                  </a:lnTo>
                </a:path>
              </a:pathLst>
            </a:custGeom>
            <a:ln w="12699">
              <a:solidFill>
                <a:srgbClr val="DE6A1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7">
              <a:extLst>
                <a:ext uri="{FF2B5EF4-FFF2-40B4-BE49-F238E27FC236}">
                  <a16:creationId xmlns:a16="http://schemas.microsoft.com/office/drawing/2014/main" id="{5C8C2CA3-50F6-4972-9291-C44E01D32435}"/>
                </a:ext>
              </a:extLst>
            </p:cNvPr>
            <p:cNvSpPr/>
            <p:nvPr/>
          </p:nvSpPr>
          <p:spPr>
            <a:xfrm>
              <a:off x="10456490" y="1270048"/>
              <a:ext cx="2320925" cy="12700"/>
            </a:xfrm>
            <a:custGeom>
              <a:avLst/>
              <a:gdLst/>
              <a:ahLst/>
              <a:cxnLst/>
              <a:rect l="l" t="t" r="r" b="b"/>
              <a:pathLst>
                <a:path w="2320925" h="12700">
                  <a:moveTo>
                    <a:pt x="0" y="0"/>
                  </a:moveTo>
                  <a:lnTo>
                    <a:pt x="2320549" y="0"/>
                  </a:lnTo>
                  <a:lnTo>
                    <a:pt x="2320549" y="12699"/>
                  </a:lnTo>
                  <a:lnTo>
                    <a:pt x="0" y="126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E6A1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8">
              <a:extLst>
                <a:ext uri="{FF2B5EF4-FFF2-40B4-BE49-F238E27FC236}">
                  <a16:creationId xmlns:a16="http://schemas.microsoft.com/office/drawing/2014/main" id="{50101364-E85C-48EE-8EC5-F81140BFF794}"/>
                </a:ext>
              </a:extLst>
            </p:cNvPr>
            <p:cNvSpPr/>
            <p:nvPr/>
          </p:nvSpPr>
          <p:spPr>
            <a:xfrm>
              <a:off x="10456489" y="5300648"/>
              <a:ext cx="2320925" cy="0"/>
            </a:xfrm>
            <a:custGeom>
              <a:avLst/>
              <a:gdLst/>
              <a:ahLst/>
              <a:cxnLst/>
              <a:rect l="l" t="t" r="r" b="b"/>
              <a:pathLst>
                <a:path w="2320925">
                  <a:moveTo>
                    <a:pt x="0" y="0"/>
                  </a:moveTo>
                  <a:lnTo>
                    <a:pt x="2320549" y="0"/>
                  </a:lnTo>
                </a:path>
              </a:pathLst>
            </a:custGeom>
            <a:ln w="12699">
              <a:solidFill>
                <a:srgbClr val="DE6A1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9">
            <a:extLst>
              <a:ext uri="{FF2B5EF4-FFF2-40B4-BE49-F238E27FC236}">
                <a16:creationId xmlns:a16="http://schemas.microsoft.com/office/drawing/2014/main" id="{4C391ABB-4B1A-475E-B1BF-A26B2EA4A743}"/>
              </a:ext>
            </a:extLst>
          </p:cNvPr>
          <p:cNvSpPr txBox="1"/>
          <p:nvPr/>
        </p:nvSpPr>
        <p:spPr>
          <a:xfrm>
            <a:off x="10461250" y="1294611"/>
            <a:ext cx="2295525" cy="713657"/>
          </a:xfrm>
          <a:prstGeom prst="rect">
            <a:avLst/>
          </a:prstGeom>
          <a:solidFill>
            <a:srgbClr val="BEE0FF"/>
          </a:solidFill>
        </p:spPr>
        <p:txBody>
          <a:bodyPr vert="horz" wrap="square" lIns="0" tIns="66675" rIns="0" bIns="0" rtlCol="0">
            <a:spAutoFit/>
          </a:bodyPr>
          <a:lstStyle/>
          <a:p>
            <a:pPr marL="440690" marR="316230" indent="-116839">
              <a:lnSpc>
                <a:spcPct val="100000"/>
              </a:lnSpc>
              <a:spcBef>
                <a:spcPts val="525"/>
              </a:spcBef>
            </a:pPr>
            <a:r>
              <a:rPr sz="2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Assessment  </a:t>
            </a:r>
            <a:r>
              <a:rPr sz="2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Objectives</a:t>
            </a:r>
            <a:endParaRPr sz="2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object 10">
            <a:extLst>
              <a:ext uri="{FF2B5EF4-FFF2-40B4-BE49-F238E27FC236}">
                <a16:creationId xmlns:a16="http://schemas.microsoft.com/office/drawing/2014/main" id="{60206106-7FF3-45D8-95A6-26FDF3210AE4}"/>
              </a:ext>
            </a:extLst>
          </p:cNvPr>
          <p:cNvSpPr txBox="1"/>
          <p:nvPr/>
        </p:nvSpPr>
        <p:spPr>
          <a:xfrm>
            <a:off x="10496800" y="2168386"/>
            <a:ext cx="2295525" cy="2799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Times New Roman"/>
                <a:cs typeface="Times New Roman"/>
              </a:rPr>
              <a:t>Assessment</a:t>
            </a:r>
            <a:r>
              <a:rPr sz="1400" b="1" spc="-35" dirty="0">
                <a:latin typeface="Times New Roman"/>
                <a:cs typeface="Times New Roman"/>
              </a:rPr>
              <a:t> </a:t>
            </a:r>
            <a:r>
              <a:rPr sz="1400" b="1" spc="-5" dirty="0">
                <a:latin typeface="Times New Roman"/>
                <a:cs typeface="Times New Roman"/>
              </a:rPr>
              <a:t>Objective</a:t>
            </a:r>
            <a:r>
              <a:rPr sz="1400" b="1" spc="-3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1:</a:t>
            </a:r>
            <a:endParaRPr sz="1400" dirty="0">
              <a:latin typeface="Times New Roman"/>
              <a:cs typeface="Times New Roman"/>
            </a:endParaRPr>
          </a:p>
          <a:p>
            <a:pPr marL="212725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400" spc="-5" dirty="0">
                <a:latin typeface="Times New Roman"/>
                <a:cs typeface="Times New Roman"/>
              </a:rPr>
              <a:t>Wha</a:t>
            </a:r>
            <a:r>
              <a:rPr sz="1400" dirty="0">
                <a:latin typeface="Times New Roman"/>
                <a:cs typeface="Times New Roman"/>
              </a:rPr>
              <a:t>t</a:t>
            </a:r>
            <a:r>
              <a:rPr sz="1400" spc="-5" dirty="0">
                <a:latin typeface="Times New Roman"/>
                <a:cs typeface="Times New Roman"/>
              </a:rPr>
              <a:t> i</a:t>
            </a:r>
            <a:r>
              <a:rPr sz="1400" dirty="0">
                <a:latin typeface="Times New Roman"/>
                <a:cs typeface="Times New Roman"/>
              </a:rPr>
              <a:t>s</a:t>
            </a:r>
            <a:r>
              <a:rPr sz="1400" spc="-8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AO1?</a:t>
            </a:r>
            <a:endParaRPr sz="1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450" dirty="0">
              <a:latin typeface="Times New Roman"/>
              <a:cs typeface="Times New Roman"/>
            </a:endParaRPr>
          </a:p>
          <a:p>
            <a:pPr marL="212090" marR="140970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400" spc="-5" dirty="0">
                <a:latin typeface="Times New Roman"/>
                <a:cs typeface="Times New Roman"/>
              </a:rPr>
              <a:t>What are the </a:t>
            </a:r>
            <a:r>
              <a:rPr sz="1400" dirty="0">
                <a:latin typeface="Times New Roman"/>
                <a:cs typeface="Times New Roman"/>
              </a:rPr>
              <a:t>key 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ingredients </a:t>
            </a:r>
            <a:r>
              <a:rPr sz="1400" dirty="0">
                <a:latin typeface="Times New Roman"/>
                <a:cs typeface="Times New Roman"/>
              </a:rPr>
              <a:t>of </a:t>
            </a:r>
            <a:r>
              <a:rPr sz="1400" spc="-5" dirty="0">
                <a:latin typeface="Times New Roman"/>
                <a:cs typeface="Times New Roman"/>
              </a:rPr>
              <a:t>an answer </a:t>
            </a:r>
            <a:r>
              <a:rPr sz="140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tha</a:t>
            </a:r>
            <a:r>
              <a:rPr sz="1400" dirty="0">
                <a:latin typeface="Times New Roman"/>
                <a:cs typeface="Times New Roman"/>
              </a:rPr>
              <a:t>t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responds </a:t>
            </a:r>
            <a:r>
              <a:rPr sz="1400" spc="-5" dirty="0">
                <a:latin typeface="Times New Roman"/>
                <a:cs typeface="Times New Roman"/>
              </a:rPr>
              <a:t>wel</a:t>
            </a:r>
            <a:r>
              <a:rPr sz="1400" dirty="0">
                <a:latin typeface="Times New Roman"/>
                <a:cs typeface="Times New Roman"/>
              </a:rPr>
              <a:t>l</a:t>
            </a:r>
            <a:r>
              <a:rPr sz="1400" spc="-5" dirty="0">
                <a:latin typeface="Times New Roman"/>
                <a:cs typeface="Times New Roman"/>
              </a:rPr>
              <a:t> t</a:t>
            </a:r>
            <a:r>
              <a:rPr sz="1400" dirty="0">
                <a:latin typeface="Times New Roman"/>
                <a:cs typeface="Times New Roman"/>
              </a:rPr>
              <a:t>o</a:t>
            </a:r>
            <a:r>
              <a:rPr sz="1400" spc="-8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AO1?</a:t>
            </a:r>
            <a:endParaRPr sz="1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1450" dirty="0">
              <a:latin typeface="Times New Roman"/>
              <a:cs typeface="Times New Roman"/>
            </a:endParaRPr>
          </a:p>
          <a:p>
            <a:pPr marL="40640">
              <a:lnSpc>
                <a:spcPct val="100000"/>
              </a:lnSpc>
            </a:pPr>
            <a:r>
              <a:rPr sz="1400" b="1" spc="-5" dirty="0">
                <a:latin typeface="Times New Roman"/>
                <a:cs typeface="Times New Roman"/>
              </a:rPr>
              <a:t>Assessment</a:t>
            </a:r>
            <a:r>
              <a:rPr sz="1400" b="1" spc="-35" dirty="0">
                <a:latin typeface="Times New Roman"/>
                <a:cs typeface="Times New Roman"/>
              </a:rPr>
              <a:t> </a:t>
            </a:r>
            <a:r>
              <a:rPr sz="1400" b="1" spc="-5" dirty="0">
                <a:latin typeface="Times New Roman"/>
                <a:cs typeface="Times New Roman"/>
              </a:rPr>
              <a:t>Objective</a:t>
            </a:r>
            <a:r>
              <a:rPr sz="1400" b="1" spc="-3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2:</a:t>
            </a:r>
            <a:endParaRPr sz="1400" dirty="0">
              <a:latin typeface="Times New Roman"/>
              <a:cs typeface="Times New Roman"/>
            </a:endParaRPr>
          </a:p>
          <a:p>
            <a:pPr marL="212725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400" spc="-5" dirty="0">
                <a:latin typeface="Times New Roman"/>
                <a:cs typeface="Times New Roman"/>
              </a:rPr>
              <a:t>Wha</a:t>
            </a:r>
            <a:r>
              <a:rPr sz="1400" dirty="0">
                <a:latin typeface="Times New Roman"/>
                <a:cs typeface="Times New Roman"/>
              </a:rPr>
              <a:t>t</a:t>
            </a:r>
            <a:r>
              <a:rPr sz="1400" spc="-5" dirty="0">
                <a:latin typeface="Times New Roman"/>
                <a:cs typeface="Times New Roman"/>
              </a:rPr>
              <a:t> i</a:t>
            </a:r>
            <a:r>
              <a:rPr sz="1400" dirty="0">
                <a:latin typeface="Times New Roman"/>
                <a:cs typeface="Times New Roman"/>
              </a:rPr>
              <a:t>s</a:t>
            </a:r>
            <a:r>
              <a:rPr sz="1400" spc="-8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AO2?</a:t>
            </a:r>
            <a:endParaRPr sz="1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450" dirty="0">
              <a:latin typeface="Times New Roman"/>
              <a:cs typeface="Times New Roman"/>
            </a:endParaRPr>
          </a:p>
          <a:p>
            <a:pPr marL="212090" marR="140970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400" spc="-5" dirty="0">
                <a:latin typeface="Times New Roman"/>
                <a:cs typeface="Times New Roman"/>
              </a:rPr>
              <a:t>What are the </a:t>
            </a:r>
            <a:r>
              <a:rPr sz="1400" dirty="0">
                <a:latin typeface="Times New Roman"/>
                <a:cs typeface="Times New Roman"/>
              </a:rPr>
              <a:t>key 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ingredients </a:t>
            </a:r>
            <a:r>
              <a:rPr sz="1400" dirty="0">
                <a:latin typeface="Times New Roman"/>
                <a:cs typeface="Times New Roman"/>
              </a:rPr>
              <a:t>of </a:t>
            </a:r>
            <a:r>
              <a:rPr sz="1400" spc="-5" dirty="0">
                <a:latin typeface="Times New Roman"/>
                <a:cs typeface="Times New Roman"/>
              </a:rPr>
              <a:t>an answer </a:t>
            </a:r>
            <a:r>
              <a:rPr sz="140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tha</a:t>
            </a:r>
            <a:r>
              <a:rPr sz="1400" dirty="0">
                <a:latin typeface="Times New Roman"/>
                <a:cs typeface="Times New Roman"/>
              </a:rPr>
              <a:t>t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responds </a:t>
            </a:r>
            <a:r>
              <a:rPr sz="1400" spc="-5" dirty="0">
                <a:latin typeface="Times New Roman"/>
                <a:cs typeface="Times New Roman"/>
              </a:rPr>
              <a:t>wel</a:t>
            </a:r>
            <a:r>
              <a:rPr sz="1400" dirty="0">
                <a:latin typeface="Times New Roman"/>
                <a:cs typeface="Times New Roman"/>
              </a:rPr>
              <a:t>l</a:t>
            </a:r>
            <a:r>
              <a:rPr sz="1400" spc="-5" dirty="0">
                <a:latin typeface="Times New Roman"/>
                <a:cs typeface="Times New Roman"/>
              </a:rPr>
              <a:t> t</a:t>
            </a:r>
            <a:r>
              <a:rPr sz="1400" dirty="0">
                <a:latin typeface="Times New Roman"/>
                <a:cs typeface="Times New Roman"/>
              </a:rPr>
              <a:t>o</a:t>
            </a:r>
            <a:r>
              <a:rPr sz="1400" spc="-8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AO2?</a:t>
            </a:r>
            <a:endParaRPr sz="1400" dirty="0">
              <a:latin typeface="Times New Roman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837BA89-8F89-4554-97FB-85CB2324B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1401" y="8610600"/>
            <a:ext cx="733092" cy="7353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E1E7660-611D-449A-B475-BE5E8AC360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5270" y="5658442"/>
            <a:ext cx="780874" cy="7905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7D10E1-D712-4A3B-8C0D-EF0F4628F5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8645" y="1896729"/>
            <a:ext cx="676636" cy="71063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bject 26">
            <a:extLst>
              <a:ext uri="{FF2B5EF4-FFF2-40B4-BE49-F238E27FC236}">
                <a16:creationId xmlns:a16="http://schemas.microsoft.com/office/drawing/2014/main" id="{5EAFDDF1-3FB1-4C04-A415-59EDD079F18A}"/>
              </a:ext>
            </a:extLst>
          </p:cNvPr>
          <p:cNvSpPr/>
          <p:nvPr/>
        </p:nvSpPr>
        <p:spPr>
          <a:xfrm>
            <a:off x="3847066" y="1267111"/>
            <a:ext cx="3410503" cy="459105"/>
          </a:xfrm>
          <a:custGeom>
            <a:avLst/>
            <a:gdLst/>
            <a:ahLst/>
            <a:cxnLst/>
            <a:rect l="l" t="t" r="r" b="b"/>
            <a:pathLst>
              <a:path w="3092450" h="459105">
                <a:moveTo>
                  <a:pt x="3091974" y="458774"/>
                </a:moveTo>
                <a:lnTo>
                  <a:pt x="0" y="458774"/>
                </a:lnTo>
                <a:lnTo>
                  <a:pt x="0" y="0"/>
                </a:lnTo>
                <a:lnTo>
                  <a:pt x="3091974" y="0"/>
                </a:lnTo>
                <a:lnTo>
                  <a:pt x="3091974" y="458774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26">
            <a:extLst>
              <a:ext uri="{FF2B5EF4-FFF2-40B4-BE49-F238E27FC236}">
                <a16:creationId xmlns:a16="http://schemas.microsoft.com/office/drawing/2014/main" id="{5B23730C-6694-46B5-B32B-E00560701660}"/>
              </a:ext>
            </a:extLst>
          </p:cNvPr>
          <p:cNvSpPr/>
          <p:nvPr/>
        </p:nvSpPr>
        <p:spPr>
          <a:xfrm>
            <a:off x="237664" y="296631"/>
            <a:ext cx="3494039" cy="412001"/>
          </a:xfrm>
          <a:custGeom>
            <a:avLst/>
            <a:gdLst/>
            <a:ahLst/>
            <a:cxnLst/>
            <a:rect l="l" t="t" r="r" b="b"/>
            <a:pathLst>
              <a:path w="3092450" h="459105">
                <a:moveTo>
                  <a:pt x="3091974" y="458774"/>
                </a:moveTo>
                <a:lnTo>
                  <a:pt x="0" y="458774"/>
                </a:lnTo>
                <a:lnTo>
                  <a:pt x="0" y="0"/>
                </a:lnTo>
                <a:lnTo>
                  <a:pt x="3091974" y="0"/>
                </a:lnTo>
                <a:lnTo>
                  <a:pt x="3091974" y="458774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30772" y="177800"/>
            <a:ext cx="8940292" cy="901529"/>
          </a:xfrm>
          <a:prstGeom prst="rect">
            <a:avLst/>
          </a:prstGeom>
          <a:ln w="38099">
            <a:solidFill>
              <a:srgbClr val="0365C0"/>
            </a:solidFill>
          </a:ln>
        </p:spPr>
        <p:txBody>
          <a:bodyPr vert="horz" wrap="square" lIns="0" tIns="69850" rIns="0" bIns="0" rtlCol="0">
            <a:spAutoFit/>
          </a:bodyPr>
          <a:lstStyle/>
          <a:p>
            <a:pPr marL="142240" marR="2915920">
              <a:lnSpc>
                <a:spcPct val="100000"/>
              </a:lnSpc>
              <a:spcBef>
                <a:spcPts val="550"/>
              </a:spcBef>
            </a:pPr>
            <a:r>
              <a:rPr spc="85" dirty="0"/>
              <a:t>GCSE </a:t>
            </a:r>
            <a:r>
              <a:rPr spc="-65" dirty="0"/>
              <a:t>English </a:t>
            </a:r>
            <a:r>
              <a:rPr spc="-55" dirty="0"/>
              <a:t>Unseen</a:t>
            </a:r>
            <a:r>
              <a:rPr spc="-50" dirty="0"/>
              <a:t> </a:t>
            </a:r>
            <a:r>
              <a:rPr spc="-95" dirty="0"/>
              <a:t>Poetry</a:t>
            </a:r>
            <a:br>
              <a:rPr lang="en-GB" spc="-95" dirty="0"/>
            </a:br>
            <a:endParaRPr spc="-95" dirty="0"/>
          </a:p>
        </p:txBody>
      </p:sp>
      <p:sp>
        <p:nvSpPr>
          <p:cNvPr id="3" name="object 3"/>
          <p:cNvSpPr txBox="1"/>
          <p:nvPr/>
        </p:nvSpPr>
        <p:spPr>
          <a:xfrm>
            <a:off x="3751807" y="7039043"/>
            <a:ext cx="4485640" cy="347531"/>
          </a:xfrm>
          <a:prstGeom prst="rect">
            <a:avLst/>
          </a:prstGeom>
          <a:solidFill>
            <a:srgbClr val="AE81CC"/>
          </a:solidFill>
          <a:ln w="12699">
            <a:solidFill>
              <a:srgbClr val="DCBD23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10"/>
              </a:spcBef>
            </a:pPr>
            <a:r>
              <a:rPr sz="2000" b="1" spc="-5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Example</a:t>
            </a:r>
            <a:r>
              <a:rPr sz="2000" b="1" spc="-30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2000" b="1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Questions</a:t>
            </a:r>
            <a:endParaRPr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64509" y="7425857"/>
            <a:ext cx="4485640" cy="1982594"/>
          </a:xfrm>
          <a:prstGeom prst="rect">
            <a:avLst/>
          </a:prstGeom>
          <a:ln w="12699">
            <a:solidFill>
              <a:srgbClr val="DCBD23"/>
            </a:solidFill>
          </a:ln>
        </p:spPr>
        <p:txBody>
          <a:bodyPr vert="horz" wrap="square" lIns="0" tIns="43180" rIns="0" bIns="0" rtlCol="0">
            <a:spAutoFit/>
          </a:bodyPr>
          <a:lstStyle/>
          <a:p>
            <a:pPr marL="47625">
              <a:lnSpc>
                <a:spcPct val="100000"/>
              </a:lnSpc>
              <a:spcBef>
                <a:spcPts val="340"/>
              </a:spcBef>
            </a:pP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r>
              <a:rPr sz="1400" b="1" spc="-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33375" indent="-259079">
              <a:lnSpc>
                <a:spcPct val="100000"/>
              </a:lnSpc>
              <a:buFont typeface="Arial MT"/>
              <a:buChar char="•"/>
              <a:tabLst>
                <a:tab pos="332740" algn="l"/>
                <a:tab pos="333375" algn="l"/>
              </a:tabLst>
            </a:pP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does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test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ability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do?</a:t>
            </a:r>
          </a:p>
          <a:p>
            <a:pPr marL="333375" indent="-259079">
              <a:lnSpc>
                <a:spcPct val="100000"/>
              </a:lnSpc>
              <a:buFont typeface="Arial MT"/>
              <a:buChar char="•"/>
              <a:tabLst>
                <a:tab pos="332740" algn="l"/>
                <a:tab pos="333375" algn="l"/>
              </a:tabLst>
            </a:pP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many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poems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will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have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talk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about?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33375" indent="-259079">
              <a:lnSpc>
                <a:spcPct val="100000"/>
              </a:lnSpc>
              <a:buFont typeface="Arial MT"/>
              <a:buChar char="•"/>
              <a:tabLst>
                <a:tab pos="332740" algn="l"/>
                <a:tab pos="333375" algn="l"/>
              </a:tabLst>
            </a:pP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</a:t>
            </a:r>
            <a:r>
              <a:rPr sz="14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many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marks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worth?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7625">
              <a:lnSpc>
                <a:spcPct val="100000"/>
              </a:lnSpc>
            </a:pPr>
            <a:r>
              <a:rPr sz="14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r>
              <a:rPr sz="1400" b="1" spc="-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33375" indent="-259079">
              <a:lnSpc>
                <a:spcPct val="100000"/>
              </a:lnSpc>
              <a:buFont typeface="Arial MT"/>
              <a:buChar char="•"/>
              <a:tabLst>
                <a:tab pos="332740" algn="l"/>
                <a:tab pos="333375" algn="l"/>
              </a:tabLst>
            </a:pP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does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test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ability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do?</a:t>
            </a:r>
          </a:p>
          <a:p>
            <a:pPr marL="333375" indent="-259079">
              <a:lnSpc>
                <a:spcPct val="100000"/>
              </a:lnSpc>
              <a:buFont typeface="Arial MT"/>
              <a:buChar char="•"/>
              <a:tabLst>
                <a:tab pos="332740" algn="l"/>
                <a:tab pos="333375" algn="l"/>
              </a:tabLst>
            </a:pP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many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poems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will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have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talk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about?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33375" indent="-259079">
              <a:lnSpc>
                <a:spcPct val="100000"/>
              </a:lnSpc>
              <a:buFont typeface="Arial MT"/>
              <a:buChar char="•"/>
              <a:tabLst>
                <a:tab pos="332740" algn="l"/>
                <a:tab pos="333375" algn="l"/>
              </a:tabLst>
            </a:pP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</a:t>
            </a:r>
            <a:r>
              <a:rPr sz="14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many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marks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this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worth?</a:t>
            </a:r>
            <a:endParaRPr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0454595" y="1229421"/>
            <a:ext cx="2333625" cy="3781592"/>
            <a:chOff x="10450139" y="1263697"/>
            <a:chExt cx="2333625" cy="4050029"/>
          </a:xfrm>
        </p:grpSpPr>
        <p:sp>
          <p:nvSpPr>
            <p:cNvPr id="6" name="object 6"/>
            <p:cNvSpPr/>
            <p:nvPr/>
          </p:nvSpPr>
          <p:spPr>
            <a:xfrm>
              <a:off x="10462839" y="1270047"/>
              <a:ext cx="2308225" cy="4037329"/>
            </a:xfrm>
            <a:custGeom>
              <a:avLst/>
              <a:gdLst/>
              <a:ahLst/>
              <a:cxnLst/>
              <a:rect l="l" t="t" r="r" b="b"/>
              <a:pathLst>
                <a:path w="2308225" h="4037329">
                  <a:moveTo>
                    <a:pt x="0" y="0"/>
                  </a:moveTo>
                  <a:lnTo>
                    <a:pt x="0" y="4036949"/>
                  </a:lnTo>
                </a:path>
                <a:path w="2308225" h="4037329">
                  <a:moveTo>
                    <a:pt x="2307849" y="0"/>
                  </a:moveTo>
                  <a:lnTo>
                    <a:pt x="2307849" y="4036949"/>
                  </a:lnTo>
                </a:path>
              </a:pathLst>
            </a:custGeom>
            <a:ln w="12699">
              <a:solidFill>
                <a:srgbClr val="DE6A1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456490" y="1270048"/>
              <a:ext cx="2320925" cy="12700"/>
            </a:xfrm>
            <a:custGeom>
              <a:avLst/>
              <a:gdLst/>
              <a:ahLst/>
              <a:cxnLst/>
              <a:rect l="l" t="t" r="r" b="b"/>
              <a:pathLst>
                <a:path w="2320925" h="12700">
                  <a:moveTo>
                    <a:pt x="0" y="0"/>
                  </a:moveTo>
                  <a:lnTo>
                    <a:pt x="2320549" y="0"/>
                  </a:lnTo>
                  <a:lnTo>
                    <a:pt x="2320549" y="12699"/>
                  </a:lnTo>
                  <a:lnTo>
                    <a:pt x="0" y="126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E6A1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456489" y="5300648"/>
              <a:ext cx="2320925" cy="0"/>
            </a:xfrm>
            <a:custGeom>
              <a:avLst/>
              <a:gdLst/>
              <a:ahLst/>
              <a:cxnLst/>
              <a:rect l="l" t="t" r="r" b="b"/>
              <a:pathLst>
                <a:path w="2320925">
                  <a:moveTo>
                    <a:pt x="0" y="0"/>
                  </a:moveTo>
                  <a:lnTo>
                    <a:pt x="2320549" y="0"/>
                  </a:lnTo>
                </a:path>
              </a:pathLst>
            </a:custGeom>
            <a:ln w="12699">
              <a:solidFill>
                <a:srgbClr val="DE6A1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0479995" y="1264170"/>
            <a:ext cx="2295525" cy="713657"/>
          </a:xfrm>
          <a:prstGeom prst="rect">
            <a:avLst/>
          </a:prstGeom>
          <a:solidFill>
            <a:srgbClr val="BEE0FF"/>
          </a:solidFill>
        </p:spPr>
        <p:txBody>
          <a:bodyPr vert="horz" wrap="square" lIns="0" tIns="66675" rIns="0" bIns="0" rtlCol="0">
            <a:spAutoFit/>
          </a:bodyPr>
          <a:lstStyle/>
          <a:p>
            <a:pPr marL="440690" marR="316230" indent="-116839">
              <a:lnSpc>
                <a:spcPct val="100000"/>
              </a:lnSpc>
              <a:spcBef>
                <a:spcPts val="525"/>
              </a:spcBef>
            </a:pPr>
            <a:r>
              <a:rPr sz="21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Assessment  </a:t>
            </a:r>
            <a:r>
              <a:rPr sz="2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Objectives</a:t>
            </a:r>
            <a:endParaRPr sz="2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515545" y="2137945"/>
            <a:ext cx="2295525" cy="2799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64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Times New Roman"/>
                <a:cs typeface="Times New Roman"/>
              </a:rPr>
              <a:t>Assessment</a:t>
            </a:r>
            <a:r>
              <a:rPr sz="1400" b="1" spc="-35" dirty="0">
                <a:latin typeface="Times New Roman"/>
                <a:cs typeface="Times New Roman"/>
              </a:rPr>
              <a:t> </a:t>
            </a:r>
            <a:r>
              <a:rPr sz="1400" b="1" spc="-5" dirty="0">
                <a:latin typeface="Times New Roman"/>
                <a:cs typeface="Times New Roman"/>
              </a:rPr>
              <a:t>Objective</a:t>
            </a:r>
            <a:r>
              <a:rPr sz="1400" b="1" spc="-3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1:</a:t>
            </a:r>
            <a:endParaRPr sz="1400" dirty="0">
              <a:latin typeface="Times New Roman"/>
              <a:cs typeface="Times New Roman"/>
            </a:endParaRPr>
          </a:p>
          <a:p>
            <a:pPr marL="212725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400" spc="-5" dirty="0">
                <a:latin typeface="Times New Roman"/>
                <a:cs typeface="Times New Roman"/>
              </a:rPr>
              <a:t>Wha</a:t>
            </a:r>
            <a:r>
              <a:rPr sz="1400" dirty="0">
                <a:latin typeface="Times New Roman"/>
                <a:cs typeface="Times New Roman"/>
              </a:rPr>
              <a:t>t</a:t>
            </a:r>
            <a:r>
              <a:rPr sz="1400" spc="-5" dirty="0">
                <a:latin typeface="Times New Roman"/>
                <a:cs typeface="Times New Roman"/>
              </a:rPr>
              <a:t> i</a:t>
            </a:r>
            <a:r>
              <a:rPr sz="1400" dirty="0">
                <a:latin typeface="Times New Roman"/>
                <a:cs typeface="Times New Roman"/>
              </a:rPr>
              <a:t>s</a:t>
            </a:r>
            <a:r>
              <a:rPr sz="1400" spc="-8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AO1?</a:t>
            </a:r>
            <a:endParaRPr sz="1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450" dirty="0">
              <a:latin typeface="Times New Roman"/>
              <a:cs typeface="Times New Roman"/>
            </a:endParaRPr>
          </a:p>
          <a:p>
            <a:pPr marL="212090" marR="140970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400" spc="-5" dirty="0">
                <a:latin typeface="Times New Roman"/>
                <a:cs typeface="Times New Roman"/>
              </a:rPr>
              <a:t>What are the </a:t>
            </a:r>
            <a:r>
              <a:rPr sz="1400" dirty="0">
                <a:latin typeface="Times New Roman"/>
                <a:cs typeface="Times New Roman"/>
              </a:rPr>
              <a:t>key 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ingredients </a:t>
            </a:r>
            <a:r>
              <a:rPr sz="1400" dirty="0">
                <a:latin typeface="Times New Roman"/>
                <a:cs typeface="Times New Roman"/>
              </a:rPr>
              <a:t>of </a:t>
            </a:r>
            <a:r>
              <a:rPr sz="1400" spc="-5" dirty="0">
                <a:latin typeface="Times New Roman"/>
                <a:cs typeface="Times New Roman"/>
              </a:rPr>
              <a:t>an answer </a:t>
            </a:r>
            <a:r>
              <a:rPr sz="140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tha</a:t>
            </a:r>
            <a:r>
              <a:rPr sz="1400" dirty="0">
                <a:latin typeface="Times New Roman"/>
                <a:cs typeface="Times New Roman"/>
              </a:rPr>
              <a:t>t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responds </a:t>
            </a:r>
            <a:r>
              <a:rPr sz="1400" spc="-5" dirty="0">
                <a:latin typeface="Times New Roman"/>
                <a:cs typeface="Times New Roman"/>
              </a:rPr>
              <a:t>wel</a:t>
            </a:r>
            <a:r>
              <a:rPr sz="1400" dirty="0">
                <a:latin typeface="Times New Roman"/>
                <a:cs typeface="Times New Roman"/>
              </a:rPr>
              <a:t>l</a:t>
            </a:r>
            <a:r>
              <a:rPr sz="1400" spc="-5" dirty="0">
                <a:latin typeface="Times New Roman"/>
                <a:cs typeface="Times New Roman"/>
              </a:rPr>
              <a:t> t</a:t>
            </a:r>
            <a:r>
              <a:rPr sz="1400" dirty="0">
                <a:latin typeface="Times New Roman"/>
                <a:cs typeface="Times New Roman"/>
              </a:rPr>
              <a:t>o</a:t>
            </a:r>
            <a:r>
              <a:rPr sz="1400" spc="-8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AO1?</a:t>
            </a:r>
            <a:endParaRPr sz="1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1450" dirty="0">
              <a:latin typeface="Times New Roman"/>
              <a:cs typeface="Times New Roman"/>
            </a:endParaRPr>
          </a:p>
          <a:p>
            <a:pPr marL="40640">
              <a:lnSpc>
                <a:spcPct val="100000"/>
              </a:lnSpc>
            </a:pPr>
            <a:r>
              <a:rPr sz="1400" b="1" spc="-5" dirty="0">
                <a:latin typeface="Times New Roman"/>
                <a:cs typeface="Times New Roman"/>
              </a:rPr>
              <a:t>Assessment</a:t>
            </a:r>
            <a:r>
              <a:rPr sz="1400" b="1" spc="-35" dirty="0">
                <a:latin typeface="Times New Roman"/>
                <a:cs typeface="Times New Roman"/>
              </a:rPr>
              <a:t> </a:t>
            </a:r>
            <a:r>
              <a:rPr sz="1400" b="1" spc="-5" dirty="0">
                <a:latin typeface="Times New Roman"/>
                <a:cs typeface="Times New Roman"/>
              </a:rPr>
              <a:t>Objective</a:t>
            </a:r>
            <a:r>
              <a:rPr sz="1400" b="1" spc="-3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2:</a:t>
            </a:r>
            <a:endParaRPr sz="1400" dirty="0">
              <a:latin typeface="Times New Roman"/>
              <a:cs typeface="Times New Roman"/>
            </a:endParaRPr>
          </a:p>
          <a:p>
            <a:pPr marL="212725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400" spc="-5" dirty="0">
                <a:latin typeface="Times New Roman"/>
                <a:cs typeface="Times New Roman"/>
              </a:rPr>
              <a:t>Wha</a:t>
            </a:r>
            <a:r>
              <a:rPr sz="1400" dirty="0">
                <a:latin typeface="Times New Roman"/>
                <a:cs typeface="Times New Roman"/>
              </a:rPr>
              <a:t>t</a:t>
            </a:r>
            <a:r>
              <a:rPr sz="1400" spc="-5" dirty="0">
                <a:latin typeface="Times New Roman"/>
                <a:cs typeface="Times New Roman"/>
              </a:rPr>
              <a:t> i</a:t>
            </a:r>
            <a:r>
              <a:rPr sz="1400" dirty="0">
                <a:latin typeface="Times New Roman"/>
                <a:cs typeface="Times New Roman"/>
              </a:rPr>
              <a:t>s</a:t>
            </a:r>
            <a:r>
              <a:rPr sz="1400" spc="-8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AO2?</a:t>
            </a:r>
            <a:endParaRPr sz="1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450" dirty="0">
              <a:latin typeface="Times New Roman"/>
              <a:cs typeface="Times New Roman"/>
            </a:endParaRPr>
          </a:p>
          <a:p>
            <a:pPr marL="212090" marR="140970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400" spc="-5" dirty="0">
                <a:latin typeface="Times New Roman"/>
                <a:cs typeface="Times New Roman"/>
              </a:rPr>
              <a:t>What are the </a:t>
            </a:r>
            <a:r>
              <a:rPr sz="1400" dirty="0">
                <a:latin typeface="Times New Roman"/>
                <a:cs typeface="Times New Roman"/>
              </a:rPr>
              <a:t>key </a:t>
            </a:r>
            <a:r>
              <a:rPr sz="1400" spc="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ingredients </a:t>
            </a:r>
            <a:r>
              <a:rPr sz="1400" dirty="0">
                <a:latin typeface="Times New Roman"/>
                <a:cs typeface="Times New Roman"/>
              </a:rPr>
              <a:t>of </a:t>
            </a:r>
            <a:r>
              <a:rPr sz="1400" spc="-5" dirty="0">
                <a:latin typeface="Times New Roman"/>
                <a:cs typeface="Times New Roman"/>
              </a:rPr>
              <a:t>an answer </a:t>
            </a:r>
            <a:r>
              <a:rPr sz="140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tha</a:t>
            </a:r>
            <a:r>
              <a:rPr sz="1400" dirty="0">
                <a:latin typeface="Times New Roman"/>
                <a:cs typeface="Times New Roman"/>
              </a:rPr>
              <a:t>t</a:t>
            </a:r>
            <a:r>
              <a:rPr sz="1400" spc="-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responds </a:t>
            </a:r>
            <a:r>
              <a:rPr sz="1400" spc="-5" dirty="0">
                <a:latin typeface="Times New Roman"/>
                <a:cs typeface="Times New Roman"/>
              </a:rPr>
              <a:t>wel</a:t>
            </a:r>
            <a:r>
              <a:rPr sz="1400" dirty="0">
                <a:latin typeface="Times New Roman"/>
                <a:cs typeface="Times New Roman"/>
              </a:rPr>
              <a:t>l</a:t>
            </a:r>
            <a:r>
              <a:rPr sz="1400" spc="-5" dirty="0">
                <a:latin typeface="Times New Roman"/>
                <a:cs typeface="Times New Roman"/>
              </a:rPr>
              <a:t> t</a:t>
            </a:r>
            <a:r>
              <a:rPr sz="1400" dirty="0">
                <a:latin typeface="Times New Roman"/>
                <a:cs typeface="Times New Roman"/>
              </a:rPr>
              <a:t>o</a:t>
            </a:r>
            <a:r>
              <a:rPr sz="1400" spc="-80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AO2?</a:t>
            </a:r>
            <a:endParaRPr sz="1400" dirty="0">
              <a:latin typeface="Times New Roman"/>
              <a:cs typeface="Times New Roma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3821012" y="1248946"/>
            <a:ext cx="3458734" cy="5550768"/>
            <a:chOff x="3739108" y="1263697"/>
            <a:chExt cx="3442335" cy="5684520"/>
          </a:xfrm>
        </p:grpSpPr>
        <p:sp>
          <p:nvSpPr>
            <p:cNvPr id="12" name="object 12"/>
            <p:cNvSpPr/>
            <p:nvPr/>
          </p:nvSpPr>
          <p:spPr>
            <a:xfrm>
              <a:off x="3751808" y="1270047"/>
              <a:ext cx="3416935" cy="5671820"/>
            </a:xfrm>
            <a:custGeom>
              <a:avLst/>
              <a:gdLst/>
              <a:ahLst/>
              <a:cxnLst/>
              <a:rect l="l" t="t" r="r" b="b"/>
              <a:pathLst>
                <a:path w="3416934" h="5671820">
                  <a:moveTo>
                    <a:pt x="0" y="0"/>
                  </a:moveTo>
                  <a:lnTo>
                    <a:pt x="0" y="5671800"/>
                  </a:lnTo>
                </a:path>
                <a:path w="3416934" h="5671820">
                  <a:moveTo>
                    <a:pt x="3416350" y="0"/>
                  </a:moveTo>
                  <a:lnTo>
                    <a:pt x="3416350" y="5671800"/>
                  </a:lnTo>
                </a:path>
              </a:pathLst>
            </a:custGeom>
            <a:ln w="12699">
              <a:solidFill>
                <a:srgbClr val="C825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745459" y="1270048"/>
              <a:ext cx="3429635" cy="12700"/>
            </a:xfrm>
            <a:custGeom>
              <a:avLst/>
              <a:gdLst/>
              <a:ahLst/>
              <a:cxnLst/>
              <a:rect l="l" t="t" r="r" b="b"/>
              <a:pathLst>
                <a:path w="3429634" h="12700">
                  <a:moveTo>
                    <a:pt x="0" y="0"/>
                  </a:moveTo>
                  <a:lnTo>
                    <a:pt x="3429050" y="0"/>
                  </a:lnTo>
                  <a:lnTo>
                    <a:pt x="3429050" y="12699"/>
                  </a:lnTo>
                  <a:lnTo>
                    <a:pt x="0" y="126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250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745458" y="6935498"/>
              <a:ext cx="3429635" cy="0"/>
            </a:xfrm>
            <a:custGeom>
              <a:avLst/>
              <a:gdLst/>
              <a:ahLst/>
              <a:cxnLst/>
              <a:rect l="l" t="t" r="r" b="b"/>
              <a:pathLst>
                <a:path w="3429634">
                  <a:moveTo>
                    <a:pt x="0" y="0"/>
                  </a:moveTo>
                  <a:lnTo>
                    <a:pt x="3429050" y="0"/>
                  </a:lnTo>
                </a:path>
              </a:pathLst>
            </a:custGeom>
            <a:ln w="12699">
              <a:solidFill>
                <a:srgbClr val="C825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3853446" y="1264170"/>
            <a:ext cx="3404235" cy="371897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33020" rIns="0" bIns="0" rtlCol="0">
            <a:spAutoFit/>
          </a:bodyPr>
          <a:lstStyle/>
          <a:p>
            <a:pPr marL="1080770">
              <a:lnSpc>
                <a:spcPct val="100000"/>
              </a:lnSpc>
              <a:spcBef>
                <a:spcPts val="260"/>
              </a:spcBef>
            </a:pPr>
            <a:r>
              <a:rPr sz="22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Structure</a:t>
            </a:r>
            <a:endParaRPr sz="2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838466" y="1818918"/>
            <a:ext cx="3404235" cy="481413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2725" indent="-14478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127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chronological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order?</a:t>
            </a: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12725" marR="411480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enjambment? Find an example </a:t>
            </a:r>
            <a:r>
              <a:rPr sz="13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have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studied.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12725" marR="242570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caesura? Find an example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 a </a:t>
            </a:r>
            <a:r>
              <a:rPr sz="13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have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studied?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12725" marR="765810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difference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between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</a:t>
            </a:r>
            <a:r>
              <a:rPr sz="13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oxymoron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juxtaposition?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12725" marR="119380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the correct term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when the same </a:t>
            </a:r>
            <a:r>
              <a:rPr sz="13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words are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repeated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 the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beginning of </a:t>
            </a:r>
            <a:r>
              <a:rPr sz="13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different lines in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poem?</a:t>
            </a: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12725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volta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sonnet?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12725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anaphora?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12725" marR="478790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difference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between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rhyme </a:t>
            </a:r>
            <a:r>
              <a:rPr sz="13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scheme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rhythm?</a:t>
            </a: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12725" indent="-144780">
              <a:lnSpc>
                <a:spcPct val="100000"/>
              </a:lnSpc>
              <a:buFont typeface="Arial MT"/>
              <a:buChar char="•"/>
              <a:tabLst>
                <a:tab pos="2127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stanza?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222032" y="183427"/>
            <a:ext cx="3542477" cy="6626693"/>
            <a:chOff x="250415" y="1263699"/>
            <a:chExt cx="3420110" cy="8250555"/>
          </a:xfrm>
        </p:grpSpPr>
        <p:sp>
          <p:nvSpPr>
            <p:cNvPr id="18" name="object 18"/>
            <p:cNvSpPr/>
            <p:nvPr/>
          </p:nvSpPr>
          <p:spPr>
            <a:xfrm>
              <a:off x="263115" y="1270049"/>
              <a:ext cx="3394710" cy="8237855"/>
            </a:xfrm>
            <a:custGeom>
              <a:avLst/>
              <a:gdLst/>
              <a:ahLst/>
              <a:cxnLst/>
              <a:rect l="l" t="t" r="r" b="b"/>
              <a:pathLst>
                <a:path w="3394710" h="8237855">
                  <a:moveTo>
                    <a:pt x="0" y="0"/>
                  </a:moveTo>
                  <a:lnTo>
                    <a:pt x="0" y="8237600"/>
                  </a:lnTo>
                </a:path>
                <a:path w="3394710" h="8237855">
                  <a:moveTo>
                    <a:pt x="3394274" y="0"/>
                  </a:moveTo>
                  <a:lnTo>
                    <a:pt x="3394274" y="8237600"/>
                  </a:lnTo>
                </a:path>
              </a:pathLst>
            </a:custGeom>
            <a:ln w="12699">
              <a:solidFill>
                <a:srgbClr val="0365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56765" y="1270049"/>
              <a:ext cx="3407410" cy="12700"/>
            </a:xfrm>
            <a:custGeom>
              <a:avLst/>
              <a:gdLst/>
              <a:ahLst/>
              <a:cxnLst/>
              <a:rect l="l" t="t" r="r" b="b"/>
              <a:pathLst>
                <a:path w="3407410" h="12700">
                  <a:moveTo>
                    <a:pt x="0" y="0"/>
                  </a:moveTo>
                  <a:lnTo>
                    <a:pt x="3406974" y="0"/>
                  </a:lnTo>
                  <a:lnTo>
                    <a:pt x="3406974" y="12699"/>
                  </a:lnTo>
                  <a:lnTo>
                    <a:pt x="0" y="126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65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56765" y="9501299"/>
              <a:ext cx="3407410" cy="0"/>
            </a:xfrm>
            <a:custGeom>
              <a:avLst/>
              <a:gdLst/>
              <a:ahLst/>
              <a:cxnLst/>
              <a:rect l="l" t="t" r="r" b="b"/>
              <a:pathLst>
                <a:path w="3407410">
                  <a:moveTo>
                    <a:pt x="0" y="0"/>
                  </a:moveTo>
                  <a:lnTo>
                    <a:pt x="3406974" y="0"/>
                  </a:lnTo>
                </a:path>
              </a:pathLst>
            </a:custGeom>
            <a:ln w="12699">
              <a:solidFill>
                <a:srgbClr val="0365C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240622" y="174684"/>
            <a:ext cx="3494039" cy="371897"/>
          </a:xfrm>
          <a:prstGeom prst="rect">
            <a:avLst/>
          </a:prstGeom>
          <a:solidFill>
            <a:srgbClr val="C00000"/>
          </a:solidFill>
        </p:spPr>
        <p:txBody>
          <a:bodyPr vert="horz" wrap="square" lIns="0" tIns="33020" rIns="0" bIns="0" rtlCol="0">
            <a:spAutoFit/>
          </a:bodyPr>
          <a:lstStyle/>
          <a:p>
            <a:pPr marL="1030605">
              <a:lnSpc>
                <a:spcPct val="100000"/>
              </a:lnSpc>
              <a:spcBef>
                <a:spcPts val="260"/>
              </a:spcBef>
            </a:pPr>
            <a:r>
              <a:rPr sz="2200" b="1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Language</a:t>
            </a:r>
            <a:endParaRPr sz="2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01448" y="771067"/>
            <a:ext cx="3551998" cy="62273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27025" indent="-259079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26390" algn="l"/>
                <a:tab pos="3270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extended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metaphor?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27025" indent="-259079">
              <a:lnSpc>
                <a:spcPct val="100000"/>
              </a:lnSpc>
              <a:buFont typeface="Arial MT"/>
              <a:buChar char="•"/>
              <a:tabLst>
                <a:tab pos="326390" algn="l"/>
                <a:tab pos="3270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colloquial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language?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27025" marR="173990" indent="-259079">
              <a:lnSpc>
                <a:spcPct val="100000"/>
              </a:lnSpc>
              <a:buFont typeface="Arial MT"/>
              <a:buChar char="•"/>
              <a:tabLst>
                <a:tab pos="326390" algn="l"/>
                <a:tab pos="3270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might it add to the tone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a poem? </a:t>
            </a:r>
            <a:r>
              <a:rPr sz="1300" spc="-3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three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examples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simile.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27025" marR="183515" indent="-259079">
              <a:lnSpc>
                <a:spcPct val="100000"/>
              </a:lnSpc>
              <a:buFont typeface="Arial MT"/>
              <a:buChar char="•"/>
              <a:tabLst>
                <a:tab pos="326390" algn="l"/>
                <a:tab pos="3270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semantic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field?</a:t>
            </a: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27025" marR="144780" indent="-259079">
              <a:lnSpc>
                <a:spcPct val="100000"/>
              </a:lnSpc>
              <a:buFont typeface="Arial MT"/>
              <a:buChar char="•"/>
              <a:tabLst>
                <a:tab pos="326390" algn="l"/>
                <a:tab pos="327025" algn="l"/>
              </a:tabLst>
            </a:pP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were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going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semantic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field </a:t>
            </a:r>
            <a:r>
              <a:rPr sz="13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war,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words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might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include?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27025" marR="78740" indent="-259079">
              <a:lnSpc>
                <a:spcPct val="100000"/>
              </a:lnSpc>
              <a:buFont typeface="Arial MT"/>
              <a:buChar char="•"/>
              <a:tabLst>
                <a:tab pos="326390" algn="l"/>
                <a:tab pos="3270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difference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between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assonance </a:t>
            </a:r>
            <a:r>
              <a:rPr sz="13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consonance?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27025" indent="-259079">
              <a:lnSpc>
                <a:spcPct val="100000"/>
              </a:lnSpc>
              <a:buFont typeface="Arial MT"/>
              <a:buChar char="•"/>
              <a:tabLst>
                <a:tab pos="326390" algn="l"/>
                <a:tab pos="3270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letters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create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plosive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sound?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27025" indent="-259079">
              <a:lnSpc>
                <a:spcPct val="100000"/>
              </a:lnSpc>
              <a:buFont typeface="Arial MT"/>
              <a:buChar char="•"/>
              <a:tabLst>
                <a:tab pos="326390" algn="l"/>
                <a:tab pos="3270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rhyme?</a:t>
            </a: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27025" indent="-259079">
              <a:lnSpc>
                <a:spcPct val="100000"/>
              </a:lnSpc>
              <a:buFont typeface="Arial MT"/>
              <a:buChar char="•"/>
              <a:tabLst>
                <a:tab pos="326390" algn="l"/>
                <a:tab pos="327025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another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word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hyperbole?</a:t>
            </a: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27025" marR="117475" indent="-259079">
              <a:lnSpc>
                <a:spcPct val="100000"/>
              </a:lnSpc>
              <a:buFont typeface="Arial MT"/>
              <a:buChar char="•"/>
              <a:tabLst>
                <a:tab pos="326390" algn="l"/>
                <a:tab pos="327025" algn="l"/>
              </a:tabLst>
            </a:pP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What’s</a:t>
            </a:r>
            <a:r>
              <a:rPr sz="1300" spc="-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300" spc="-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difference</a:t>
            </a:r>
            <a:r>
              <a:rPr sz="1300" spc="-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between</a:t>
            </a:r>
            <a:r>
              <a:rPr sz="1300" spc="-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simile </a:t>
            </a:r>
            <a:r>
              <a:rPr sz="1300" spc="-4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</a:t>
            </a:r>
            <a:r>
              <a:rPr sz="1300" spc="-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metaphor?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27025" marR="307340" indent="-259079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26390" algn="l"/>
                <a:tab pos="327025" algn="l"/>
              </a:tabLst>
            </a:pP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colloquial 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language? 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 </a:t>
            </a:r>
            <a:r>
              <a:rPr sz="1300" spc="-4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</a:t>
            </a:r>
            <a:r>
              <a:rPr sz="1300" spc="-6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contains</a:t>
            </a:r>
            <a:r>
              <a:rPr sz="1300" spc="-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colloquial</a:t>
            </a:r>
            <a:r>
              <a:rPr sz="1300" spc="-5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language?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27025" marR="379730" indent="-259079">
              <a:lnSpc>
                <a:spcPct val="100000"/>
              </a:lnSpc>
              <a:buFont typeface="Arial MT"/>
              <a:buChar char="•"/>
              <a:tabLst>
                <a:tab pos="326390" algn="l"/>
                <a:tab pos="327025" algn="l"/>
              </a:tabLst>
            </a:pPr>
            <a:r>
              <a:rPr sz="1300" spc="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 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</a:t>
            </a:r>
            <a:r>
              <a:rPr sz="1300" spc="-4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think </a:t>
            </a:r>
            <a:r>
              <a:rPr sz="1300" spc="-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example </a:t>
            </a:r>
            <a:r>
              <a:rPr sz="1300" spc="-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7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metaphor</a:t>
            </a:r>
            <a:r>
              <a:rPr sz="1300" spc="-6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 </a:t>
            </a:r>
            <a:r>
              <a:rPr lang="en-GB" sz="1300" spc="-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300" spc="-4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</a:t>
            </a:r>
            <a:r>
              <a:rPr lang="en-GB" sz="1300" spc="8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EDUQAS Anthology</a:t>
            </a:r>
            <a:r>
              <a:rPr sz="1300" spc="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7315404" y="292301"/>
            <a:ext cx="5387948" cy="6507414"/>
            <a:chOff x="7263160" y="303258"/>
            <a:chExt cx="5387948" cy="6634799"/>
          </a:xfrm>
        </p:grpSpPr>
        <p:pic>
          <p:nvPicPr>
            <p:cNvPr id="25" name="object 2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843444" y="303258"/>
              <a:ext cx="807664" cy="630387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7269510" y="1276397"/>
              <a:ext cx="3092450" cy="459105"/>
            </a:xfrm>
            <a:custGeom>
              <a:avLst/>
              <a:gdLst/>
              <a:ahLst/>
              <a:cxnLst/>
              <a:rect l="l" t="t" r="r" b="b"/>
              <a:pathLst>
                <a:path w="3092450" h="459105">
                  <a:moveTo>
                    <a:pt x="3091974" y="458774"/>
                  </a:moveTo>
                  <a:lnTo>
                    <a:pt x="0" y="458774"/>
                  </a:lnTo>
                  <a:lnTo>
                    <a:pt x="0" y="0"/>
                  </a:lnTo>
                  <a:lnTo>
                    <a:pt x="3091974" y="0"/>
                  </a:lnTo>
                  <a:lnTo>
                    <a:pt x="3091974" y="458774"/>
                  </a:lnTo>
                  <a:close/>
                </a:path>
              </a:pathLst>
            </a:custGeom>
            <a:solidFill>
              <a:srgbClr val="F1E4A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7269510" y="1270047"/>
              <a:ext cx="3092450" cy="5668010"/>
            </a:xfrm>
            <a:custGeom>
              <a:avLst/>
              <a:gdLst/>
              <a:ahLst/>
              <a:cxnLst/>
              <a:rect l="l" t="t" r="r" b="b"/>
              <a:pathLst>
                <a:path w="3092450" h="5668009">
                  <a:moveTo>
                    <a:pt x="0" y="0"/>
                  </a:moveTo>
                  <a:lnTo>
                    <a:pt x="0" y="5667474"/>
                  </a:lnTo>
                </a:path>
                <a:path w="3092450" h="5668009">
                  <a:moveTo>
                    <a:pt x="3091974" y="0"/>
                  </a:moveTo>
                  <a:lnTo>
                    <a:pt x="3091974" y="5667474"/>
                  </a:lnTo>
                </a:path>
              </a:pathLst>
            </a:custGeom>
            <a:ln w="12699">
              <a:solidFill>
                <a:srgbClr val="C825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263160" y="1270047"/>
              <a:ext cx="3105150" cy="12700"/>
            </a:xfrm>
            <a:custGeom>
              <a:avLst/>
              <a:gdLst/>
              <a:ahLst/>
              <a:cxnLst/>
              <a:rect l="l" t="t" r="r" b="b"/>
              <a:pathLst>
                <a:path w="3105150" h="12700">
                  <a:moveTo>
                    <a:pt x="0" y="0"/>
                  </a:moveTo>
                  <a:lnTo>
                    <a:pt x="3104674" y="0"/>
                  </a:lnTo>
                  <a:lnTo>
                    <a:pt x="3104674" y="12699"/>
                  </a:lnTo>
                  <a:lnTo>
                    <a:pt x="0" y="126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8250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263160" y="6931171"/>
              <a:ext cx="3105150" cy="0"/>
            </a:xfrm>
            <a:custGeom>
              <a:avLst/>
              <a:gdLst/>
              <a:ahLst/>
              <a:cxnLst/>
              <a:rect l="l" t="t" r="r" b="b"/>
              <a:pathLst>
                <a:path w="3105150">
                  <a:moveTo>
                    <a:pt x="0" y="0"/>
                  </a:moveTo>
                  <a:lnTo>
                    <a:pt x="3104674" y="0"/>
                  </a:lnTo>
                </a:path>
              </a:pathLst>
            </a:custGeom>
            <a:ln w="12699">
              <a:solidFill>
                <a:srgbClr val="C8250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7360931" y="1801551"/>
            <a:ext cx="2933843" cy="212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845" indent="-14478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57480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think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lyrical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ballad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388143" y="2549965"/>
            <a:ext cx="2693859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845" marR="5080" indent="-14478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57480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difference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between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free </a:t>
            </a:r>
            <a:r>
              <a:rPr sz="13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verse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and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blank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verse?</a:t>
            </a:r>
          </a:p>
        </p:txBody>
      </p:sp>
      <p:sp>
        <p:nvSpPr>
          <p:cNvPr id="33" name="object 33"/>
          <p:cNvSpPr txBox="1"/>
          <p:nvPr/>
        </p:nvSpPr>
        <p:spPr>
          <a:xfrm>
            <a:off x="7386806" y="2171969"/>
            <a:ext cx="1780796" cy="212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845" indent="-14478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57480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4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rhetoric?</a:t>
            </a:r>
          </a:p>
        </p:txBody>
      </p:sp>
      <p:sp>
        <p:nvSpPr>
          <p:cNvPr id="34" name="object 34"/>
          <p:cNvSpPr txBox="1"/>
          <p:nvPr/>
        </p:nvSpPr>
        <p:spPr>
          <a:xfrm>
            <a:off x="7392152" y="3133106"/>
            <a:ext cx="2902621" cy="6129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845" marR="5080" indent="-14478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57480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</a:t>
            </a:r>
            <a:r>
              <a:rPr lang="en-GB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EDUQAS Anthology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 </a:t>
            </a:r>
            <a:r>
              <a:rPr sz="13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written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dramatic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monologue?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386805" y="3839213"/>
            <a:ext cx="2902621" cy="10130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845" marR="5080" indent="-14478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57480" algn="l"/>
              </a:tabLst>
            </a:pP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8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sonne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 of 14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lines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sz="1300" spc="-8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Italian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sonnet consists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two sections </a:t>
            </a:r>
            <a:r>
              <a:rPr sz="13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volta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the middle to show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sz="1300" spc="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change in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direction.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are the two </a:t>
            </a:r>
            <a:r>
              <a:rPr sz="13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different sections</a:t>
            </a:r>
            <a:r>
              <a:rPr sz="13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called?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360931" y="5022119"/>
            <a:ext cx="1606168" cy="412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845" indent="-14478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57480" algn="l"/>
              </a:tabLst>
            </a:pP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3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type</a:t>
            </a:r>
            <a:r>
              <a:rPr sz="1300" spc="-2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poems</a:t>
            </a:r>
            <a:r>
              <a:rPr sz="1300" spc="-2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are: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386804" y="5578000"/>
            <a:ext cx="2902621" cy="10130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9880" indent="-297815">
              <a:lnSpc>
                <a:spcPct val="100000"/>
              </a:lnSpc>
              <a:spcBef>
                <a:spcPts val="100"/>
              </a:spcBef>
              <a:buFont typeface="Arial MT"/>
              <a:buAutoNum type="alphaLcParenR"/>
              <a:tabLst>
                <a:tab pos="309880" algn="l"/>
                <a:tab pos="310515" algn="l"/>
              </a:tabLst>
            </a:pP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‘Ozymandias’?</a:t>
            </a:r>
          </a:p>
          <a:p>
            <a:pPr marL="309880" indent="-297815">
              <a:lnSpc>
                <a:spcPct val="100000"/>
              </a:lnSpc>
              <a:buFont typeface="Arial MT"/>
              <a:buAutoNum type="alphaLcParenR"/>
              <a:tabLst>
                <a:tab pos="309880" algn="l"/>
                <a:tab pos="310515" algn="l"/>
              </a:tabLst>
            </a:pP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</a:t>
            </a:r>
            <a:r>
              <a:rPr lang="en-GB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Autumn</a:t>
            </a: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’?</a:t>
            </a:r>
          </a:p>
          <a:p>
            <a:pPr marL="309880" indent="-288290">
              <a:lnSpc>
                <a:spcPct val="100000"/>
              </a:lnSpc>
              <a:buFont typeface="Arial MT"/>
              <a:buAutoNum type="alphaLcParenR"/>
              <a:tabLst>
                <a:tab pos="309880" algn="l"/>
                <a:tab pos="310515" algn="l"/>
              </a:tabLst>
            </a:pPr>
            <a:r>
              <a:rPr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</a:t>
            </a:r>
            <a:r>
              <a:rPr lang="en-GB" sz="1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Hawk Roosting</a:t>
            </a:r>
            <a:r>
              <a:rPr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’?</a:t>
            </a:r>
            <a:endParaRPr lang="en-GB" sz="1300" spc="-5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09880" indent="-288290">
              <a:lnSpc>
                <a:spcPct val="100000"/>
              </a:lnSpc>
              <a:buFont typeface="Arial MT"/>
              <a:buAutoNum type="alphaLcParenR"/>
              <a:tabLst>
                <a:tab pos="309880" algn="l"/>
                <a:tab pos="310515" algn="l"/>
              </a:tabLst>
            </a:pPr>
            <a:r>
              <a:rPr lang="en-GB"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‘The Manhunt’?</a:t>
            </a:r>
          </a:p>
          <a:p>
            <a:pPr marL="309880" indent="-288290">
              <a:lnSpc>
                <a:spcPct val="100000"/>
              </a:lnSpc>
              <a:buFont typeface="Arial MT"/>
              <a:buAutoNum type="alphaLcParenR"/>
              <a:tabLst>
                <a:tab pos="309880" algn="l"/>
                <a:tab pos="310515" algn="l"/>
              </a:tabLst>
            </a:pPr>
            <a:r>
              <a:rPr lang="en-GB" sz="13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‘Dulce Et Decorum Est’?</a:t>
            </a:r>
            <a:endParaRPr sz="1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8314307" y="7039040"/>
            <a:ext cx="4431665" cy="368691"/>
          </a:xfrm>
          <a:prstGeom prst="rect">
            <a:avLst/>
          </a:prstGeom>
          <a:solidFill>
            <a:srgbClr val="9399A2"/>
          </a:solidFill>
          <a:ln w="12699">
            <a:solidFill>
              <a:srgbClr val="DCBD23"/>
            </a:solidFill>
          </a:ln>
        </p:spPr>
        <p:txBody>
          <a:bodyPr vert="horz" wrap="square" lIns="0" tIns="603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75"/>
              </a:spcBef>
            </a:pPr>
            <a:r>
              <a:rPr sz="2000" b="1" spc="-25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Key</a:t>
            </a:r>
            <a:r>
              <a:rPr sz="2000" b="1" spc="-45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2000" b="1" dirty="0">
                <a:solidFill>
                  <a:srgbClr val="FFFF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Skills</a:t>
            </a:r>
            <a:endParaRPr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8314307" y="7517440"/>
            <a:ext cx="4431665" cy="1877436"/>
          </a:xfrm>
          <a:prstGeom prst="rect">
            <a:avLst/>
          </a:prstGeom>
          <a:ln w="12699">
            <a:solidFill>
              <a:srgbClr val="DCBD23"/>
            </a:solidFill>
          </a:ln>
        </p:spPr>
        <p:txBody>
          <a:bodyPr vert="horz" wrap="square" lIns="0" tIns="129539" rIns="0" bIns="0" rtlCol="0">
            <a:spAutoFit/>
          </a:bodyPr>
          <a:lstStyle/>
          <a:p>
            <a:pPr marL="333375" indent="-259079">
              <a:lnSpc>
                <a:spcPct val="100000"/>
              </a:lnSpc>
              <a:spcBef>
                <a:spcPts val="1019"/>
              </a:spcBef>
              <a:buFont typeface="Arial MT"/>
              <a:buChar char="•"/>
              <a:tabLst>
                <a:tab pos="332740" algn="l"/>
                <a:tab pos="333375" algn="l"/>
              </a:tabLst>
            </a:pP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four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steps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completing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response?</a:t>
            </a: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4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33375" indent="-259079">
              <a:lnSpc>
                <a:spcPct val="100000"/>
              </a:lnSpc>
              <a:buFont typeface="Arial MT"/>
              <a:buChar char="•"/>
              <a:tabLst>
                <a:tab pos="332740" algn="l"/>
                <a:tab pos="333375" algn="l"/>
              </a:tabLst>
            </a:pP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much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should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spend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1?</a:t>
            </a: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14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33375" indent="-259079">
              <a:lnSpc>
                <a:spcPct val="100000"/>
              </a:lnSpc>
              <a:buFont typeface="Arial MT"/>
              <a:buChar char="•"/>
              <a:tabLst>
                <a:tab pos="332740" algn="l"/>
                <a:tab pos="333375" algn="l"/>
              </a:tabLst>
            </a:pP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much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time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should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spend</a:t>
            </a:r>
            <a:r>
              <a:rPr sz="1400" spc="-1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2?</a:t>
            </a: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14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33375" marR="186055" indent="-259079">
              <a:lnSpc>
                <a:spcPct val="100000"/>
              </a:lnSpc>
              <a:buFont typeface="Arial MT"/>
              <a:buChar char="•"/>
              <a:tabLst>
                <a:tab pos="332740" algn="l"/>
                <a:tab pos="333375" algn="l"/>
              </a:tabLst>
            </a:pP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many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reading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strategies can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identify that will </a:t>
            </a:r>
            <a:r>
              <a:rPr sz="1400" spc="-33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help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annotate</a:t>
            </a:r>
            <a:r>
              <a:rPr sz="14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sz="1400" spc="-5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</a:t>
            </a:r>
            <a:r>
              <a:rPr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poem?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383EF7A-DAD9-4DB8-958A-0726FDFE8464}"/>
              </a:ext>
            </a:extLst>
          </p:cNvPr>
          <p:cNvSpPr/>
          <p:nvPr/>
        </p:nvSpPr>
        <p:spPr>
          <a:xfrm>
            <a:off x="8379865" y="1273577"/>
            <a:ext cx="10015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45"/>
              </a:spcBef>
            </a:pPr>
            <a:r>
              <a:rPr lang="en-US" sz="2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Form</a:t>
            </a:r>
            <a:endParaRPr lang="en-US" sz="2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1AB8289-7F3A-47C6-A53F-91867370B010}"/>
              </a:ext>
            </a:extLst>
          </p:cNvPr>
          <p:cNvSpPr txBox="1"/>
          <p:nvPr/>
        </p:nvSpPr>
        <p:spPr>
          <a:xfrm>
            <a:off x="282716" y="7043095"/>
            <a:ext cx="3421107" cy="2369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  <a:r>
              <a:rPr lang="en-GB" sz="36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</a:t>
            </a:r>
            <a:r>
              <a:rPr lang="en-GB" sz="3600" b="1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GB" sz="3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en-GB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</a:p>
          <a:p>
            <a:r>
              <a:rPr lang="en-GB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Remember to </a:t>
            </a:r>
            <a:r>
              <a:rPr lang="en-GB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  <a:r>
              <a:rPr lang="en-GB" sz="16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</a:t>
            </a:r>
            <a:r>
              <a:rPr lang="en-GB" sz="1600" b="1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</a:t>
            </a:r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en-GB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 with the poem:</a:t>
            </a:r>
          </a:p>
          <a:p>
            <a:r>
              <a:rPr lang="en-GB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Find the meaning.</a:t>
            </a:r>
          </a:p>
          <a:p>
            <a:r>
              <a:rPr lang="en-GB" sz="1600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Language needs to be explored.</a:t>
            </a:r>
          </a:p>
          <a:p>
            <a:r>
              <a:rPr lang="en-GB" sz="1600" dirty="0">
                <a:solidFill>
                  <a:srgbClr val="00B05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Imagery should be considered.</a:t>
            </a:r>
          </a:p>
          <a:p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Rhyme, rhythm and structure.</a:t>
            </a:r>
          </a:p>
          <a:p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Themes within the poem.</a:t>
            </a: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</TotalTime>
  <Words>1122</Words>
  <Application>Microsoft Office PowerPoint</Application>
  <PresentationFormat>Custom</PresentationFormat>
  <Paragraphs>204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Arial MT</vt:lpstr>
      <vt:lpstr>Calibri</vt:lpstr>
      <vt:lpstr>Tahoma</vt:lpstr>
      <vt:lpstr>Times New Roman</vt:lpstr>
      <vt:lpstr>Office Theme</vt:lpstr>
      <vt:lpstr>GCSE English Unseen Poetry </vt:lpstr>
      <vt:lpstr>GCSE English Unseen Poetry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GCSE English Literature Paper 2 - Unseen Poetry.pptx</dc:title>
  <cp:lastModifiedBy>Philip Blake</cp:lastModifiedBy>
  <cp:revision>15</cp:revision>
  <dcterms:created xsi:type="dcterms:W3CDTF">2024-06-05T14:33:08Z</dcterms:created>
  <dcterms:modified xsi:type="dcterms:W3CDTF">2024-06-21T13:08:44Z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